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tags/tag9.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1.xml" ContentType="application/vnd.openxmlformats-officedocument.presentationml.tags+xml"/>
  <Override PartName="/ppt/notesSlides/notesSlide48.xml" ContentType="application/vnd.openxmlformats-officedocument.presentationml.notesSlide+xml"/>
  <Override PartName="/ppt/tags/tag1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Lst>
  <p:notesMasterIdLst>
    <p:notesMasterId r:id="rId65"/>
  </p:notesMasterIdLst>
  <p:sldIdLst>
    <p:sldId id="256" r:id="rId8"/>
    <p:sldId id="882" r:id="rId9"/>
    <p:sldId id="877" r:id="rId10"/>
    <p:sldId id="1116" r:id="rId11"/>
    <p:sldId id="257" r:id="rId12"/>
    <p:sldId id="258" r:id="rId13"/>
    <p:sldId id="871" r:id="rId14"/>
    <p:sldId id="1069" r:id="rId15"/>
    <p:sldId id="1070" r:id="rId16"/>
    <p:sldId id="373" r:id="rId17"/>
    <p:sldId id="1075" r:id="rId18"/>
    <p:sldId id="1100" r:id="rId19"/>
    <p:sldId id="1088" r:id="rId20"/>
    <p:sldId id="1103" r:id="rId21"/>
    <p:sldId id="1071" r:id="rId22"/>
    <p:sldId id="1076" r:id="rId23"/>
    <p:sldId id="1095" r:id="rId24"/>
    <p:sldId id="1097" r:id="rId25"/>
    <p:sldId id="1104" r:id="rId26"/>
    <p:sldId id="270" r:id="rId27"/>
    <p:sldId id="1091" r:id="rId28"/>
    <p:sldId id="1107" r:id="rId29"/>
    <p:sldId id="1082" r:id="rId30"/>
    <p:sldId id="269" r:id="rId31"/>
    <p:sldId id="1105" r:id="rId32"/>
    <p:sldId id="1106" r:id="rId33"/>
    <p:sldId id="1098" r:id="rId34"/>
    <p:sldId id="268" r:id="rId35"/>
    <p:sldId id="299" r:id="rId36"/>
    <p:sldId id="1108" r:id="rId37"/>
    <p:sldId id="336" r:id="rId38"/>
    <p:sldId id="275" r:id="rId39"/>
    <p:sldId id="1081" r:id="rId40"/>
    <p:sldId id="872" r:id="rId41"/>
    <p:sldId id="408" r:id="rId42"/>
    <p:sldId id="404" r:id="rId43"/>
    <p:sldId id="259" r:id="rId44"/>
    <p:sldId id="1085" r:id="rId45"/>
    <p:sldId id="1109" r:id="rId46"/>
    <p:sldId id="873" r:id="rId47"/>
    <p:sldId id="407" r:id="rId48"/>
    <p:sldId id="1119" r:id="rId49"/>
    <p:sldId id="1110" r:id="rId50"/>
    <p:sldId id="411" r:id="rId51"/>
    <p:sldId id="413" r:id="rId52"/>
    <p:sldId id="1111" r:id="rId53"/>
    <p:sldId id="418" r:id="rId54"/>
    <p:sldId id="1115" r:id="rId55"/>
    <p:sldId id="423" r:id="rId56"/>
    <p:sldId id="1121" r:id="rId57"/>
    <p:sldId id="1113" r:id="rId58"/>
    <p:sldId id="1118" r:id="rId59"/>
    <p:sldId id="1114" r:id="rId60"/>
    <p:sldId id="426" r:id="rId61"/>
    <p:sldId id="1117" r:id="rId62"/>
    <p:sldId id="1120" r:id="rId63"/>
    <p:sldId id="875"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F9ED5"/>
    <a:srgbClr val="00B050"/>
    <a:srgbClr val="E6D9C8"/>
    <a:srgbClr val="196B24"/>
    <a:srgbClr val="177BD5"/>
    <a:srgbClr val="F2F2F2"/>
    <a:srgbClr val="179D76"/>
    <a:srgbClr val="FFFFFF"/>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BC2345-7E7B-7D02-F27D-8F308C345C20}" v="1" dt="2025-08-08T17:47:06.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1" autoAdjust="0"/>
    <p:restoredTop sz="89628" autoAdjust="0"/>
  </p:normalViewPr>
  <p:slideViewPr>
    <p:cSldViewPr snapToGrid="0">
      <p:cViewPr varScale="1">
        <p:scale>
          <a:sx n="84" d="100"/>
          <a:sy n="84" d="100"/>
        </p:scale>
        <p:origin x="734" y="38"/>
      </p:cViewPr>
      <p:guideLst/>
    </p:cSldViewPr>
  </p:slideViewPr>
  <p:notesTextViewPr>
    <p:cViewPr>
      <p:scale>
        <a:sx n="3" d="2"/>
        <a:sy n="3" d="2"/>
      </p:scale>
      <p:origin x="0" y="0"/>
    </p:cViewPr>
  </p:notesTextViewPr>
  <p:sorterViewPr>
    <p:cViewPr>
      <p:scale>
        <a:sx n="110" d="100"/>
        <a:sy n="110" d="100"/>
      </p:scale>
      <p:origin x="0" y="-29214"/>
    </p:cViewPr>
  </p:sorterViewPr>
  <p:notesViewPr>
    <p:cSldViewPr snapToGrid="0">
      <p:cViewPr varScale="1">
        <p:scale>
          <a:sx n="70" d="100"/>
          <a:sy n="70" d="100"/>
        </p:scale>
        <p:origin x="2950" y="1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mez, Anthony" userId="S::anthony.gomez@lausd.net::22f46077-5e49-4f21-a4a9-c96797c98d0a" providerId="AD" clId="Web-{D3BC2345-7E7B-7D02-F27D-8F308C345C20}"/>
    <pc:docChg chg="delSld">
      <pc:chgData name="Gomez, Anthony" userId="S::anthony.gomez@lausd.net::22f46077-5e49-4f21-a4a9-c96797c98d0a" providerId="AD" clId="Web-{D3BC2345-7E7B-7D02-F27D-8F308C345C20}" dt="2025-08-08T17:47:06.288" v="0"/>
      <pc:docMkLst>
        <pc:docMk/>
      </pc:docMkLst>
      <pc:sldChg chg="del">
        <pc:chgData name="Gomez, Anthony" userId="S::anthony.gomez@lausd.net::22f46077-5e49-4f21-a4a9-c96797c98d0a" providerId="AD" clId="Web-{D3BC2345-7E7B-7D02-F27D-8F308C345C20}" dt="2025-08-08T17:47:06.288" v="0"/>
        <pc:sldMkLst>
          <pc:docMk/>
          <pc:sldMk cId="416765032" sldId="10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E84D9-FC79-4A13-8E30-AF1F35731254}" type="doc">
      <dgm:prSet loTypeId="urn:microsoft.com/office/officeart/2005/8/layout/cycle8" loCatId="cycle" qsTypeId="urn:microsoft.com/office/officeart/2005/8/quickstyle/simple1" qsCatId="simple" csTypeId="urn:microsoft.com/office/officeart/2005/8/colors/colorful1" csCatId="colorful" phldr="1"/>
      <dgm:spPr/>
    </dgm:pt>
    <dgm:pt modelId="{A9D01060-F945-48F4-BDEC-9F6906765E52}">
      <dgm:prSet phldrT="[Text]" custT="1"/>
      <dgm:spPr>
        <a:ln>
          <a:solidFill>
            <a:srgbClr val="E97132"/>
          </a:solidFill>
        </a:ln>
      </dgm:spPr>
      <dgm:t>
        <a:bodyPr/>
        <a:lstStyle/>
        <a:p>
          <a:pPr>
            <a:spcAft>
              <a:spcPts val="0"/>
            </a:spcAft>
          </a:pPr>
          <a:r>
            <a:rPr lang="en-US" sz="2000" b="1" dirty="0"/>
            <a:t>Forecasting</a:t>
          </a:r>
        </a:p>
        <a:p>
          <a:pPr>
            <a:spcAft>
              <a:spcPts val="0"/>
            </a:spcAft>
          </a:pPr>
          <a:r>
            <a:rPr lang="en-US" sz="2000" b="1" dirty="0"/>
            <a:t>&amp;</a:t>
          </a:r>
        </a:p>
        <a:p>
          <a:pPr>
            <a:spcAft>
              <a:spcPts val="0"/>
            </a:spcAft>
          </a:pPr>
          <a:r>
            <a:rPr lang="en-US" sz="2000" b="1" dirty="0"/>
            <a:t>Ordering Food</a:t>
          </a:r>
        </a:p>
      </dgm:t>
    </dgm:pt>
    <dgm:pt modelId="{06CFA7AF-AE2E-49A6-A85A-B9FF3E99E629}" type="parTrans" cxnId="{A07766FB-6A17-4B72-B266-4BFF88F0EBD8}">
      <dgm:prSet/>
      <dgm:spPr/>
      <dgm:t>
        <a:bodyPr/>
        <a:lstStyle/>
        <a:p>
          <a:endParaRPr lang="en-US"/>
        </a:p>
      </dgm:t>
    </dgm:pt>
    <dgm:pt modelId="{4FF66D4C-B792-4A94-AE0A-DE0FA78735FF}" type="sibTrans" cxnId="{A07766FB-6A17-4B72-B266-4BFF88F0EBD8}">
      <dgm:prSet/>
      <dgm:spPr/>
      <dgm:t>
        <a:bodyPr/>
        <a:lstStyle/>
        <a:p>
          <a:endParaRPr lang="en-US"/>
        </a:p>
      </dgm:t>
    </dgm:pt>
    <dgm:pt modelId="{8BBEEA92-E89C-4D50-9A33-8565C04FEAD3}">
      <dgm:prSet phldrT="[Text]" custT="1"/>
      <dgm:spPr>
        <a:solidFill>
          <a:srgbClr val="196B24"/>
        </a:solidFill>
        <a:ln>
          <a:solidFill>
            <a:srgbClr val="196B24"/>
          </a:solidFill>
        </a:ln>
      </dgm:spPr>
      <dgm:t>
        <a:bodyPr/>
        <a:lstStyle/>
        <a:p>
          <a:r>
            <a:rPr lang="en-US" sz="2000" b="1" dirty="0"/>
            <a:t>Receiving</a:t>
          </a:r>
        </a:p>
        <a:p>
          <a:r>
            <a:rPr lang="en-US" sz="2000" b="1" dirty="0"/>
            <a:t>Accurately</a:t>
          </a:r>
        </a:p>
      </dgm:t>
    </dgm:pt>
    <dgm:pt modelId="{202D6E7F-38A6-4293-B680-A36D0567D850}" type="parTrans" cxnId="{F6CCF04E-28E6-4C2A-8F1C-B22B0D424373}">
      <dgm:prSet/>
      <dgm:spPr/>
      <dgm:t>
        <a:bodyPr/>
        <a:lstStyle/>
        <a:p>
          <a:endParaRPr lang="en-US"/>
        </a:p>
      </dgm:t>
    </dgm:pt>
    <dgm:pt modelId="{C1038CB8-16DE-4C9F-B081-C328918673F8}" type="sibTrans" cxnId="{F6CCF04E-28E6-4C2A-8F1C-B22B0D424373}">
      <dgm:prSet/>
      <dgm:spPr/>
      <dgm:t>
        <a:bodyPr/>
        <a:lstStyle/>
        <a:p>
          <a:endParaRPr lang="en-US"/>
        </a:p>
      </dgm:t>
    </dgm:pt>
    <dgm:pt modelId="{C2BB5D47-9FFB-476A-832E-27EA8ACCE390}">
      <dgm:prSet phldrT="[Text]" custT="1"/>
      <dgm:spPr>
        <a:solidFill>
          <a:srgbClr val="4EA72E"/>
        </a:solidFill>
        <a:ln>
          <a:solidFill>
            <a:srgbClr val="4EA72E"/>
          </a:solidFill>
        </a:ln>
      </dgm:spPr>
      <dgm:t>
        <a:bodyPr/>
        <a:lstStyle/>
        <a:p>
          <a:pPr>
            <a:spcAft>
              <a:spcPts val="0"/>
            </a:spcAft>
          </a:pPr>
          <a:r>
            <a:rPr lang="en-US" sz="2000" b="1" dirty="0"/>
            <a:t>Financials</a:t>
          </a:r>
        </a:p>
        <a:p>
          <a:pPr>
            <a:spcAft>
              <a:spcPts val="0"/>
            </a:spcAft>
          </a:pPr>
          <a:r>
            <a:rPr lang="en-US" sz="2000" b="1" dirty="0"/>
            <a:t>&amp;</a:t>
          </a:r>
        </a:p>
        <a:p>
          <a:pPr>
            <a:spcAft>
              <a:spcPts val="0"/>
            </a:spcAft>
          </a:pPr>
          <a:r>
            <a:rPr lang="en-US" sz="2000" b="1" dirty="0"/>
            <a:t>Managing</a:t>
          </a:r>
        </a:p>
        <a:p>
          <a:pPr>
            <a:spcAft>
              <a:spcPts val="0"/>
            </a:spcAft>
          </a:pPr>
          <a:r>
            <a:rPr lang="en-US" sz="2000" b="1" dirty="0"/>
            <a:t>Budgets</a:t>
          </a:r>
          <a:endParaRPr lang="en-US" sz="2000" dirty="0"/>
        </a:p>
      </dgm:t>
    </dgm:pt>
    <dgm:pt modelId="{EE8AF2D0-558E-4011-86D2-4AED5B47F53F}" type="parTrans" cxnId="{0BD30236-DE16-49D8-A7D7-D50D7E90FBB6}">
      <dgm:prSet/>
      <dgm:spPr/>
      <dgm:t>
        <a:bodyPr/>
        <a:lstStyle/>
        <a:p>
          <a:endParaRPr lang="en-US"/>
        </a:p>
      </dgm:t>
    </dgm:pt>
    <dgm:pt modelId="{45F338D2-3D17-406D-A97B-761FB095466E}" type="sibTrans" cxnId="{0BD30236-DE16-49D8-A7D7-D50D7E90FBB6}">
      <dgm:prSet/>
      <dgm:spPr/>
      <dgm:t>
        <a:bodyPr/>
        <a:lstStyle/>
        <a:p>
          <a:endParaRPr lang="en-US"/>
        </a:p>
      </dgm:t>
    </dgm:pt>
    <dgm:pt modelId="{ABFD9E8D-2AEC-48D5-A75A-F3C86F06A45E}">
      <dgm:prSet phldrT="[Text]" custT="1"/>
      <dgm:spPr>
        <a:solidFill>
          <a:srgbClr val="00B0F0"/>
        </a:solidFill>
        <a:ln>
          <a:solidFill>
            <a:srgbClr val="00B0F0"/>
          </a:solidFill>
        </a:ln>
      </dgm:spPr>
      <dgm:t>
        <a:bodyPr/>
        <a:lstStyle/>
        <a:p>
          <a:r>
            <a:rPr lang="en-US" sz="2000" b="1" dirty="0"/>
            <a:t>Meal Counts</a:t>
          </a:r>
        </a:p>
      </dgm:t>
    </dgm:pt>
    <dgm:pt modelId="{C3EC1650-AD0B-4F90-A704-DB1703A01174}" type="parTrans" cxnId="{2021CC52-A841-4C81-B30D-7A2E1BBF9F20}">
      <dgm:prSet/>
      <dgm:spPr/>
      <dgm:t>
        <a:bodyPr/>
        <a:lstStyle/>
        <a:p>
          <a:endParaRPr lang="en-US"/>
        </a:p>
      </dgm:t>
    </dgm:pt>
    <dgm:pt modelId="{86F070D6-B3F2-47DC-8752-40C8FCAB12E2}" type="sibTrans" cxnId="{2021CC52-A841-4C81-B30D-7A2E1BBF9F20}">
      <dgm:prSet/>
      <dgm:spPr/>
      <dgm:t>
        <a:bodyPr/>
        <a:lstStyle/>
        <a:p>
          <a:endParaRPr lang="en-US"/>
        </a:p>
      </dgm:t>
    </dgm:pt>
    <dgm:pt modelId="{5258561B-073C-42C9-A61A-0D60EBC0BCEE}">
      <dgm:prSet phldrT="[Text]" custT="1"/>
      <dgm:spPr>
        <a:ln>
          <a:solidFill>
            <a:srgbClr val="A02B93"/>
          </a:solidFill>
        </a:ln>
      </dgm:spPr>
      <dgm:t>
        <a:bodyPr/>
        <a:lstStyle/>
        <a:p>
          <a:r>
            <a:rPr lang="en-US" sz="2000" b="1" dirty="0"/>
            <a:t>Managing Inventory</a:t>
          </a:r>
        </a:p>
      </dgm:t>
    </dgm:pt>
    <dgm:pt modelId="{131481C3-A9D8-41C6-A4BB-E279F097B240}" type="parTrans" cxnId="{D219B734-90B7-4530-A51C-427453374CCD}">
      <dgm:prSet/>
      <dgm:spPr/>
      <dgm:t>
        <a:bodyPr/>
        <a:lstStyle/>
        <a:p>
          <a:endParaRPr lang="en-US"/>
        </a:p>
      </dgm:t>
    </dgm:pt>
    <dgm:pt modelId="{3E683C82-F8FB-4FA6-8765-2E0D7E8F8404}" type="sibTrans" cxnId="{D219B734-90B7-4530-A51C-427453374CCD}">
      <dgm:prSet/>
      <dgm:spPr/>
      <dgm:t>
        <a:bodyPr/>
        <a:lstStyle/>
        <a:p>
          <a:endParaRPr lang="en-US"/>
        </a:p>
      </dgm:t>
    </dgm:pt>
    <dgm:pt modelId="{41304F48-DA18-498C-95EA-2C2C1150F82A}" type="pres">
      <dgm:prSet presAssocID="{6D0E84D9-FC79-4A13-8E30-AF1F35731254}" presName="compositeShape" presStyleCnt="0">
        <dgm:presLayoutVars>
          <dgm:chMax val="7"/>
          <dgm:dir/>
          <dgm:resizeHandles val="exact"/>
        </dgm:presLayoutVars>
      </dgm:prSet>
      <dgm:spPr/>
    </dgm:pt>
    <dgm:pt modelId="{D505A839-C2C3-4F85-9671-22E114840657}" type="pres">
      <dgm:prSet presAssocID="{6D0E84D9-FC79-4A13-8E30-AF1F35731254}" presName="wedge1" presStyleLbl="node1" presStyleIdx="0" presStyleCnt="5" custScaleX="115079" custScaleY="115079"/>
      <dgm:spPr/>
    </dgm:pt>
    <dgm:pt modelId="{4716EEA5-6EB0-4C20-B490-07A9B1BE19B0}" type="pres">
      <dgm:prSet presAssocID="{6D0E84D9-FC79-4A13-8E30-AF1F35731254}" presName="dummy1a" presStyleCnt="0"/>
      <dgm:spPr/>
    </dgm:pt>
    <dgm:pt modelId="{CB0A772A-CBA5-4938-B201-DB25B56E784F}" type="pres">
      <dgm:prSet presAssocID="{6D0E84D9-FC79-4A13-8E30-AF1F35731254}" presName="dummy1b" presStyleCnt="0"/>
      <dgm:spPr/>
    </dgm:pt>
    <dgm:pt modelId="{B7B31659-62B5-44E5-AFDF-D45896361DB1}" type="pres">
      <dgm:prSet presAssocID="{6D0E84D9-FC79-4A13-8E30-AF1F35731254}" presName="wedge1Tx" presStyleLbl="node1" presStyleIdx="0" presStyleCnt="5">
        <dgm:presLayoutVars>
          <dgm:chMax val="0"/>
          <dgm:chPref val="0"/>
          <dgm:bulletEnabled val="1"/>
        </dgm:presLayoutVars>
      </dgm:prSet>
      <dgm:spPr/>
    </dgm:pt>
    <dgm:pt modelId="{C86C26A9-8B10-4329-ABE4-69B384B7A8D1}" type="pres">
      <dgm:prSet presAssocID="{6D0E84D9-FC79-4A13-8E30-AF1F35731254}" presName="wedge2" presStyleLbl="node1" presStyleIdx="1" presStyleCnt="5" custScaleX="115079" custScaleY="115079"/>
      <dgm:spPr/>
    </dgm:pt>
    <dgm:pt modelId="{2230B27B-7569-461C-B01F-C560738F4BFA}" type="pres">
      <dgm:prSet presAssocID="{6D0E84D9-FC79-4A13-8E30-AF1F35731254}" presName="dummy2a" presStyleCnt="0"/>
      <dgm:spPr/>
    </dgm:pt>
    <dgm:pt modelId="{82CB2626-F0FD-40F8-8FF7-C1E249BA3ACA}" type="pres">
      <dgm:prSet presAssocID="{6D0E84D9-FC79-4A13-8E30-AF1F35731254}" presName="dummy2b" presStyleCnt="0"/>
      <dgm:spPr/>
    </dgm:pt>
    <dgm:pt modelId="{FEC45FF0-F2EB-4E54-ABF5-352DEB0194F1}" type="pres">
      <dgm:prSet presAssocID="{6D0E84D9-FC79-4A13-8E30-AF1F35731254}" presName="wedge2Tx" presStyleLbl="node1" presStyleIdx="1" presStyleCnt="5">
        <dgm:presLayoutVars>
          <dgm:chMax val="0"/>
          <dgm:chPref val="0"/>
          <dgm:bulletEnabled val="1"/>
        </dgm:presLayoutVars>
      </dgm:prSet>
      <dgm:spPr/>
    </dgm:pt>
    <dgm:pt modelId="{F6EC3DBF-B4FF-4385-B237-2068D7778606}" type="pres">
      <dgm:prSet presAssocID="{6D0E84D9-FC79-4A13-8E30-AF1F35731254}" presName="wedge3" presStyleLbl="node1" presStyleIdx="2" presStyleCnt="5" custScaleX="115079" custScaleY="115079"/>
      <dgm:spPr/>
    </dgm:pt>
    <dgm:pt modelId="{64CD68C4-527A-4C4D-A4FC-7CE6582A65FB}" type="pres">
      <dgm:prSet presAssocID="{6D0E84D9-FC79-4A13-8E30-AF1F35731254}" presName="dummy3a" presStyleCnt="0"/>
      <dgm:spPr/>
    </dgm:pt>
    <dgm:pt modelId="{DF1AA00B-86CB-4AB6-8643-471B9CEA8EDF}" type="pres">
      <dgm:prSet presAssocID="{6D0E84D9-FC79-4A13-8E30-AF1F35731254}" presName="dummy3b" presStyleCnt="0"/>
      <dgm:spPr/>
    </dgm:pt>
    <dgm:pt modelId="{D1F5EAFC-27BD-46E4-9B41-8C6379CF05BA}" type="pres">
      <dgm:prSet presAssocID="{6D0E84D9-FC79-4A13-8E30-AF1F35731254}" presName="wedge3Tx" presStyleLbl="node1" presStyleIdx="2" presStyleCnt="5">
        <dgm:presLayoutVars>
          <dgm:chMax val="0"/>
          <dgm:chPref val="0"/>
          <dgm:bulletEnabled val="1"/>
        </dgm:presLayoutVars>
      </dgm:prSet>
      <dgm:spPr/>
    </dgm:pt>
    <dgm:pt modelId="{308DA0A7-C665-48CD-B72D-5C3568E797D0}" type="pres">
      <dgm:prSet presAssocID="{6D0E84D9-FC79-4A13-8E30-AF1F35731254}" presName="wedge4" presStyleLbl="node1" presStyleIdx="3" presStyleCnt="5" custScaleX="115079" custScaleY="115079"/>
      <dgm:spPr/>
    </dgm:pt>
    <dgm:pt modelId="{9F19EDCC-6616-448C-8A65-B20E7B409F91}" type="pres">
      <dgm:prSet presAssocID="{6D0E84D9-FC79-4A13-8E30-AF1F35731254}" presName="dummy4a" presStyleCnt="0"/>
      <dgm:spPr/>
    </dgm:pt>
    <dgm:pt modelId="{62F50FD4-1132-45EA-B1E1-05B730C6B906}" type="pres">
      <dgm:prSet presAssocID="{6D0E84D9-FC79-4A13-8E30-AF1F35731254}" presName="dummy4b" presStyleCnt="0"/>
      <dgm:spPr/>
    </dgm:pt>
    <dgm:pt modelId="{02B69961-C949-4E4E-BB3E-8AE706AC3D06}" type="pres">
      <dgm:prSet presAssocID="{6D0E84D9-FC79-4A13-8E30-AF1F35731254}" presName="wedge4Tx" presStyleLbl="node1" presStyleIdx="3" presStyleCnt="5">
        <dgm:presLayoutVars>
          <dgm:chMax val="0"/>
          <dgm:chPref val="0"/>
          <dgm:bulletEnabled val="1"/>
        </dgm:presLayoutVars>
      </dgm:prSet>
      <dgm:spPr/>
    </dgm:pt>
    <dgm:pt modelId="{2F68BD75-5779-4D56-A933-BF34E6EF35F7}" type="pres">
      <dgm:prSet presAssocID="{6D0E84D9-FC79-4A13-8E30-AF1F35731254}" presName="wedge5" presStyleLbl="node1" presStyleIdx="4" presStyleCnt="5" custScaleX="115079" custScaleY="115079"/>
      <dgm:spPr/>
    </dgm:pt>
    <dgm:pt modelId="{3EB2D100-2424-4E45-BFAC-880308162866}" type="pres">
      <dgm:prSet presAssocID="{6D0E84D9-FC79-4A13-8E30-AF1F35731254}" presName="dummy5a" presStyleCnt="0"/>
      <dgm:spPr/>
    </dgm:pt>
    <dgm:pt modelId="{DFEA7A58-F664-43C9-8DC0-BEDA4639626A}" type="pres">
      <dgm:prSet presAssocID="{6D0E84D9-FC79-4A13-8E30-AF1F35731254}" presName="dummy5b" presStyleCnt="0"/>
      <dgm:spPr/>
    </dgm:pt>
    <dgm:pt modelId="{AA932231-EAF0-4AD1-B993-882704CC9E50}" type="pres">
      <dgm:prSet presAssocID="{6D0E84D9-FC79-4A13-8E30-AF1F35731254}" presName="wedge5Tx" presStyleLbl="node1" presStyleIdx="4" presStyleCnt="5">
        <dgm:presLayoutVars>
          <dgm:chMax val="0"/>
          <dgm:chPref val="0"/>
          <dgm:bulletEnabled val="1"/>
        </dgm:presLayoutVars>
      </dgm:prSet>
      <dgm:spPr/>
    </dgm:pt>
    <dgm:pt modelId="{43C304E1-A224-4414-B6DD-A2EABE5B4EEF}" type="pres">
      <dgm:prSet presAssocID="{4FF66D4C-B792-4A94-AE0A-DE0FA78735FF}" presName="arrowWedge1" presStyleLbl="fgSibTrans2D1" presStyleIdx="0" presStyleCnt="5" custScaleX="130650" custScaleY="130650" custLinFactNeighborX="1190" custLinFactNeighborY="-2142"/>
      <dgm:spPr/>
    </dgm:pt>
    <dgm:pt modelId="{7515DDE3-77BF-4638-9105-8F2348C62376}" type="pres">
      <dgm:prSet presAssocID="{86F070D6-B3F2-47DC-8752-40C8FCAB12E2}" presName="arrowWedge2" presStyleLbl="fgSibTrans2D1" presStyleIdx="1" presStyleCnt="5" custScaleX="130650" custScaleY="130650" custLinFactNeighborX="2618" custLinFactNeighborY="476"/>
      <dgm:spPr>
        <a:solidFill>
          <a:srgbClr val="00B0F0"/>
        </a:solidFill>
      </dgm:spPr>
    </dgm:pt>
    <dgm:pt modelId="{67308A21-141D-45D2-89EC-6AF6BD8ACFD9}" type="pres">
      <dgm:prSet presAssocID="{C1038CB8-16DE-4C9F-B081-C328918673F8}" presName="arrowWedge3" presStyleLbl="fgSibTrans2D1" presStyleIdx="2" presStyleCnt="5" custScaleX="130650" custScaleY="130650" custLinFactNeighborX="-238" custLinFactNeighborY="2142"/>
      <dgm:spPr>
        <a:solidFill>
          <a:srgbClr val="196B24"/>
        </a:solidFill>
      </dgm:spPr>
    </dgm:pt>
    <dgm:pt modelId="{D75D7788-D651-49B3-AFEC-53DCA22AABC6}" type="pres">
      <dgm:prSet presAssocID="{3E683C82-F8FB-4FA6-8765-2E0D7E8F8404}" presName="arrowWedge4" presStyleLbl="fgSibTrans2D1" presStyleIdx="3" presStyleCnt="5" custScaleX="130650" custScaleY="130650" custLinFactNeighborX="-1904" custLinFactNeighborY="-476"/>
      <dgm:spPr/>
    </dgm:pt>
    <dgm:pt modelId="{4EC8EE9C-022A-46CE-922D-A7BDAF860657}" type="pres">
      <dgm:prSet presAssocID="{45F338D2-3D17-406D-A97B-761FB095466E}" presName="arrowWedge5" presStyleLbl="fgSibTrans2D1" presStyleIdx="4" presStyleCnt="5" custScaleX="130650" custScaleY="130650" custLinFactNeighborY="-1666"/>
      <dgm:spPr/>
    </dgm:pt>
  </dgm:ptLst>
  <dgm:cxnLst>
    <dgm:cxn modelId="{3F65D415-9221-4B75-A82C-54B379A38C6D}" type="presOf" srcId="{ABFD9E8D-2AEC-48D5-A75A-F3C86F06A45E}" destId="{C86C26A9-8B10-4329-ABE4-69B384B7A8D1}" srcOrd="0" destOrd="0" presId="urn:microsoft.com/office/officeart/2005/8/layout/cycle8"/>
    <dgm:cxn modelId="{8FCC4E19-BAC1-4117-9330-C414142C9ACA}" type="presOf" srcId="{8BBEEA92-E89C-4D50-9A33-8565C04FEAD3}" destId="{F6EC3DBF-B4FF-4385-B237-2068D7778606}" srcOrd="0" destOrd="0" presId="urn:microsoft.com/office/officeart/2005/8/layout/cycle8"/>
    <dgm:cxn modelId="{D219B734-90B7-4530-A51C-427453374CCD}" srcId="{6D0E84D9-FC79-4A13-8E30-AF1F35731254}" destId="{5258561B-073C-42C9-A61A-0D60EBC0BCEE}" srcOrd="3" destOrd="0" parTransId="{131481C3-A9D8-41C6-A4BB-E279F097B240}" sibTransId="{3E683C82-F8FB-4FA6-8765-2E0D7E8F8404}"/>
    <dgm:cxn modelId="{0BD30236-DE16-49D8-A7D7-D50D7E90FBB6}" srcId="{6D0E84D9-FC79-4A13-8E30-AF1F35731254}" destId="{C2BB5D47-9FFB-476A-832E-27EA8ACCE390}" srcOrd="4" destOrd="0" parTransId="{EE8AF2D0-558E-4011-86D2-4AED5B47F53F}" sibTransId="{45F338D2-3D17-406D-A97B-761FB095466E}"/>
    <dgm:cxn modelId="{9E54DA67-A7BB-46A9-9F6B-DDF215F0FC3E}" type="presOf" srcId="{8BBEEA92-E89C-4D50-9A33-8565C04FEAD3}" destId="{D1F5EAFC-27BD-46E4-9B41-8C6379CF05BA}" srcOrd="1" destOrd="0" presId="urn:microsoft.com/office/officeart/2005/8/layout/cycle8"/>
    <dgm:cxn modelId="{F6CCF04E-28E6-4C2A-8F1C-B22B0D424373}" srcId="{6D0E84D9-FC79-4A13-8E30-AF1F35731254}" destId="{8BBEEA92-E89C-4D50-9A33-8565C04FEAD3}" srcOrd="2" destOrd="0" parTransId="{202D6E7F-38A6-4293-B680-A36D0567D850}" sibTransId="{C1038CB8-16DE-4C9F-B081-C328918673F8}"/>
    <dgm:cxn modelId="{2021CC52-A841-4C81-B30D-7A2E1BBF9F20}" srcId="{6D0E84D9-FC79-4A13-8E30-AF1F35731254}" destId="{ABFD9E8D-2AEC-48D5-A75A-F3C86F06A45E}" srcOrd="1" destOrd="0" parTransId="{C3EC1650-AD0B-4F90-A704-DB1703A01174}" sibTransId="{86F070D6-B3F2-47DC-8752-40C8FCAB12E2}"/>
    <dgm:cxn modelId="{AF4A1373-D761-4DB0-9490-234E0A7D5611}" type="presOf" srcId="{C2BB5D47-9FFB-476A-832E-27EA8ACCE390}" destId="{AA932231-EAF0-4AD1-B993-882704CC9E50}" srcOrd="1" destOrd="0" presId="urn:microsoft.com/office/officeart/2005/8/layout/cycle8"/>
    <dgm:cxn modelId="{8E6A7856-9FB4-4CA2-9364-F788C4A8F4EC}" type="presOf" srcId="{A9D01060-F945-48F4-BDEC-9F6906765E52}" destId="{D505A839-C2C3-4F85-9671-22E114840657}" srcOrd="0" destOrd="0" presId="urn:microsoft.com/office/officeart/2005/8/layout/cycle8"/>
    <dgm:cxn modelId="{76C7BB91-DB8C-4DFD-AD60-75F5787BBBDC}" type="presOf" srcId="{C2BB5D47-9FFB-476A-832E-27EA8ACCE390}" destId="{2F68BD75-5779-4D56-A933-BF34E6EF35F7}" srcOrd="0" destOrd="0" presId="urn:microsoft.com/office/officeart/2005/8/layout/cycle8"/>
    <dgm:cxn modelId="{383251B0-8926-44B6-A6D4-0E14B198BCF2}" type="presOf" srcId="{5258561B-073C-42C9-A61A-0D60EBC0BCEE}" destId="{02B69961-C949-4E4E-BB3E-8AE706AC3D06}" srcOrd="1" destOrd="0" presId="urn:microsoft.com/office/officeart/2005/8/layout/cycle8"/>
    <dgm:cxn modelId="{E7D1AEC7-7B5B-4F06-89D2-4ECFDABC528B}" type="presOf" srcId="{ABFD9E8D-2AEC-48D5-A75A-F3C86F06A45E}" destId="{FEC45FF0-F2EB-4E54-ABF5-352DEB0194F1}" srcOrd="1" destOrd="0" presId="urn:microsoft.com/office/officeart/2005/8/layout/cycle8"/>
    <dgm:cxn modelId="{E492AEE0-3D75-43D6-8EB4-2AFEFC32D1A0}" type="presOf" srcId="{A9D01060-F945-48F4-BDEC-9F6906765E52}" destId="{B7B31659-62B5-44E5-AFDF-D45896361DB1}" srcOrd="1" destOrd="0" presId="urn:microsoft.com/office/officeart/2005/8/layout/cycle8"/>
    <dgm:cxn modelId="{AA4B44F4-5B96-48B8-8BC2-A21D94C7C6CD}" type="presOf" srcId="{5258561B-073C-42C9-A61A-0D60EBC0BCEE}" destId="{308DA0A7-C665-48CD-B72D-5C3568E797D0}" srcOrd="0" destOrd="0" presId="urn:microsoft.com/office/officeart/2005/8/layout/cycle8"/>
    <dgm:cxn modelId="{A07766FB-6A17-4B72-B266-4BFF88F0EBD8}" srcId="{6D0E84D9-FC79-4A13-8E30-AF1F35731254}" destId="{A9D01060-F945-48F4-BDEC-9F6906765E52}" srcOrd="0" destOrd="0" parTransId="{06CFA7AF-AE2E-49A6-A85A-B9FF3E99E629}" sibTransId="{4FF66D4C-B792-4A94-AE0A-DE0FA78735FF}"/>
    <dgm:cxn modelId="{9DC360FF-75B6-422F-8D9A-A8BB85C26951}" type="presOf" srcId="{6D0E84D9-FC79-4A13-8E30-AF1F35731254}" destId="{41304F48-DA18-498C-95EA-2C2C1150F82A}" srcOrd="0" destOrd="0" presId="urn:microsoft.com/office/officeart/2005/8/layout/cycle8"/>
    <dgm:cxn modelId="{7A265DE5-1ED8-4CB4-9556-B1F41406E119}" type="presParOf" srcId="{41304F48-DA18-498C-95EA-2C2C1150F82A}" destId="{D505A839-C2C3-4F85-9671-22E114840657}" srcOrd="0" destOrd="0" presId="urn:microsoft.com/office/officeart/2005/8/layout/cycle8"/>
    <dgm:cxn modelId="{5CAAFBA7-2AF2-4516-8B79-8E431C38B0A8}" type="presParOf" srcId="{41304F48-DA18-498C-95EA-2C2C1150F82A}" destId="{4716EEA5-6EB0-4C20-B490-07A9B1BE19B0}" srcOrd="1" destOrd="0" presId="urn:microsoft.com/office/officeart/2005/8/layout/cycle8"/>
    <dgm:cxn modelId="{4F6EFBCF-6CE5-48A8-AA3C-DBC434F9A74B}" type="presParOf" srcId="{41304F48-DA18-498C-95EA-2C2C1150F82A}" destId="{CB0A772A-CBA5-4938-B201-DB25B56E784F}" srcOrd="2" destOrd="0" presId="urn:microsoft.com/office/officeart/2005/8/layout/cycle8"/>
    <dgm:cxn modelId="{139381B5-5B8A-41E2-B653-320B74085FB4}" type="presParOf" srcId="{41304F48-DA18-498C-95EA-2C2C1150F82A}" destId="{B7B31659-62B5-44E5-AFDF-D45896361DB1}" srcOrd="3" destOrd="0" presId="urn:microsoft.com/office/officeart/2005/8/layout/cycle8"/>
    <dgm:cxn modelId="{2CA09965-CE65-4471-9974-79100E1CEBCA}" type="presParOf" srcId="{41304F48-DA18-498C-95EA-2C2C1150F82A}" destId="{C86C26A9-8B10-4329-ABE4-69B384B7A8D1}" srcOrd="4" destOrd="0" presId="urn:microsoft.com/office/officeart/2005/8/layout/cycle8"/>
    <dgm:cxn modelId="{52005A36-B439-4AB7-B4F4-2850C48DCD65}" type="presParOf" srcId="{41304F48-DA18-498C-95EA-2C2C1150F82A}" destId="{2230B27B-7569-461C-B01F-C560738F4BFA}" srcOrd="5" destOrd="0" presId="urn:microsoft.com/office/officeart/2005/8/layout/cycle8"/>
    <dgm:cxn modelId="{2A249225-2E41-480F-8975-38DEDA455BC4}" type="presParOf" srcId="{41304F48-DA18-498C-95EA-2C2C1150F82A}" destId="{82CB2626-F0FD-40F8-8FF7-C1E249BA3ACA}" srcOrd="6" destOrd="0" presId="urn:microsoft.com/office/officeart/2005/8/layout/cycle8"/>
    <dgm:cxn modelId="{05D6D87F-B04C-4484-9080-2FADC1D5AB64}" type="presParOf" srcId="{41304F48-DA18-498C-95EA-2C2C1150F82A}" destId="{FEC45FF0-F2EB-4E54-ABF5-352DEB0194F1}" srcOrd="7" destOrd="0" presId="urn:microsoft.com/office/officeart/2005/8/layout/cycle8"/>
    <dgm:cxn modelId="{71E8B2EF-8658-4324-AD17-FCE25FCF2D48}" type="presParOf" srcId="{41304F48-DA18-498C-95EA-2C2C1150F82A}" destId="{F6EC3DBF-B4FF-4385-B237-2068D7778606}" srcOrd="8" destOrd="0" presId="urn:microsoft.com/office/officeart/2005/8/layout/cycle8"/>
    <dgm:cxn modelId="{42D6FB18-6419-46A3-81D1-BABB29AD9370}" type="presParOf" srcId="{41304F48-DA18-498C-95EA-2C2C1150F82A}" destId="{64CD68C4-527A-4C4D-A4FC-7CE6582A65FB}" srcOrd="9" destOrd="0" presId="urn:microsoft.com/office/officeart/2005/8/layout/cycle8"/>
    <dgm:cxn modelId="{0189D04A-622B-4B15-8B54-B647F5104C21}" type="presParOf" srcId="{41304F48-DA18-498C-95EA-2C2C1150F82A}" destId="{DF1AA00B-86CB-4AB6-8643-471B9CEA8EDF}" srcOrd="10" destOrd="0" presId="urn:microsoft.com/office/officeart/2005/8/layout/cycle8"/>
    <dgm:cxn modelId="{A5F0D85F-C3D0-4A2C-A262-FD5F33F57DBD}" type="presParOf" srcId="{41304F48-DA18-498C-95EA-2C2C1150F82A}" destId="{D1F5EAFC-27BD-46E4-9B41-8C6379CF05BA}" srcOrd="11" destOrd="0" presId="urn:microsoft.com/office/officeart/2005/8/layout/cycle8"/>
    <dgm:cxn modelId="{E64C4EFC-1BF8-4508-A0A7-3B7F5C223295}" type="presParOf" srcId="{41304F48-DA18-498C-95EA-2C2C1150F82A}" destId="{308DA0A7-C665-48CD-B72D-5C3568E797D0}" srcOrd="12" destOrd="0" presId="urn:microsoft.com/office/officeart/2005/8/layout/cycle8"/>
    <dgm:cxn modelId="{F551B43A-B71F-4B6D-8860-9CD3143093F2}" type="presParOf" srcId="{41304F48-DA18-498C-95EA-2C2C1150F82A}" destId="{9F19EDCC-6616-448C-8A65-B20E7B409F91}" srcOrd="13" destOrd="0" presId="urn:microsoft.com/office/officeart/2005/8/layout/cycle8"/>
    <dgm:cxn modelId="{AD0DCCE9-8B83-4356-98D0-3D39278D0ABC}" type="presParOf" srcId="{41304F48-DA18-498C-95EA-2C2C1150F82A}" destId="{62F50FD4-1132-45EA-B1E1-05B730C6B906}" srcOrd="14" destOrd="0" presId="urn:microsoft.com/office/officeart/2005/8/layout/cycle8"/>
    <dgm:cxn modelId="{F67D4251-C83B-4027-A57A-89E0EA80EC0F}" type="presParOf" srcId="{41304F48-DA18-498C-95EA-2C2C1150F82A}" destId="{02B69961-C949-4E4E-BB3E-8AE706AC3D06}" srcOrd="15" destOrd="0" presId="urn:microsoft.com/office/officeart/2005/8/layout/cycle8"/>
    <dgm:cxn modelId="{108DAE0A-B343-4CEA-9442-DC7F0A0C1596}" type="presParOf" srcId="{41304F48-DA18-498C-95EA-2C2C1150F82A}" destId="{2F68BD75-5779-4D56-A933-BF34E6EF35F7}" srcOrd="16" destOrd="0" presId="urn:microsoft.com/office/officeart/2005/8/layout/cycle8"/>
    <dgm:cxn modelId="{51CF9CEF-15F4-4299-8095-152E6A6F1EE8}" type="presParOf" srcId="{41304F48-DA18-498C-95EA-2C2C1150F82A}" destId="{3EB2D100-2424-4E45-BFAC-880308162866}" srcOrd="17" destOrd="0" presId="urn:microsoft.com/office/officeart/2005/8/layout/cycle8"/>
    <dgm:cxn modelId="{B6E7B8E0-1497-4028-AE59-2F1250B35936}" type="presParOf" srcId="{41304F48-DA18-498C-95EA-2C2C1150F82A}" destId="{DFEA7A58-F664-43C9-8DC0-BEDA4639626A}" srcOrd="18" destOrd="0" presId="urn:microsoft.com/office/officeart/2005/8/layout/cycle8"/>
    <dgm:cxn modelId="{A6A90678-D231-4DF0-A359-7D5EA2427275}" type="presParOf" srcId="{41304F48-DA18-498C-95EA-2C2C1150F82A}" destId="{AA932231-EAF0-4AD1-B993-882704CC9E50}" srcOrd="19" destOrd="0" presId="urn:microsoft.com/office/officeart/2005/8/layout/cycle8"/>
    <dgm:cxn modelId="{E5C15E0B-DC4A-4426-8016-73C3712667D0}" type="presParOf" srcId="{41304F48-DA18-498C-95EA-2C2C1150F82A}" destId="{43C304E1-A224-4414-B6DD-A2EABE5B4EEF}" srcOrd="20" destOrd="0" presId="urn:microsoft.com/office/officeart/2005/8/layout/cycle8"/>
    <dgm:cxn modelId="{9D8631A2-8E05-4726-8C06-E623C3ED12E6}" type="presParOf" srcId="{41304F48-DA18-498C-95EA-2C2C1150F82A}" destId="{7515DDE3-77BF-4638-9105-8F2348C62376}" srcOrd="21" destOrd="0" presId="urn:microsoft.com/office/officeart/2005/8/layout/cycle8"/>
    <dgm:cxn modelId="{2B942D1C-65A1-4335-9ADF-FAA67624C1E4}" type="presParOf" srcId="{41304F48-DA18-498C-95EA-2C2C1150F82A}" destId="{67308A21-141D-45D2-89EC-6AF6BD8ACFD9}" srcOrd="22" destOrd="0" presId="urn:microsoft.com/office/officeart/2005/8/layout/cycle8"/>
    <dgm:cxn modelId="{FAD21BBB-573B-47CE-867A-AF54C577B4DF}" type="presParOf" srcId="{41304F48-DA18-498C-95EA-2C2C1150F82A}" destId="{D75D7788-D651-49B3-AFEC-53DCA22AABC6}" srcOrd="23" destOrd="0" presId="urn:microsoft.com/office/officeart/2005/8/layout/cycle8"/>
    <dgm:cxn modelId="{D50ED38C-0D46-4EB5-B186-B21429AD041F}" type="presParOf" srcId="{41304F48-DA18-498C-95EA-2C2C1150F82A}" destId="{4EC8EE9C-022A-46CE-922D-A7BDAF860657}" srcOrd="2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0E84D9-FC79-4A13-8E30-AF1F35731254}" type="doc">
      <dgm:prSet loTypeId="urn:microsoft.com/office/officeart/2005/8/layout/cycle8" loCatId="cycle" qsTypeId="urn:microsoft.com/office/officeart/2005/8/quickstyle/simple1" qsCatId="simple" csTypeId="urn:microsoft.com/office/officeart/2005/8/colors/colorful1" csCatId="colorful" phldr="1"/>
      <dgm:spPr/>
    </dgm:pt>
    <dgm:pt modelId="{41304F48-DA18-498C-95EA-2C2C1150F82A}" type="pres">
      <dgm:prSet presAssocID="{6D0E84D9-FC79-4A13-8E30-AF1F35731254}" presName="compositeShape" presStyleCnt="0">
        <dgm:presLayoutVars>
          <dgm:chMax val="7"/>
          <dgm:dir/>
          <dgm:resizeHandles val="exact"/>
        </dgm:presLayoutVars>
      </dgm:prSet>
      <dgm:spPr/>
    </dgm:pt>
  </dgm:ptLst>
  <dgm:cxnLst>
    <dgm:cxn modelId="{9DC360FF-75B6-422F-8D9A-A8BB85C26951}" type="presOf" srcId="{6D0E84D9-FC79-4A13-8E30-AF1F35731254}" destId="{41304F48-DA18-498C-95EA-2C2C1150F82A}" srcOrd="0"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C782F0-49CF-49E0-986E-AA9D0DC442A2}" type="doc">
      <dgm:prSet loTypeId="urn:microsoft.com/office/officeart/2005/8/layout/process1" loCatId="process" qsTypeId="urn:microsoft.com/office/officeart/2005/8/quickstyle/simple1" qsCatId="simple" csTypeId="urn:microsoft.com/office/officeart/2005/8/colors/colorful3" csCatId="colorful" phldr="1"/>
      <dgm:spPr/>
    </dgm:pt>
    <dgm:pt modelId="{B145D1AD-36AB-4E05-ABF6-4BC3AB33F881}">
      <dgm:prSet phldrT="[Text]" custT="1"/>
      <dgm:spPr>
        <a:ln>
          <a:solidFill>
            <a:schemeClr val="tx1"/>
          </a:solidFill>
        </a:ln>
      </dgm:spPr>
      <dgm:t>
        <a:bodyPr/>
        <a:lstStyle/>
        <a:p>
          <a:pPr>
            <a:spcAft>
              <a:spcPts val="0"/>
            </a:spcAft>
          </a:pPr>
          <a:r>
            <a:rPr lang="en-US" sz="1500" b="1" dirty="0">
              <a:latin typeface="Calibri" panose="020F0502020204030204" pitchFamily="34" charset="0"/>
              <a:cs typeface="Calibri" panose="020F0502020204030204" pitchFamily="34" charset="0"/>
            </a:rPr>
            <a:t>Average Daily Use </a:t>
          </a:r>
        </a:p>
        <a:p>
          <a:pPr>
            <a:spcAft>
              <a:spcPts val="0"/>
            </a:spcAft>
          </a:pPr>
          <a:r>
            <a:rPr lang="en-US" sz="1500" b="1" dirty="0">
              <a:latin typeface="Calibri" panose="020F0502020204030204" pitchFamily="34" charset="0"/>
              <a:cs typeface="Calibri" panose="020F0502020204030204" pitchFamily="34" charset="0"/>
            </a:rPr>
            <a:t>X</a:t>
          </a:r>
        </a:p>
        <a:p>
          <a:pPr>
            <a:spcAft>
              <a:spcPts val="0"/>
            </a:spcAft>
          </a:pPr>
          <a:r>
            <a:rPr lang="en-US" sz="1500" b="1" dirty="0">
              <a:latin typeface="Calibri" panose="020F0502020204030204" pitchFamily="34" charset="0"/>
              <a:cs typeface="Calibri" panose="020F0502020204030204" pitchFamily="34" charset="0"/>
            </a:rPr>
            <a:t># of Days Until Delivery</a:t>
          </a:r>
        </a:p>
      </dgm:t>
    </dgm:pt>
    <dgm:pt modelId="{70757B5C-4B6C-49C3-BC91-622C2F8467FA}" type="parTrans" cxnId="{8BCAD0A2-1293-4161-8A0E-50E80810CA29}">
      <dgm:prSet/>
      <dgm:spPr/>
      <dgm:t>
        <a:bodyPr/>
        <a:lstStyle/>
        <a:p>
          <a:endParaRPr lang="en-US"/>
        </a:p>
      </dgm:t>
    </dgm:pt>
    <dgm:pt modelId="{B581EC43-EFBC-420B-A7BB-2054E1F58604}" type="sibTrans" cxnId="{8BCAD0A2-1293-4161-8A0E-50E80810CA29}">
      <dgm:prSet/>
      <dgm:spPr/>
      <dgm:t>
        <a:bodyPr/>
        <a:lstStyle/>
        <a:p>
          <a:endParaRPr lang="en-US"/>
        </a:p>
      </dgm:t>
    </dgm:pt>
    <dgm:pt modelId="{24290E36-8317-4AC8-B595-50383768C5EE}">
      <dgm:prSet phldrT="[Text]" custT="1"/>
      <dgm:spPr>
        <a:ln>
          <a:solidFill>
            <a:schemeClr val="tx1"/>
          </a:solidFill>
        </a:ln>
      </dgm:spPr>
      <dgm:t>
        <a:bodyPr/>
        <a:lstStyle/>
        <a:p>
          <a:r>
            <a:rPr lang="en-US" sz="1700" b="1" dirty="0">
              <a:latin typeface="Calibri" panose="020F0502020204030204" pitchFamily="34" charset="0"/>
              <a:cs typeface="Calibri" panose="020F0502020204030204" pitchFamily="34" charset="0"/>
            </a:rPr>
            <a:t>Delivery Cushion </a:t>
          </a:r>
        </a:p>
        <a:p>
          <a:r>
            <a:rPr lang="en-US" sz="1700" b="1" dirty="0">
              <a:latin typeface="Calibri" panose="020F0502020204030204" pitchFamily="34" charset="0"/>
              <a:cs typeface="Calibri" panose="020F0502020204030204" pitchFamily="34" charset="0"/>
            </a:rPr>
            <a:t>(1 day supply)</a:t>
          </a:r>
        </a:p>
      </dgm:t>
    </dgm:pt>
    <dgm:pt modelId="{DC8FA518-4B6F-4AC7-ACDB-CF16E0191603}" type="parTrans" cxnId="{305ECFAC-4ACB-4933-8B06-C930D9CB6C15}">
      <dgm:prSet/>
      <dgm:spPr/>
      <dgm:t>
        <a:bodyPr/>
        <a:lstStyle/>
        <a:p>
          <a:endParaRPr lang="en-US"/>
        </a:p>
      </dgm:t>
    </dgm:pt>
    <dgm:pt modelId="{18E39301-7267-4D3E-A467-41AF5B7AA77A}" type="sibTrans" cxnId="{305ECFAC-4ACB-4933-8B06-C930D9CB6C15}">
      <dgm:prSet/>
      <dgm:spPr/>
      <dgm:t>
        <a:bodyPr/>
        <a:lstStyle/>
        <a:p>
          <a:endParaRPr lang="en-US"/>
        </a:p>
      </dgm:t>
    </dgm:pt>
    <dgm:pt modelId="{22FA4014-2494-401E-BA70-A8ED4AB6EFFA}">
      <dgm:prSet phldrT="[Text]" custT="1"/>
      <dgm:spPr>
        <a:ln>
          <a:solidFill>
            <a:schemeClr val="tx1"/>
          </a:solidFill>
        </a:ln>
      </dgm:spPr>
      <dgm:t>
        <a:bodyPr/>
        <a:lstStyle/>
        <a:p>
          <a:r>
            <a:rPr lang="en-US" sz="2800" b="1" dirty="0">
              <a:latin typeface="Calibri" panose="020F0502020204030204" pitchFamily="34" charset="0"/>
              <a:cs typeface="Calibri" panose="020F0502020204030204" pitchFamily="34" charset="0"/>
            </a:rPr>
            <a:t>Par Level</a:t>
          </a:r>
        </a:p>
      </dgm:t>
    </dgm:pt>
    <dgm:pt modelId="{BDBA1767-7119-47F8-91CA-B71C3AFBC658}" type="parTrans" cxnId="{2EA63033-D53B-45F2-A867-3484B208D214}">
      <dgm:prSet/>
      <dgm:spPr/>
      <dgm:t>
        <a:bodyPr/>
        <a:lstStyle/>
        <a:p>
          <a:endParaRPr lang="en-US"/>
        </a:p>
      </dgm:t>
    </dgm:pt>
    <dgm:pt modelId="{8E2D2009-EC63-4679-934D-F5C285EA26E1}" type="sibTrans" cxnId="{2EA63033-D53B-45F2-A867-3484B208D214}">
      <dgm:prSet/>
      <dgm:spPr/>
      <dgm:t>
        <a:bodyPr/>
        <a:lstStyle/>
        <a:p>
          <a:endParaRPr lang="en-US"/>
        </a:p>
      </dgm:t>
    </dgm:pt>
    <dgm:pt modelId="{2D11915C-F510-438B-BCD5-31D7D5AD420D}" type="pres">
      <dgm:prSet presAssocID="{65C782F0-49CF-49E0-986E-AA9D0DC442A2}" presName="Name0" presStyleCnt="0">
        <dgm:presLayoutVars>
          <dgm:dir/>
          <dgm:resizeHandles val="exact"/>
        </dgm:presLayoutVars>
      </dgm:prSet>
      <dgm:spPr/>
    </dgm:pt>
    <dgm:pt modelId="{A6EB1CAE-20CB-4CFC-9C8F-836C92B75248}" type="pres">
      <dgm:prSet presAssocID="{B145D1AD-36AB-4E05-ABF6-4BC3AB33F881}" presName="node" presStyleLbl="node1" presStyleIdx="0" presStyleCnt="3">
        <dgm:presLayoutVars>
          <dgm:bulletEnabled val="1"/>
        </dgm:presLayoutVars>
      </dgm:prSet>
      <dgm:spPr/>
    </dgm:pt>
    <dgm:pt modelId="{099E4AE0-463A-42CA-BEF9-2E2EA162B8D4}" type="pres">
      <dgm:prSet presAssocID="{B581EC43-EFBC-420B-A7BB-2054E1F58604}" presName="sibTrans" presStyleLbl="sibTrans2D1" presStyleIdx="0" presStyleCnt="2" custLinFactNeighborX="3605" custLinFactNeighborY="14085"/>
      <dgm:spPr>
        <a:prstGeom prst="mathPlus">
          <a:avLst/>
        </a:prstGeom>
      </dgm:spPr>
    </dgm:pt>
    <dgm:pt modelId="{E16C95DA-892B-49B6-BA77-870FEFDA9682}" type="pres">
      <dgm:prSet presAssocID="{B581EC43-EFBC-420B-A7BB-2054E1F58604}" presName="connectorText" presStyleLbl="sibTrans2D1" presStyleIdx="0" presStyleCnt="2"/>
      <dgm:spPr/>
    </dgm:pt>
    <dgm:pt modelId="{0EEB3F8D-E519-464F-AA03-49363593501E}" type="pres">
      <dgm:prSet presAssocID="{24290E36-8317-4AC8-B595-50383768C5EE}" presName="node" presStyleLbl="node1" presStyleIdx="1" presStyleCnt="3" custLinFactNeighborX="3013" custLinFactNeighborY="-546">
        <dgm:presLayoutVars>
          <dgm:bulletEnabled val="1"/>
        </dgm:presLayoutVars>
      </dgm:prSet>
      <dgm:spPr/>
    </dgm:pt>
    <dgm:pt modelId="{98073306-5076-4800-8469-80FA9C13D6B4}" type="pres">
      <dgm:prSet presAssocID="{18E39301-7267-4D3E-A467-41AF5B7AA77A}" presName="sibTrans" presStyleLbl="sibTrans2D1" presStyleIdx="1" presStyleCnt="2"/>
      <dgm:spPr>
        <a:prstGeom prst="mathEqual">
          <a:avLst/>
        </a:prstGeom>
      </dgm:spPr>
    </dgm:pt>
    <dgm:pt modelId="{D132264F-A080-4542-9E9E-60758A13D0AF}" type="pres">
      <dgm:prSet presAssocID="{18E39301-7267-4D3E-A467-41AF5B7AA77A}" presName="connectorText" presStyleLbl="sibTrans2D1" presStyleIdx="1" presStyleCnt="2"/>
      <dgm:spPr/>
    </dgm:pt>
    <dgm:pt modelId="{C9B661CE-1884-49B3-B9FF-39CE8210256C}" type="pres">
      <dgm:prSet presAssocID="{22FA4014-2494-401E-BA70-A8ED4AB6EFFA}" presName="node" presStyleLbl="node1" presStyleIdx="2" presStyleCnt="3" custLinFactNeighborX="1920">
        <dgm:presLayoutVars>
          <dgm:bulletEnabled val="1"/>
        </dgm:presLayoutVars>
      </dgm:prSet>
      <dgm:spPr/>
    </dgm:pt>
  </dgm:ptLst>
  <dgm:cxnLst>
    <dgm:cxn modelId="{E1A7B730-88FF-4DE2-97EE-BA6BEAA41F3F}" type="presOf" srcId="{18E39301-7267-4D3E-A467-41AF5B7AA77A}" destId="{D132264F-A080-4542-9E9E-60758A13D0AF}" srcOrd="1" destOrd="0" presId="urn:microsoft.com/office/officeart/2005/8/layout/process1"/>
    <dgm:cxn modelId="{2EA63033-D53B-45F2-A867-3484B208D214}" srcId="{65C782F0-49CF-49E0-986E-AA9D0DC442A2}" destId="{22FA4014-2494-401E-BA70-A8ED4AB6EFFA}" srcOrd="2" destOrd="0" parTransId="{BDBA1767-7119-47F8-91CA-B71C3AFBC658}" sibTransId="{8E2D2009-EC63-4679-934D-F5C285EA26E1}"/>
    <dgm:cxn modelId="{6F4A0E3D-2642-4A79-B694-10BFAB8B3D24}" type="presOf" srcId="{22FA4014-2494-401E-BA70-A8ED4AB6EFFA}" destId="{C9B661CE-1884-49B3-B9FF-39CE8210256C}" srcOrd="0" destOrd="0" presId="urn:microsoft.com/office/officeart/2005/8/layout/process1"/>
    <dgm:cxn modelId="{EF072B4F-43FA-4FB3-9BEB-FB54FDE1CE2C}" type="presOf" srcId="{B581EC43-EFBC-420B-A7BB-2054E1F58604}" destId="{E16C95DA-892B-49B6-BA77-870FEFDA9682}" srcOrd="1" destOrd="0" presId="urn:microsoft.com/office/officeart/2005/8/layout/process1"/>
    <dgm:cxn modelId="{B6B3CC72-BEDA-4F4E-9EE3-E6485D820504}" type="presOf" srcId="{65C782F0-49CF-49E0-986E-AA9D0DC442A2}" destId="{2D11915C-F510-438B-BCD5-31D7D5AD420D}" srcOrd="0" destOrd="0" presId="urn:microsoft.com/office/officeart/2005/8/layout/process1"/>
    <dgm:cxn modelId="{E0949573-DB92-4CB8-B247-37641634C42B}" type="presOf" srcId="{B145D1AD-36AB-4E05-ABF6-4BC3AB33F881}" destId="{A6EB1CAE-20CB-4CFC-9C8F-836C92B75248}" srcOrd="0" destOrd="0" presId="urn:microsoft.com/office/officeart/2005/8/layout/process1"/>
    <dgm:cxn modelId="{8BCAD0A2-1293-4161-8A0E-50E80810CA29}" srcId="{65C782F0-49CF-49E0-986E-AA9D0DC442A2}" destId="{B145D1AD-36AB-4E05-ABF6-4BC3AB33F881}" srcOrd="0" destOrd="0" parTransId="{70757B5C-4B6C-49C3-BC91-622C2F8467FA}" sibTransId="{B581EC43-EFBC-420B-A7BB-2054E1F58604}"/>
    <dgm:cxn modelId="{AC3053AB-C06F-478A-A719-D7AEEBA60451}" type="presOf" srcId="{24290E36-8317-4AC8-B595-50383768C5EE}" destId="{0EEB3F8D-E519-464F-AA03-49363593501E}" srcOrd="0" destOrd="0" presId="urn:microsoft.com/office/officeart/2005/8/layout/process1"/>
    <dgm:cxn modelId="{305ECFAC-4ACB-4933-8B06-C930D9CB6C15}" srcId="{65C782F0-49CF-49E0-986E-AA9D0DC442A2}" destId="{24290E36-8317-4AC8-B595-50383768C5EE}" srcOrd="1" destOrd="0" parTransId="{DC8FA518-4B6F-4AC7-ACDB-CF16E0191603}" sibTransId="{18E39301-7267-4D3E-A467-41AF5B7AA77A}"/>
    <dgm:cxn modelId="{1F0641E3-AAF6-42C0-94B9-AD31F42E63E2}" type="presOf" srcId="{B581EC43-EFBC-420B-A7BB-2054E1F58604}" destId="{099E4AE0-463A-42CA-BEF9-2E2EA162B8D4}" srcOrd="0" destOrd="0" presId="urn:microsoft.com/office/officeart/2005/8/layout/process1"/>
    <dgm:cxn modelId="{050037FD-7D88-4005-82F1-4AEF29126F73}" type="presOf" srcId="{18E39301-7267-4D3E-A467-41AF5B7AA77A}" destId="{98073306-5076-4800-8469-80FA9C13D6B4}" srcOrd="0" destOrd="0" presId="urn:microsoft.com/office/officeart/2005/8/layout/process1"/>
    <dgm:cxn modelId="{4905D22E-2133-4E8C-91AE-826032288138}" type="presParOf" srcId="{2D11915C-F510-438B-BCD5-31D7D5AD420D}" destId="{A6EB1CAE-20CB-4CFC-9C8F-836C92B75248}" srcOrd="0" destOrd="0" presId="urn:microsoft.com/office/officeart/2005/8/layout/process1"/>
    <dgm:cxn modelId="{8568971F-7E7E-4472-AD0F-8AA5281FCC03}" type="presParOf" srcId="{2D11915C-F510-438B-BCD5-31D7D5AD420D}" destId="{099E4AE0-463A-42CA-BEF9-2E2EA162B8D4}" srcOrd="1" destOrd="0" presId="urn:microsoft.com/office/officeart/2005/8/layout/process1"/>
    <dgm:cxn modelId="{0BC5A4F3-4FCB-47F3-A001-DC854DD3FA37}" type="presParOf" srcId="{099E4AE0-463A-42CA-BEF9-2E2EA162B8D4}" destId="{E16C95DA-892B-49B6-BA77-870FEFDA9682}" srcOrd="0" destOrd="0" presId="urn:microsoft.com/office/officeart/2005/8/layout/process1"/>
    <dgm:cxn modelId="{23700E8D-79D1-4582-B32C-7251CCF7FB86}" type="presParOf" srcId="{2D11915C-F510-438B-BCD5-31D7D5AD420D}" destId="{0EEB3F8D-E519-464F-AA03-49363593501E}" srcOrd="2" destOrd="0" presId="urn:microsoft.com/office/officeart/2005/8/layout/process1"/>
    <dgm:cxn modelId="{B3F852A0-0649-4656-ACE4-1F77A57BD6E8}" type="presParOf" srcId="{2D11915C-F510-438B-BCD5-31D7D5AD420D}" destId="{98073306-5076-4800-8469-80FA9C13D6B4}" srcOrd="3" destOrd="0" presId="urn:microsoft.com/office/officeart/2005/8/layout/process1"/>
    <dgm:cxn modelId="{D4999732-37CE-4FA8-B61C-B789F0AF7D8F}" type="presParOf" srcId="{98073306-5076-4800-8469-80FA9C13D6B4}" destId="{D132264F-A080-4542-9E9E-60758A13D0AF}" srcOrd="0" destOrd="0" presId="urn:microsoft.com/office/officeart/2005/8/layout/process1"/>
    <dgm:cxn modelId="{217A7146-0847-4BA7-9118-2FFD3E6BC932}" type="presParOf" srcId="{2D11915C-F510-438B-BCD5-31D7D5AD420D}" destId="{C9B661CE-1884-49B3-B9FF-39CE8210256C}"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0E84D9-FC79-4A13-8E30-AF1F35731254}" type="doc">
      <dgm:prSet loTypeId="urn:microsoft.com/office/officeart/2005/8/layout/cycle8" loCatId="cycle" qsTypeId="urn:microsoft.com/office/officeart/2005/8/quickstyle/simple1" qsCatId="simple" csTypeId="urn:microsoft.com/office/officeart/2005/8/colors/colorful1" csCatId="colorful" phldr="1"/>
      <dgm:spPr/>
    </dgm:pt>
    <dgm:pt modelId="{41304F48-DA18-498C-95EA-2C2C1150F82A}" type="pres">
      <dgm:prSet presAssocID="{6D0E84D9-FC79-4A13-8E30-AF1F35731254}" presName="compositeShape" presStyleCnt="0">
        <dgm:presLayoutVars>
          <dgm:chMax val="7"/>
          <dgm:dir/>
          <dgm:resizeHandles val="exact"/>
        </dgm:presLayoutVars>
      </dgm:prSet>
      <dgm:spPr/>
    </dgm:pt>
  </dgm:ptLst>
  <dgm:cxnLst>
    <dgm:cxn modelId="{9DC360FF-75B6-422F-8D9A-A8BB85C26951}" type="presOf" srcId="{6D0E84D9-FC79-4A13-8E30-AF1F35731254}" destId="{41304F48-DA18-498C-95EA-2C2C1150F82A}" srcOrd="0"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0E84D9-FC79-4A13-8E30-AF1F35731254}" type="doc">
      <dgm:prSet loTypeId="urn:microsoft.com/office/officeart/2005/8/layout/cycle8" loCatId="cycle" qsTypeId="urn:microsoft.com/office/officeart/2005/8/quickstyle/simple1" qsCatId="simple" csTypeId="urn:microsoft.com/office/officeart/2005/8/colors/colorful1" csCatId="colorful" phldr="1"/>
      <dgm:spPr/>
    </dgm:pt>
    <dgm:pt modelId="{41304F48-DA18-498C-95EA-2C2C1150F82A}" type="pres">
      <dgm:prSet presAssocID="{6D0E84D9-FC79-4A13-8E30-AF1F35731254}" presName="compositeShape" presStyleCnt="0">
        <dgm:presLayoutVars>
          <dgm:chMax val="7"/>
          <dgm:dir/>
          <dgm:resizeHandles val="exact"/>
        </dgm:presLayoutVars>
      </dgm:prSet>
      <dgm:spPr/>
    </dgm:pt>
  </dgm:ptLst>
  <dgm:cxnLst>
    <dgm:cxn modelId="{9DC360FF-75B6-422F-8D9A-A8BB85C26951}" type="presOf" srcId="{6D0E84D9-FC79-4A13-8E30-AF1F35731254}" destId="{41304F48-DA18-498C-95EA-2C2C1150F82A}" srcOrd="0"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0E84D9-FC79-4A13-8E30-AF1F35731254}" type="doc">
      <dgm:prSet loTypeId="urn:microsoft.com/office/officeart/2005/8/layout/cycle8" loCatId="cycle" qsTypeId="urn:microsoft.com/office/officeart/2005/8/quickstyle/simple1" qsCatId="simple" csTypeId="urn:microsoft.com/office/officeart/2005/8/colors/colorful1" csCatId="colorful" phldr="1"/>
      <dgm:spPr/>
    </dgm:pt>
    <dgm:pt modelId="{A9D01060-F945-48F4-BDEC-9F6906765E52}">
      <dgm:prSet phldrT="[Text]" custT="1"/>
      <dgm:spPr>
        <a:ln>
          <a:solidFill>
            <a:srgbClr val="E97132"/>
          </a:solidFill>
        </a:ln>
      </dgm:spPr>
      <dgm:t>
        <a:bodyPr/>
        <a:lstStyle/>
        <a:p>
          <a:pPr>
            <a:spcAft>
              <a:spcPts val="0"/>
            </a:spcAft>
          </a:pPr>
          <a:r>
            <a:rPr lang="en-US" sz="2000" b="1" dirty="0"/>
            <a:t>Forecasting</a:t>
          </a:r>
        </a:p>
        <a:p>
          <a:pPr>
            <a:spcAft>
              <a:spcPts val="0"/>
            </a:spcAft>
          </a:pPr>
          <a:r>
            <a:rPr lang="en-US" sz="2000" b="1" dirty="0"/>
            <a:t>&amp;</a:t>
          </a:r>
        </a:p>
        <a:p>
          <a:pPr>
            <a:spcAft>
              <a:spcPts val="0"/>
            </a:spcAft>
          </a:pPr>
          <a:r>
            <a:rPr lang="en-US" sz="2000" b="1" dirty="0"/>
            <a:t>Ordering Food</a:t>
          </a:r>
        </a:p>
      </dgm:t>
    </dgm:pt>
    <dgm:pt modelId="{06CFA7AF-AE2E-49A6-A85A-B9FF3E99E629}" type="parTrans" cxnId="{A07766FB-6A17-4B72-B266-4BFF88F0EBD8}">
      <dgm:prSet/>
      <dgm:spPr/>
      <dgm:t>
        <a:bodyPr/>
        <a:lstStyle/>
        <a:p>
          <a:endParaRPr lang="en-US"/>
        </a:p>
      </dgm:t>
    </dgm:pt>
    <dgm:pt modelId="{4FF66D4C-B792-4A94-AE0A-DE0FA78735FF}" type="sibTrans" cxnId="{A07766FB-6A17-4B72-B266-4BFF88F0EBD8}">
      <dgm:prSet/>
      <dgm:spPr/>
      <dgm:t>
        <a:bodyPr/>
        <a:lstStyle/>
        <a:p>
          <a:endParaRPr lang="en-US"/>
        </a:p>
      </dgm:t>
    </dgm:pt>
    <dgm:pt modelId="{8BBEEA92-E89C-4D50-9A33-8565C04FEAD3}">
      <dgm:prSet phldrT="[Text]" custT="1"/>
      <dgm:spPr>
        <a:solidFill>
          <a:srgbClr val="196B24"/>
        </a:solidFill>
        <a:ln>
          <a:solidFill>
            <a:srgbClr val="196B24"/>
          </a:solidFill>
        </a:ln>
      </dgm:spPr>
      <dgm:t>
        <a:bodyPr/>
        <a:lstStyle/>
        <a:p>
          <a:r>
            <a:rPr lang="en-US" sz="2000" b="1" dirty="0"/>
            <a:t>Receiving</a:t>
          </a:r>
        </a:p>
        <a:p>
          <a:r>
            <a:rPr lang="en-US" sz="2000" b="1" dirty="0"/>
            <a:t>Accurately</a:t>
          </a:r>
        </a:p>
      </dgm:t>
    </dgm:pt>
    <dgm:pt modelId="{202D6E7F-38A6-4293-B680-A36D0567D850}" type="parTrans" cxnId="{F6CCF04E-28E6-4C2A-8F1C-B22B0D424373}">
      <dgm:prSet/>
      <dgm:spPr/>
      <dgm:t>
        <a:bodyPr/>
        <a:lstStyle/>
        <a:p>
          <a:endParaRPr lang="en-US"/>
        </a:p>
      </dgm:t>
    </dgm:pt>
    <dgm:pt modelId="{C1038CB8-16DE-4C9F-B081-C328918673F8}" type="sibTrans" cxnId="{F6CCF04E-28E6-4C2A-8F1C-B22B0D424373}">
      <dgm:prSet/>
      <dgm:spPr/>
      <dgm:t>
        <a:bodyPr/>
        <a:lstStyle/>
        <a:p>
          <a:endParaRPr lang="en-US"/>
        </a:p>
      </dgm:t>
    </dgm:pt>
    <dgm:pt modelId="{C2BB5D47-9FFB-476A-832E-27EA8ACCE390}">
      <dgm:prSet phldrT="[Text]" custT="1"/>
      <dgm:spPr>
        <a:solidFill>
          <a:srgbClr val="4EA72E"/>
        </a:solidFill>
        <a:ln>
          <a:solidFill>
            <a:srgbClr val="4EA72E"/>
          </a:solidFill>
        </a:ln>
      </dgm:spPr>
      <dgm:t>
        <a:bodyPr/>
        <a:lstStyle/>
        <a:p>
          <a:pPr>
            <a:spcAft>
              <a:spcPts val="0"/>
            </a:spcAft>
          </a:pPr>
          <a:r>
            <a:rPr lang="en-US" sz="2000" b="1" dirty="0"/>
            <a:t>Financials</a:t>
          </a:r>
        </a:p>
        <a:p>
          <a:pPr>
            <a:spcAft>
              <a:spcPts val="0"/>
            </a:spcAft>
          </a:pPr>
          <a:r>
            <a:rPr lang="en-US" sz="2000" b="1" dirty="0"/>
            <a:t>&amp;</a:t>
          </a:r>
        </a:p>
        <a:p>
          <a:pPr>
            <a:spcAft>
              <a:spcPts val="0"/>
            </a:spcAft>
          </a:pPr>
          <a:r>
            <a:rPr lang="en-US" sz="2000" b="1" dirty="0"/>
            <a:t>Managing</a:t>
          </a:r>
        </a:p>
        <a:p>
          <a:pPr>
            <a:spcAft>
              <a:spcPts val="0"/>
            </a:spcAft>
          </a:pPr>
          <a:r>
            <a:rPr lang="en-US" sz="2000" b="1" dirty="0"/>
            <a:t>Budgets</a:t>
          </a:r>
          <a:endParaRPr lang="en-US" sz="2000" dirty="0"/>
        </a:p>
      </dgm:t>
    </dgm:pt>
    <dgm:pt modelId="{EE8AF2D0-558E-4011-86D2-4AED5B47F53F}" type="parTrans" cxnId="{0BD30236-DE16-49D8-A7D7-D50D7E90FBB6}">
      <dgm:prSet/>
      <dgm:spPr/>
      <dgm:t>
        <a:bodyPr/>
        <a:lstStyle/>
        <a:p>
          <a:endParaRPr lang="en-US"/>
        </a:p>
      </dgm:t>
    </dgm:pt>
    <dgm:pt modelId="{45F338D2-3D17-406D-A97B-761FB095466E}" type="sibTrans" cxnId="{0BD30236-DE16-49D8-A7D7-D50D7E90FBB6}">
      <dgm:prSet/>
      <dgm:spPr/>
      <dgm:t>
        <a:bodyPr/>
        <a:lstStyle/>
        <a:p>
          <a:endParaRPr lang="en-US"/>
        </a:p>
      </dgm:t>
    </dgm:pt>
    <dgm:pt modelId="{ABFD9E8D-2AEC-48D5-A75A-F3C86F06A45E}">
      <dgm:prSet phldrT="[Text]" custT="1"/>
      <dgm:spPr>
        <a:solidFill>
          <a:srgbClr val="00B0F0"/>
        </a:solidFill>
        <a:ln>
          <a:solidFill>
            <a:srgbClr val="00B0F0"/>
          </a:solidFill>
        </a:ln>
      </dgm:spPr>
      <dgm:t>
        <a:bodyPr/>
        <a:lstStyle/>
        <a:p>
          <a:r>
            <a:rPr lang="en-US" sz="2000" b="1" dirty="0"/>
            <a:t>Meal Counts</a:t>
          </a:r>
        </a:p>
      </dgm:t>
    </dgm:pt>
    <dgm:pt modelId="{C3EC1650-AD0B-4F90-A704-DB1703A01174}" type="parTrans" cxnId="{2021CC52-A841-4C81-B30D-7A2E1BBF9F20}">
      <dgm:prSet/>
      <dgm:spPr/>
      <dgm:t>
        <a:bodyPr/>
        <a:lstStyle/>
        <a:p>
          <a:endParaRPr lang="en-US"/>
        </a:p>
      </dgm:t>
    </dgm:pt>
    <dgm:pt modelId="{86F070D6-B3F2-47DC-8752-40C8FCAB12E2}" type="sibTrans" cxnId="{2021CC52-A841-4C81-B30D-7A2E1BBF9F20}">
      <dgm:prSet/>
      <dgm:spPr/>
      <dgm:t>
        <a:bodyPr/>
        <a:lstStyle/>
        <a:p>
          <a:endParaRPr lang="en-US"/>
        </a:p>
      </dgm:t>
    </dgm:pt>
    <dgm:pt modelId="{5258561B-073C-42C9-A61A-0D60EBC0BCEE}">
      <dgm:prSet phldrT="[Text]" custT="1"/>
      <dgm:spPr>
        <a:ln>
          <a:solidFill>
            <a:srgbClr val="A02B93"/>
          </a:solidFill>
        </a:ln>
      </dgm:spPr>
      <dgm:t>
        <a:bodyPr/>
        <a:lstStyle/>
        <a:p>
          <a:r>
            <a:rPr lang="en-US" sz="2000" b="1" dirty="0"/>
            <a:t>Managing Inventory</a:t>
          </a:r>
        </a:p>
      </dgm:t>
    </dgm:pt>
    <dgm:pt modelId="{131481C3-A9D8-41C6-A4BB-E279F097B240}" type="parTrans" cxnId="{D219B734-90B7-4530-A51C-427453374CCD}">
      <dgm:prSet/>
      <dgm:spPr/>
      <dgm:t>
        <a:bodyPr/>
        <a:lstStyle/>
        <a:p>
          <a:endParaRPr lang="en-US"/>
        </a:p>
      </dgm:t>
    </dgm:pt>
    <dgm:pt modelId="{3E683C82-F8FB-4FA6-8765-2E0D7E8F8404}" type="sibTrans" cxnId="{D219B734-90B7-4530-A51C-427453374CCD}">
      <dgm:prSet/>
      <dgm:spPr/>
      <dgm:t>
        <a:bodyPr/>
        <a:lstStyle/>
        <a:p>
          <a:endParaRPr lang="en-US"/>
        </a:p>
      </dgm:t>
    </dgm:pt>
    <dgm:pt modelId="{41304F48-DA18-498C-95EA-2C2C1150F82A}" type="pres">
      <dgm:prSet presAssocID="{6D0E84D9-FC79-4A13-8E30-AF1F35731254}" presName="compositeShape" presStyleCnt="0">
        <dgm:presLayoutVars>
          <dgm:chMax val="7"/>
          <dgm:dir/>
          <dgm:resizeHandles val="exact"/>
        </dgm:presLayoutVars>
      </dgm:prSet>
      <dgm:spPr/>
    </dgm:pt>
    <dgm:pt modelId="{D505A839-C2C3-4F85-9671-22E114840657}" type="pres">
      <dgm:prSet presAssocID="{6D0E84D9-FC79-4A13-8E30-AF1F35731254}" presName="wedge1" presStyleLbl="node1" presStyleIdx="0" presStyleCnt="5" custScaleX="115079" custScaleY="115079"/>
      <dgm:spPr/>
    </dgm:pt>
    <dgm:pt modelId="{4716EEA5-6EB0-4C20-B490-07A9B1BE19B0}" type="pres">
      <dgm:prSet presAssocID="{6D0E84D9-FC79-4A13-8E30-AF1F35731254}" presName="dummy1a" presStyleCnt="0"/>
      <dgm:spPr/>
    </dgm:pt>
    <dgm:pt modelId="{CB0A772A-CBA5-4938-B201-DB25B56E784F}" type="pres">
      <dgm:prSet presAssocID="{6D0E84D9-FC79-4A13-8E30-AF1F35731254}" presName="dummy1b" presStyleCnt="0"/>
      <dgm:spPr/>
    </dgm:pt>
    <dgm:pt modelId="{B7B31659-62B5-44E5-AFDF-D45896361DB1}" type="pres">
      <dgm:prSet presAssocID="{6D0E84D9-FC79-4A13-8E30-AF1F35731254}" presName="wedge1Tx" presStyleLbl="node1" presStyleIdx="0" presStyleCnt="5">
        <dgm:presLayoutVars>
          <dgm:chMax val="0"/>
          <dgm:chPref val="0"/>
          <dgm:bulletEnabled val="1"/>
        </dgm:presLayoutVars>
      </dgm:prSet>
      <dgm:spPr/>
    </dgm:pt>
    <dgm:pt modelId="{C86C26A9-8B10-4329-ABE4-69B384B7A8D1}" type="pres">
      <dgm:prSet presAssocID="{6D0E84D9-FC79-4A13-8E30-AF1F35731254}" presName="wedge2" presStyleLbl="node1" presStyleIdx="1" presStyleCnt="5" custScaleX="115079" custScaleY="115079"/>
      <dgm:spPr/>
    </dgm:pt>
    <dgm:pt modelId="{2230B27B-7569-461C-B01F-C560738F4BFA}" type="pres">
      <dgm:prSet presAssocID="{6D0E84D9-FC79-4A13-8E30-AF1F35731254}" presName="dummy2a" presStyleCnt="0"/>
      <dgm:spPr/>
    </dgm:pt>
    <dgm:pt modelId="{82CB2626-F0FD-40F8-8FF7-C1E249BA3ACA}" type="pres">
      <dgm:prSet presAssocID="{6D0E84D9-FC79-4A13-8E30-AF1F35731254}" presName="dummy2b" presStyleCnt="0"/>
      <dgm:spPr/>
    </dgm:pt>
    <dgm:pt modelId="{FEC45FF0-F2EB-4E54-ABF5-352DEB0194F1}" type="pres">
      <dgm:prSet presAssocID="{6D0E84D9-FC79-4A13-8E30-AF1F35731254}" presName="wedge2Tx" presStyleLbl="node1" presStyleIdx="1" presStyleCnt="5">
        <dgm:presLayoutVars>
          <dgm:chMax val="0"/>
          <dgm:chPref val="0"/>
          <dgm:bulletEnabled val="1"/>
        </dgm:presLayoutVars>
      </dgm:prSet>
      <dgm:spPr/>
    </dgm:pt>
    <dgm:pt modelId="{F6EC3DBF-B4FF-4385-B237-2068D7778606}" type="pres">
      <dgm:prSet presAssocID="{6D0E84D9-FC79-4A13-8E30-AF1F35731254}" presName="wedge3" presStyleLbl="node1" presStyleIdx="2" presStyleCnt="5" custScaleX="115079" custScaleY="115079"/>
      <dgm:spPr/>
    </dgm:pt>
    <dgm:pt modelId="{64CD68C4-527A-4C4D-A4FC-7CE6582A65FB}" type="pres">
      <dgm:prSet presAssocID="{6D0E84D9-FC79-4A13-8E30-AF1F35731254}" presName="dummy3a" presStyleCnt="0"/>
      <dgm:spPr/>
    </dgm:pt>
    <dgm:pt modelId="{DF1AA00B-86CB-4AB6-8643-471B9CEA8EDF}" type="pres">
      <dgm:prSet presAssocID="{6D0E84D9-FC79-4A13-8E30-AF1F35731254}" presName="dummy3b" presStyleCnt="0"/>
      <dgm:spPr/>
    </dgm:pt>
    <dgm:pt modelId="{D1F5EAFC-27BD-46E4-9B41-8C6379CF05BA}" type="pres">
      <dgm:prSet presAssocID="{6D0E84D9-FC79-4A13-8E30-AF1F35731254}" presName="wedge3Tx" presStyleLbl="node1" presStyleIdx="2" presStyleCnt="5">
        <dgm:presLayoutVars>
          <dgm:chMax val="0"/>
          <dgm:chPref val="0"/>
          <dgm:bulletEnabled val="1"/>
        </dgm:presLayoutVars>
      </dgm:prSet>
      <dgm:spPr/>
    </dgm:pt>
    <dgm:pt modelId="{308DA0A7-C665-48CD-B72D-5C3568E797D0}" type="pres">
      <dgm:prSet presAssocID="{6D0E84D9-FC79-4A13-8E30-AF1F35731254}" presName="wedge4" presStyleLbl="node1" presStyleIdx="3" presStyleCnt="5" custScaleX="115079" custScaleY="115079"/>
      <dgm:spPr/>
    </dgm:pt>
    <dgm:pt modelId="{9F19EDCC-6616-448C-8A65-B20E7B409F91}" type="pres">
      <dgm:prSet presAssocID="{6D0E84D9-FC79-4A13-8E30-AF1F35731254}" presName="dummy4a" presStyleCnt="0"/>
      <dgm:spPr/>
    </dgm:pt>
    <dgm:pt modelId="{62F50FD4-1132-45EA-B1E1-05B730C6B906}" type="pres">
      <dgm:prSet presAssocID="{6D0E84D9-FC79-4A13-8E30-AF1F35731254}" presName="dummy4b" presStyleCnt="0"/>
      <dgm:spPr/>
    </dgm:pt>
    <dgm:pt modelId="{02B69961-C949-4E4E-BB3E-8AE706AC3D06}" type="pres">
      <dgm:prSet presAssocID="{6D0E84D9-FC79-4A13-8E30-AF1F35731254}" presName="wedge4Tx" presStyleLbl="node1" presStyleIdx="3" presStyleCnt="5">
        <dgm:presLayoutVars>
          <dgm:chMax val="0"/>
          <dgm:chPref val="0"/>
          <dgm:bulletEnabled val="1"/>
        </dgm:presLayoutVars>
      </dgm:prSet>
      <dgm:spPr/>
    </dgm:pt>
    <dgm:pt modelId="{2F68BD75-5779-4D56-A933-BF34E6EF35F7}" type="pres">
      <dgm:prSet presAssocID="{6D0E84D9-FC79-4A13-8E30-AF1F35731254}" presName="wedge5" presStyleLbl="node1" presStyleIdx="4" presStyleCnt="5" custScaleX="115079" custScaleY="115079"/>
      <dgm:spPr/>
    </dgm:pt>
    <dgm:pt modelId="{3EB2D100-2424-4E45-BFAC-880308162866}" type="pres">
      <dgm:prSet presAssocID="{6D0E84D9-FC79-4A13-8E30-AF1F35731254}" presName="dummy5a" presStyleCnt="0"/>
      <dgm:spPr/>
    </dgm:pt>
    <dgm:pt modelId="{DFEA7A58-F664-43C9-8DC0-BEDA4639626A}" type="pres">
      <dgm:prSet presAssocID="{6D0E84D9-FC79-4A13-8E30-AF1F35731254}" presName="dummy5b" presStyleCnt="0"/>
      <dgm:spPr/>
    </dgm:pt>
    <dgm:pt modelId="{AA932231-EAF0-4AD1-B993-882704CC9E50}" type="pres">
      <dgm:prSet presAssocID="{6D0E84D9-FC79-4A13-8E30-AF1F35731254}" presName="wedge5Tx" presStyleLbl="node1" presStyleIdx="4" presStyleCnt="5">
        <dgm:presLayoutVars>
          <dgm:chMax val="0"/>
          <dgm:chPref val="0"/>
          <dgm:bulletEnabled val="1"/>
        </dgm:presLayoutVars>
      </dgm:prSet>
      <dgm:spPr/>
    </dgm:pt>
    <dgm:pt modelId="{43C304E1-A224-4414-B6DD-A2EABE5B4EEF}" type="pres">
      <dgm:prSet presAssocID="{4FF66D4C-B792-4A94-AE0A-DE0FA78735FF}" presName="arrowWedge1" presStyleLbl="fgSibTrans2D1" presStyleIdx="0" presStyleCnt="5" custScaleX="130650" custScaleY="130650" custLinFactNeighborX="1190" custLinFactNeighborY="-2142"/>
      <dgm:spPr/>
    </dgm:pt>
    <dgm:pt modelId="{7515DDE3-77BF-4638-9105-8F2348C62376}" type="pres">
      <dgm:prSet presAssocID="{86F070D6-B3F2-47DC-8752-40C8FCAB12E2}" presName="arrowWedge2" presStyleLbl="fgSibTrans2D1" presStyleIdx="1" presStyleCnt="5" custScaleX="130650" custScaleY="130650" custLinFactNeighborX="2618" custLinFactNeighborY="476"/>
      <dgm:spPr>
        <a:solidFill>
          <a:srgbClr val="00B0F0"/>
        </a:solidFill>
      </dgm:spPr>
    </dgm:pt>
    <dgm:pt modelId="{67308A21-141D-45D2-89EC-6AF6BD8ACFD9}" type="pres">
      <dgm:prSet presAssocID="{C1038CB8-16DE-4C9F-B081-C328918673F8}" presName="arrowWedge3" presStyleLbl="fgSibTrans2D1" presStyleIdx="2" presStyleCnt="5" custScaleX="130650" custScaleY="130650" custLinFactNeighborX="-238" custLinFactNeighborY="2142"/>
      <dgm:spPr>
        <a:solidFill>
          <a:srgbClr val="196B24"/>
        </a:solidFill>
      </dgm:spPr>
    </dgm:pt>
    <dgm:pt modelId="{D75D7788-D651-49B3-AFEC-53DCA22AABC6}" type="pres">
      <dgm:prSet presAssocID="{3E683C82-F8FB-4FA6-8765-2E0D7E8F8404}" presName="arrowWedge4" presStyleLbl="fgSibTrans2D1" presStyleIdx="3" presStyleCnt="5" custScaleX="130650" custScaleY="130650" custLinFactNeighborX="-1904" custLinFactNeighborY="-476"/>
      <dgm:spPr/>
    </dgm:pt>
    <dgm:pt modelId="{4EC8EE9C-022A-46CE-922D-A7BDAF860657}" type="pres">
      <dgm:prSet presAssocID="{45F338D2-3D17-406D-A97B-761FB095466E}" presName="arrowWedge5" presStyleLbl="fgSibTrans2D1" presStyleIdx="4" presStyleCnt="5" custScaleX="130650" custScaleY="130650" custLinFactNeighborY="-1666"/>
      <dgm:spPr/>
    </dgm:pt>
  </dgm:ptLst>
  <dgm:cxnLst>
    <dgm:cxn modelId="{3F65D415-9221-4B75-A82C-54B379A38C6D}" type="presOf" srcId="{ABFD9E8D-2AEC-48D5-A75A-F3C86F06A45E}" destId="{C86C26A9-8B10-4329-ABE4-69B384B7A8D1}" srcOrd="0" destOrd="0" presId="urn:microsoft.com/office/officeart/2005/8/layout/cycle8"/>
    <dgm:cxn modelId="{8FCC4E19-BAC1-4117-9330-C414142C9ACA}" type="presOf" srcId="{8BBEEA92-E89C-4D50-9A33-8565C04FEAD3}" destId="{F6EC3DBF-B4FF-4385-B237-2068D7778606}" srcOrd="0" destOrd="0" presId="urn:microsoft.com/office/officeart/2005/8/layout/cycle8"/>
    <dgm:cxn modelId="{D219B734-90B7-4530-A51C-427453374CCD}" srcId="{6D0E84D9-FC79-4A13-8E30-AF1F35731254}" destId="{5258561B-073C-42C9-A61A-0D60EBC0BCEE}" srcOrd="3" destOrd="0" parTransId="{131481C3-A9D8-41C6-A4BB-E279F097B240}" sibTransId="{3E683C82-F8FB-4FA6-8765-2E0D7E8F8404}"/>
    <dgm:cxn modelId="{0BD30236-DE16-49D8-A7D7-D50D7E90FBB6}" srcId="{6D0E84D9-FC79-4A13-8E30-AF1F35731254}" destId="{C2BB5D47-9FFB-476A-832E-27EA8ACCE390}" srcOrd="4" destOrd="0" parTransId="{EE8AF2D0-558E-4011-86D2-4AED5B47F53F}" sibTransId="{45F338D2-3D17-406D-A97B-761FB095466E}"/>
    <dgm:cxn modelId="{9E54DA67-A7BB-46A9-9F6B-DDF215F0FC3E}" type="presOf" srcId="{8BBEEA92-E89C-4D50-9A33-8565C04FEAD3}" destId="{D1F5EAFC-27BD-46E4-9B41-8C6379CF05BA}" srcOrd="1" destOrd="0" presId="urn:microsoft.com/office/officeart/2005/8/layout/cycle8"/>
    <dgm:cxn modelId="{F6CCF04E-28E6-4C2A-8F1C-B22B0D424373}" srcId="{6D0E84D9-FC79-4A13-8E30-AF1F35731254}" destId="{8BBEEA92-E89C-4D50-9A33-8565C04FEAD3}" srcOrd="2" destOrd="0" parTransId="{202D6E7F-38A6-4293-B680-A36D0567D850}" sibTransId="{C1038CB8-16DE-4C9F-B081-C328918673F8}"/>
    <dgm:cxn modelId="{2021CC52-A841-4C81-B30D-7A2E1BBF9F20}" srcId="{6D0E84D9-FC79-4A13-8E30-AF1F35731254}" destId="{ABFD9E8D-2AEC-48D5-A75A-F3C86F06A45E}" srcOrd="1" destOrd="0" parTransId="{C3EC1650-AD0B-4F90-A704-DB1703A01174}" sibTransId="{86F070D6-B3F2-47DC-8752-40C8FCAB12E2}"/>
    <dgm:cxn modelId="{AF4A1373-D761-4DB0-9490-234E0A7D5611}" type="presOf" srcId="{C2BB5D47-9FFB-476A-832E-27EA8ACCE390}" destId="{AA932231-EAF0-4AD1-B993-882704CC9E50}" srcOrd="1" destOrd="0" presId="urn:microsoft.com/office/officeart/2005/8/layout/cycle8"/>
    <dgm:cxn modelId="{8E6A7856-9FB4-4CA2-9364-F788C4A8F4EC}" type="presOf" srcId="{A9D01060-F945-48F4-BDEC-9F6906765E52}" destId="{D505A839-C2C3-4F85-9671-22E114840657}" srcOrd="0" destOrd="0" presId="urn:microsoft.com/office/officeart/2005/8/layout/cycle8"/>
    <dgm:cxn modelId="{76C7BB91-DB8C-4DFD-AD60-75F5787BBBDC}" type="presOf" srcId="{C2BB5D47-9FFB-476A-832E-27EA8ACCE390}" destId="{2F68BD75-5779-4D56-A933-BF34E6EF35F7}" srcOrd="0" destOrd="0" presId="urn:microsoft.com/office/officeart/2005/8/layout/cycle8"/>
    <dgm:cxn modelId="{383251B0-8926-44B6-A6D4-0E14B198BCF2}" type="presOf" srcId="{5258561B-073C-42C9-A61A-0D60EBC0BCEE}" destId="{02B69961-C949-4E4E-BB3E-8AE706AC3D06}" srcOrd="1" destOrd="0" presId="urn:microsoft.com/office/officeart/2005/8/layout/cycle8"/>
    <dgm:cxn modelId="{E7D1AEC7-7B5B-4F06-89D2-4ECFDABC528B}" type="presOf" srcId="{ABFD9E8D-2AEC-48D5-A75A-F3C86F06A45E}" destId="{FEC45FF0-F2EB-4E54-ABF5-352DEB0194F1}" srcOrd="1" destOrd="0" presId="urn:microsoft.com/office/officeart/2005/8/layout/cycle8"/>
    <dgm:cxn modelId="{E492AEE0-3D75-43D6-8EB4-2AFEFC32D1A0}" type="presOf" srcId="{A9D01060-F945-48F4-BDEC-9F6906765E52}" destId="{B7B31659-62B5-44E5-AFDF-D45896361DB1}" srcOrd="1" destOrd="0" presId="urn:microsoft.com/office/officeart/2005/8/layout/cycle8"/>
    <dgm:cxn modelId="{AA4B44F4-5B96-48B8-8BC2-A21D94C7C6CD}" type="presOf" srcId="{5258561B-073C-42C9-A61A-0D60EBC0BCEE}" destId="{308DA0A7-C665-48CD-B72D-5C3568E797D0}" srcOrd="0" destOrd="0" presId="urn:microsoft.com/office/officeart/2005/8/layout/cycle8"/>
    <dgm:cxn modelId="{A07766FB-6A17-4B72-B266-4BFF88F0EBD8}" srcId="{6D0E84D9-FC79-4A13-8E30-AF1F35731254}" destId="{A9D01060-F945-48F4-BDEC-9F6906765E52}" srcOrd="0" destOrd="0" parTransId="{06CFA7AF-AE2E-49A6-A85A-B9FF3E99E629}" sibTransId="{4FF66D4C-B792-4A94-AE0A-DE0FA78735FF}"/>
    <dgm:cxn modelId="{9DC360FF-75B6-422F-8D9A-A8BB85C26951}" type="presOf" srcId="{6D0E84D9-FC79-4A13-8E30-AF1F35731254}" destId="{41304F48-DA18-498C-95EA-2C2C1150F82A}" srcOrd="0" destOrd="0" presId="urn:microsoft.com/office/officeart/2005/8/layout/cycle8"/>
    <dgm:cxn modelId="{7A265DE5-1ED8-4CB4-9556-B1F41406E119}" type="presParOf" srcId="{41304F48-DA18-498C-95EA-2C2C1150F82A}" destId="{D505A839-C2C3-4F85-9671-22E114840657}" srcOrd="0" destOrd="0" presId="urn:microsoft.com/office/officeart/2005/8/layout/cycle8"/>
    <dgm:cxn modelId="{5CAAFBA7-2AF2-4516-8B79-8E431C38B0A8}" type="presParOf" srcId="{41304F48-DA18-498C-95EA-2C2C1150F82A}" destId="{4716EEA5-6EB0-4C20-B490-07A9B1BE19B0}" srcOrd="1" destOrd="0" presId="urn:microsoft.com/office/officeart/2005/8/layout/cycle8"/>
    <dgm:cxn modelId="{4F6EFBCF-6CE5-48A8-AA3C-DBC434F9A74B}" type="presParOf" srcId="{41304F48-DA18-498C-95EA-2C2C1150F82A}" destId="{CB0A772A-CBA5-4938-B201-DB25B56E784F}" srcOrd="2" destOrd="0" presId="urn:microsoft.com/office/officeart/2005/8/layout/cycle8"/>
    <dgm:cxn modelId="{139381B5-5B8A-41E2-B653-320B74085FB4}" type="presParOf" srcId="{41304F48-DA18-498C-95EA-2C2C1150F82A}" destId="{B7B31659-62B5-44E5-AFDF-D45896361DB1}" srcOrd="3" destOrd="0" presId="urn:microsoft.com/office/officeart/2005/8/layout/cycle8"/>
    <dgm:cxn modelId="{2CA09965-CE65-4471-9974-79100E1CEBCA}" type="presParOf" srcId="{41304F48-DA18-498C-95EA-2C2C1150F82A}" destId="{C86C26A9-8B10-4329-ABE4-69B384B7A8D1}" srcOrd="4" destOrd="0" presId="urn:microsoft.com/office/officeart/2005/8/layout/cycle8"/>
    <dgm:cxn modelId="{52005A36-B439-4AB7-B4F4-2850C48DCD65}" type="presParOf" srcId="{41304F48-DA18-498C-95EA-2C2C1150F82A}" destId="{2230B27B-7569-461C-B01F-C560738F4BFA}" srcOrd="5" destOrd="0" presId="urn:microsoft.com/office/officeart/2005/8/layout/cycle8"/>
    <dgm:cxn modelId="{2A249225-2E41-480F-8975-38DEDA455BC4}" type="presParOf" srcId="{41304F48-DA18-498C-95EA-2C2C1150F82A}" destId="{82CB2626-F0FD-40F8-8FF7-C1E249BA3ACA}" srcOrd="6" destOrd="0" presId="urn:microsoft.com/office/officeart/2005/8/layout/cycle8"/>
    <dgm:cxn modelId="{05D6D87F-B04C-4484-9080-2FADC1D5AB64}" type="presParOf" srcId="{41304F48-DA18-498C-95EA-2C2C1150F82A}" destId="{FEC45FF0-F2EB-4E54-ABF5-352DEB0194F1}" srcOrd="7" destOrd="0" presId="urn:microsoft.com/office/officeart/2005/8/layout/cycle8"/>
    <dgm:cxn modelId="{71E8B2EF-8658-4324-AD17-FCE25FCF2D48}" type="presParOf" srcId="{41304F48-DA18-498C-95EA-2C2C1150F82A}" destId="{F6EC3DBF-B4FF-4385-B237-2068D7778606}" srcOrd="8" destOrd="0" presId="urn:microsoft.com/office/officeart/2005/8/layout/cycle8"/>
    <dgm:cxn modelId="{42D6FB18-6419-46A3-81D1-BABB29AD9370}" type="presParOf" srcId="{41304F48-DA18-498C-95EA-2C2C1150F82A}" destId="{64CD68C4-527A-4C4D-A4FC-7CE6582A65FB}" srcOrd="9" destOrd="0" presId="urn:microsoft.com/office/officeart/2005/8/layout/cycle8"/>
    <dgm:cxn modelId="{0189D04A-622B-4B15-8B54-B647F5104C21}" type="presParOf" srcId="{41304F48-DA18-498C-95EA-2C2C1150F82A}" destId="{DF1AA00B-86CB-4AB6-8643-471B9CEA8EDF}" srcOrd="10" destOrd="0" presId="urn:microsoft.com/office/officeart/2005/8/layout/cycle8"/>
    <dgm:cxn modelId="{A5F0D85F-C3D0-4A2C-A262-FD5F33F57DBD}" type="presParOf" srcId="{41304F48-DA18-498C-95EA-2C2C1150F82A}" destId="{D1F5EAFC-27BD-46E4-9B41-8C6379CF05BA}" srcOrd="11" destOrd="0" presId="urn:microsoft.com/office/officeart/2005/8/layout/cycle8"/>
    <dgm:cxn modelId="{E64C4EFC-1BF8-4508-A0A7-3B7F5C223295}" type="presParOf" srcId="{41304F48-DA18-498C-95EA-2C2C1150F82A}" destId="{308DA0A7-C665-48CD-B72D-5C3568E797D0}" srcOrd="12" destOrd="0" presId="urn:microsoft.com/office/officeart/2005/8/layout/cycle8"/>
    <dgm:cxn modelId="{F551B43A-B71F-4B6D-8860-9CD3143093F2}" type="presParOf" srcId="{41304F48-DA18-498C-95EA-2C2C1150F82A}" destId="{9F19EDCC-6616-448C-8A65-B20E7B409F91}" srcOrd="13" destOrd="0" presId="urn:microsoft.com/office/officeart/2005/8/layout/cycle8"/>
    <dgm:cxn modelId="{AD0DCCE9-8B83-4356-98D0-3D39278D0ABC}" type="presParOf" srcId="{41304F48-DA18-498C-95EA-2C2C1150F82A}" destId="{62F50FD4-1132-45EA-B1E1-05B730C6B906}" srcOrd="14" destOrd="0" presId="urn:microsoft.com/office/officeart/2005/8/layout/cycle8"/>
    <dgm:cxn modelId="{F67D4251-C83B-4027-A57A-89E0EA80EC0F}" type="presParOf" srcId="{41304F48-DA18-498C-95EA-2C2C1150F82A}" destId="{02B69961-C949-4E4E-BB3E-8AE706AC3D06}" srcOrd="15" destOrd="0" presId="urn:microsoft.com/office/officeart/2005/8/layout/cycle8"/>
    <dgm:cxn modelId="{108DAE0A-B343-4CEA-9442-DC7F0A0C1596}" type="presParOf" srcId="{41304F48-DA18-498C-95EA-2C2C1150F82A}" destId="{2F68BD75-5779-4D56-A933-BF34E6EF35F7}" srcOrd="16" destOrd="0" presId="urn:microsoft.com/office/officeart/2005/8/layout/cycle8"/>
    <dgm:cxn modelId="{51CF9CEF-15F4-4299-8095-152E6A6F1EE8}" type="presParOf" srcId="{41304F48-DA18-498C-95EA-2C2C1150F82A}" destId="{3EB2D100-2424-4E45-BFAC-880308162866}" srcOrd="17" destOrd="0" presId="urn:microsoft.com/office/officeart/2005/8/layout/cycle8"/>
    <dgm:cxn modelId="{B6E7B8E0-1497-4028-AE59-2F1250B35936}" type="presParOf" srcId="{41304F48-DA18-498C-95EA-2C2C1150F82A}" destId="{DFEA7A58-F664-43C9-8DC0-BEDA4639626A}" srcOrd="18" destOrd="0" presId="urn:microsoft.com/office/officeart/2005/8/layout/cycle8"/>
    <dgm:cxn modelId="{A6A90678-D231-4DF0-A359-7D5EA2427275}" type="presParOf" srcId="{41304F48-DA18-498C-95EA-2C2C1150F82A}" destId="{AA932231-EAF0-4AD1-B993-882704CC9E50}" srcOrd="19" destOrd="0" presId="urn:microsoft.com/office/officeart/2005/8/layout/cycle8"/>
    <dgm:cxn modelId="{E5C15E0B-DC4A-4426-8016-73C3712667D0}" type="presParOf" srcId="{41304F48-DA18-498C-95EA-2C2C1150F82A}" destId="{43C304E1-A224-4414-B6DD-A2EABE5B4EEF}" srcOrd="20" destOrd="0" presId="urn:microsoft.com/office/officeart/2005/8/layout/cycle8"/>
    <dgm:cxn modelId="{9D8631A2-8E05-4726-8C06-E623C3ED12E6}" type="presParOf" srcId="{41304F48-DA18-498C-95EA-2C2C1150F82A}" destId="{7515DDE3-77BF-4638-9105-8F2348C62376}" srcOrd="21" destOrd="0" presId="urn:microsoft.com/office/officeart/2005/8/layout/cycle8"/>
    <dgm:cxn modelId="{2B942D1C-65A1-4335-9ADF-FAA67624C1E4}" type="presParOf" srcId="{41304F48-DA18-498C-95EA-2C2C1150F82A}" destId="{67308A21-141D-45D2-89EC-6AF6BD8ACFD9}" srcOrd="22" destOrd="0" presId="urn:microsoft.com/office/officeart/2005/8/layout/cycle8"/>
    <dgm:cxn modelId="{FAD21BBB-573B-47CE-867A-AF54C577B4DF}" type="presParOf" srcId="{41304F48-DA18-498C-95EA-2C2C1150F82A}" destId="{D75D7788-D651-49B3-AFEC-53DCA22AABC6}" srcOrd="23" destOrd="0" presId="urn:microsoft.com/office/officeart/2005/8/layout/cycle8"/>
    <dgm:cxn modelId="{D50ED38C-0D46-4EB5-B186-B21429AD041F}" type="presParOf" srcId="{41304F48-DA18-498C-95EA-2C2C1150F82A}" destId="{4EC8EE9C-022A-46CE-922D-A7BDAF860657}" srcOrd="2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5A839-C2C3-4F85-9671-22E114840657}">
      <dsp:nvSpPr>
        <dsp:cNvPr id="0" name=""/>
        <dsp:cNvSpPr/>
      </dsp:nvSpPr>
      <dsp:spPr>
        <a:xfrm>
          <a:off x="876291" y="-7664"/>
          <a:ext cx="5174598" cy="5174598"/>
        </a:xfrm>
        <a:prstGeom prst="pie">
          <a:avLst>
            <a:gd name="adj1" fmla="val 16200000"/>
            <a:gd name="adj2" fmla="val 20520000"/>
          </a:avLst>
        </a:prstGeom>
        <a:solidFill>
          <a:schemeClr val="accent2">
            <a:hueOff val="0"/>
            <a:satOff val="0"/>
            <a:lumOff val="0"/>
            <a:alphaOff val="0"/>
          </a:schemeClr>
        </a:solidFill>
        <a:ln w="19050" cap="flat" cmpd="sng" algn="ctr">
          <a:solidFill>
            <a:srgbClr val="E9713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Forecasting</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Ordering Food</a:t>
          </a:r>
        </a:p>
      </dsp:txBody>
      <dsp:txXfrm>
        <a:off x="3575707" y="862160"/>
        <a:ext cx="1663263" cy="1108842"/>
      </dsp:txXfrm>
    </dsp:sp>
    <dsp:sp modelId="{C86C26A9-8B10-4329-ABE4-69B384B7A8D1}">
      <dsp:nvSpPr>
        <dsp:cNvPr id="0" name=""/>
        <dsp:cNvSpPr/>
      </dsp:nvSpPr>
      <dsp:spPr>
        <a:xfrm>
          <a:off x="914833" y="112243"/>
          <a:ext cx="5174598" cy="5174598"/>
        </a:xfrm>
        <a:prstGeom prst="pie">
          <a:avLst>
            <a:gd name="adj1" fmla="val 20520000"/>
            <a:gd name="adj2" fmla="val 3240000"/>
          </a:avLst>
        </a:prstGeom>
        <a:solidFill>
          <a:srgbClr val="00B0F0"/>
        </a:solidFill>
        <a:ln w="1905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Meal Counts</a:t>
          </a:r>
        </a:p>
      </dsp:txBody>
      <dsp:txXfrm>
        <a:off x="4247521" y="2476542"/>
        <a:ext cx="1540059" cy="1232047"/>
      </dsp:txXfrm>
    </dsp:sp>
    <dsp:sp modelId="{F6EC3DBF-B4FF-4385-B237-2068D7778606}">
      <dsp:nvSpPr>
        <dsp:cNvPr id="0" name=""/>
        <dsp:cNvSpPr/>
      </dsp:nvSpPr>
      <dsp:spPr>
        <a:xfrm>
          <a:off x="813125" y="186115"/>
          <a:ext cx="5174598" cy="5174598"/>
        </a:xfrm>
        <a:prstGeom prst="pie">
          <a:avLst>
            <a:gd name="adj1" fmla="val 3240000"/>
            <a:gd name="adj2" fmla="val 7560000"/>
          </a:avLst>
        </a:prstGeom>
        <a:solidFill>
          <a:srgbClr val="196B24"/>
        </a:solidFill>
        <a:ln w="19050" cap="flat" cmpd="sng" algn="ctr">
          <a:solidFill>
            <a:srgbClr val="196B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Receiving</a:t>
          </a:r>
        </a:p>
        <a:p>
          <a:pPr marL="0" lvl="0" indent="0" algn="ctr" defTabSz="889000">
            <a:lnSpc>
              <a:spcPct val="90000"/>
            </a:lnSpc>
            <a:spcBef>
              <a:spcPct val="0"/>
            </a:spcBef>
            <a:spcAft>
              <a:spcPct val="35000"/>
            </a:spcAft>
            <a:buNone/>
          </a:pPr>
          <a:r>
            <a:rPr lang="en-US" sz="2000" b="1" kern="1200" dirty="0"/>
            <a:t>Accurately</a:t>
          </a:r>
        </a:p>
      </dsp:txBody>
      <dsp:txXfrm>
        <a:off x="2661196" y="3820655"/>
        <a:ext cx="1478456" cy="1355252"/>
      </dsp:txXfrm>
    </dsp:sp>
    <dsp:sp modelId="{308DA0A7-C665-48CD-B72D-5C3568E797D0}">
      <dsp:nvSpPr>
        <dsp:cNvPr id="0" name=""/>
        <dsp:cNvSpPr/>
      </dsp:nvSpPr>
      <dsp:spPr>
        <a:xfrm>
          <a:off x="711417" y="112243"/>
          <a:ext cx="5174598" cy="5174598"/>
        </a:xfrm>
        <a:prstGeom prst="pie">
          <a:avLst>
            <a:gd name="adj1" fmla="val 7560000"/>
            <a:gd name="adj2" fmla="val 11880000"/>
          </a:avLst>
        </a:prstGeom>
        <a:solidFill>
          <a:schemeClr val="accent5">
            <a:hueOff val="0"/>
            <a:satOff val="0"/>
            <a:lumOff val="0"/>
            <a:alphaOff val="0"/>
          </a:schemeClr>
        </a:solidFill>
        <a:ln w="19050" cap="flat" cmpd="sng" algn="ctr">
          <a:solidFill>
            <a:srgbClr val="A02B9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Managing Inventory</a:t>
          </a:r>
        </a:p>
      </dsp:txBody>
      <dsp:txXfrm>
        <a:off x="1013269" y="2476542"/>
        <a:ext cx="1540059" cy="1232047"/>
      </dsp:txXfrm>
    </dsp:sp>
    <dsp:sp modelId="{2F68BD75-5779-4D56-A933-BF34E6EF35F7}">
      <dsp:nvSpPr>
        <dsp:cNvPr id="0" name=""/>
        <dsp:cNvSpPr/>
      </dsp:nvSpPr>
      <dsp:spPr>
        <a:xfrm>
          <a:off x="749959" y="-7664"/>
          <a:ext cx="5174598" cy="5174598"/>
        </a:xfrm>
        <a:prstGeom prst="pie">
          <a:avLst>
            <a:gd name="adj1" fmla="val 11880000"/>
            <a:gd name="adj2" fmla="val 16200000"/>
          </a:avLst>
        </a:prstGeom>
        <a:solidFill>
          <a:srgbClr val="4EA72E"/>
        </a:solidFill>
        <a:ln w="19050" cap="flat" cmpd="sng" algn="ctr">
          <a:solidFill>
            <a:srgbClr val="4EA7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Financials</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Managing</a:t>
          </a:r>
        </a:p>
        <a:p>
          <a:pPr marL="0" lvl="0" indent="0" algn="ctr" defTabSz="889000">
            <a:lnSpc>
              <a:spcPct val="90000"/>
            </a:lnSpc>
            <a:spcBef>
              <a:spcPct val="0"/>
            </a:spcBef>
            <a:spcAft>
              <a:spcPts val="0"/>
            </a:spcAft>
            <a:buNone/>
          </a:pPr>
          <a:r>
            <a:rPr lang="en-US" sz="2000" b="1" kern="1200" dirty="0"/>
            <a:t>Budgets</a:t>
          </a:r>
          <a:endParaRPr lang="en-US" sz="2000" kern="1200" dirty="0"/>
        </a:p>
      </dsp:txBody>
      <dsp:txXfrm>
        <a:off x="1561878" y="862160"/>
        <a:ext cx="1663263" cy="1108842"/>
      </dsp:txXfrm>
    </dsp:sp>
    <dsp:sp modelId="{43C304E1-A224-4414-B6DD-A2EABE5B4EEF}">
      <dsp:nvSpPr>
        <dsp:cNvPr id="0" name=""/>
        <dsp:cNvSpPr/>
      </dsp:nvSpPr>
      <dsp:spPr>
        <a:xfrm>
          <a:off x="219335" y="-832784"/>
          <a:ext cx="6602109" cy="6602109"/>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15DDE3-77BF-4638-9105-8F2348C62376}">
      <dsp:nvSpPr>
        <dsp:cNvPr id="0" name=""/>
        <dsp:cNvSpPr/>
      </dsp:nvSpPr>
      <dsp:spPr>
        <a:xfrm>
          <a:off x="330560" y="-580620"/>
          <a:ext cx="6602109" cy="6602109"/>
        </a:xfrm>
        <a:prstGeom prst="circularArrow">
          <a:avLst>
            <a:gd name="adj1" fmla="val 5085"/>
            <a:gd name="adj2" fmla="val 327528"/>
            <a:gd name="adj3" fmla="val 2912753"/>
            <a:gd name="adj4" fmla="val 20519953"/>
            <a:gd name="adj5" fmla="val 5932"/>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7308A21-141D-45D2-89EC-6AF6BD8ACFD9}">
      <dsp:nvSpPr>
        <dsp:cNvPr id="0" name=""/>
        <dsp:cNvSpPr/>
      </dsp:nvSpPr>
      <dsp:spPr>
        <a:xfrm>
          <a:off x="84220" y="-422335"/>
          <a:ext cx="6602109" cy="6602109"/>
        </a:xfrm>
        <a:prstGeom prst="circularArrow">
          <a:avLst>
            <a:gd name="adj1" fmla="val 5085"/>
            <a:gd name="adj2" fmla="val 327528"/>
            <a:gd name="adj3" fmla="val 7232777"/>
            <a:gd name="adj4" fmla="val 3239695"/>
            <a:gd name="adj5" fmla="val 5932"/>
          </a:avLst>
        </a:prstGeom>
        <a:solidFill>
          <a:srgbClr val="196B24"/>
        </a:solidFill>
        <a:ln>
          <a:noFill/>
        </a:ln>
        <a:effectLst/>
      </dsp:spPr>
      <dsp:style>
        <a:lnRef idx="0">
          <a:scrgbClr r="0" g="0" b="0"/>
        </a:lnRef>
        <a:fillRef idx="1">
          <a:scrgbClr r="0" g="0" b="0"/>
        </a:fillRef>
        <a:effectRef idx="0">
          <a:scrgbClr r="0" g="0" b="0"/>
        </a:effectRef>
        <a:fontRef idx="minor">
          <a:schemeClr val="lt1"/>
        </a:fontRef>
      </dsp:style>
    </dsp:sp>
    <dsp:sp modelId="{D75D7788-D651-49B3-AFEC-53DCA22AABC6}">
      <dsp:nvSpPr>
        <dsp:cNvPr id="0" name=""/>
        <dsp:cNvSpPr/>
      </dsp:nvSpPr>
      <dsp:spPr>
        <a:xfrm>
          <a:off x="-101986" y="-628728"/>
          <a:ext cx="6602109" cy="6602109"/>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C8EE9C-022A-46CE-922D-A7BDAF860657}">
      <dsp:nvSpPr>
        <dsp:cNvPr id="0" name=""/>
        <dsp:cNvSpPr/>
      </dsp:nvSpPr>
      <dsp:spPr>
        <a:xfrm>
          <a:off x="33292" y="-808730"/>
          <a:ext cx="6602109" cy="6602109"/>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B1CAE-20CB-4CFC-9C8F-836C92B75248}">
      <dsp:nvSpPr>
        <dsp:cNvPr id="0" name=""/>
        <dsp:cNvSpPr/>
      </dsp:nvSpPr>
      <dsp:spPr>
        <a:xfrm>
          <a:off x="9203" y="0"/>
          <a:ext cx="1767690" cy="983576"/>
        </a:xfrm>
        <a:prstGeom prst="roundRect">
          <a:avLst>
            <a:gd name="adj" fmla="val 10000"/>
          </a:avLst>
        </a:prstGeom>
        <a:solidFill>
          <a:schemeClr val="accent3">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en-US" sz="1500" b="1" kern="1200" dirty="0">
              <a:latin typeface="Calibri" panose="020F0502020204030204" pitchFamily="34" charset="0"/>
              <a:cs typeface="Calibri" panose="020F0502020204030204" pitchFamily="34" charset="0"/>
            </a:rPr>
            <a:t>Average Daily Use </a:t>
          </a:r>
        </a:p>
        <a:p>
          <a:pPr marL="0" lvl="0" indent="0" algn="ctr" defTabSz="666750">
            <a:lnSpc>
              <a:spcPct val="90000"/>
            </a:lnSpc>
            <a:spcBef>
              <a:spcPct val="0"/>
            </a:spcBef>
            <a:spcAft>
              <a:spcPts val="0"/>
            </a:spcAft>
            <a:buNone/>
          </a:pPr>
          <a:r>
            <a:rPr lang="en-US" sz="1500" b="1" kern="1200" dirty="0">
              <a:latin typeface="Calibri" panose="020F0502020204030204" pitchFamily="34" charset="0"/>
              <a:cs typeface="Calibri" panose="020F0502020204030204" pitchFamily="34" charset="0"/>
            </a:rPr>
            <a:t>X</a:t>
          </a:r>
        </a:p>
        <a:p>
          <a:pPr marL="0" lvl="0" indent="0" algn="ctr" defTabSz="666750">
            <a:lnSpc>
              <a:spcPct val="90000"/>
            </a:lnSpc>
            <a:spcBef>
              <a:spcPct val="0"/>
            </a:spcBef>
            <a:spcAft>
              <a:spcPts val="0"/>
            </a:spcAft>
            <a:buNone/>
          </a:pPr>
          <a:r>
            <a:rPr lang="en-US" sz="1500" b="1" kern="1200" dirty="0">
              <a:latin typeface="Calibri" panose="020F0502020204030204" pitchFamily="34" charset="0"/>
              <a:cs typeface="Calibri" panose="020F0502020204030204" pitchFamily="34" charset="0"/>
            </a:rPr>
            <a:t># of Days Until Delivery</a:t>
          </a:r>
        </a:p>
      </dsp:txBody>
      <dsp:txXfrm>
        <a:off x="38011" y="28808"/>
        <a:ext cx="1710074" cy="925960"/>
      </dsp:txXfrm>
    </dsp:sp>
    <dsp:sp modelId="{099E4AE0-463A-42CA-BEF9-2E2EA162B8D4}">
      <dsp:nvSpPr>
        <dsp:cNvPr id="0" name=""/>
        <dsp:cNvSpPr/>
      </dsp:nvSpPr>
      <dsp:spPr>
        <a:xfrm>
          <a:off x="1972905" y="334341"/>
          <a:ext cx="386041" cy="438387"/>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972905" y="422018"/>
        <a:ext cx="270229" cy="263033"/>
      </dsp:txXfrm>
    </dsp:sp>
    <dsp:sp modelId="{0EEB3F8D-E519-464F-AA03-49363593501E}">
      <dsp:nvSpPr>
        <dsp:cNvPr id="0" name=""/>
        <dsp:cNvSpPr/>
      </dsp:nvSpPr>
      <dsp:spPr>
        <a:xfrm>
          <a:off x="2505273" y="0"/>
          <a:ext cx="1767690" cy="983576"/>
        </a:xfrm>
        <a:prstGeom prst="roundRect">
          <a:avLst>
            <a:gd name="adj" fmla="val 10000"/>
          </a:avLst>
        </a:prstGeom>
        <a:solidFill>
          <a:schemeClr val="accent3">
            <a:hueOff val="2058582"/>
            <a:satOff val="12356"/>
            <a:lumOff val="9413"/>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libri" panose="020F0502020204030204" pitchFamily="34" charset="0"/>
              <a:cs typeface="Calibri" panose="020F0502020204030204" pitchFamily="34" charset="0"/>
            </a:rPr>
            <a:t>Delivery Cushion </a:t>
          </a:r>
        </a:p>
        <a:p>
          <a:pPr marL="0" lvl="0" indent="0" algn="ctr" defTabSz="755650">
            <a:lnSpc>
              <a:spcPct val="90000"/>
            </a:lnSpc>
            <a:spcBef>
              <a:spcPct val="0"/>
            </a:spcBef>
            <a:spcAft>
              <a:spcPct val="35000"/>
            </a:spcAft>
            <a:buNone/>
          </a:pPr>
          <a:r>
            <a:rPr lang="en-US" sz="1700" b="1" kern="1200" dirty="0">
              <a:latin typeface="Calibri" panose="020F0502020204030204" pitchFamily="34" charset="0"/>
              <a:cs typeface="Calibri" panose="020F0502020204030204" pitchFamily="34" charset="0"/>
            </a:rPr>
            <a:t>(1 day supply)</a:t>
          </a:r>
        </a:p>
      </dsp:txBody>
      <dsp:txXfrm>
        <a:off x="2534081" y="28808"/>
        <a:ext cx="1710074" cy="925960"/>
      </dsp:txXfrm>
    </dsp:sp>
    <dsp:sp modelId="{98073306-5076-4800-8469-80FA9C13D6B4}">
      <dsp:nvSpPr>
        <dsp:cNvPr id="0" name=""/>
        <dsp:cNvSpPr/>
      </dsp:nvSpPr>
      <dsp:spPr>
        <a:xfrm>
          <a:off x="4446708" y="272594"/>
          <a:ext cx="368336" cy="438387"/>
        </a:xfrm>
        <a:prstGeom prst="mathEqual">
          <a:avLst/>
        </a:prstGeom>
        <a:solidFill>
          <a:schemeClr val="accent3">
            <a:hueOff val="4117163"/>
            <a:satOff val="24712"/>
            <a:lumOff val="188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446708" y="360271"/>
        <a:ext cx="257835" cy="263033"/>
      </dsp:txXfrm>
    </dsp:sp>
    <dsp:sp modelId="{C9B661CE-1884-49B3-B9FF-39CE8210256C}">
      <dsp:nvSpPr>
        <dsp:cNvPr id="0" name=""/>
        <dsp:cNvSpPr/>
      </dsp:nvSpPr>
      <dsp:spPr>
        <a:xfrm>
          <a:off x="4967939" y="0"/>
          <a:ext cx="1767690" cy="983576"/>
        </a:xfrm>
        <a:prstGeom prst="roundRect">
          <a:avLst>
            <a:gd name="adj" fmla="val 10000"/>
          </a:avLst>
        </a:prstGeom>
        <a:solidFill>
          <a:schemeClr val="accent3">
            <a:hueOff val="4117163"/>
            <a:satOff val="24712"/>
            <a:lumOff val="18825"/>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Par Level</a:t>
          </a:r>
        </a:p>
      </dsp:txBody>
      <dsp:txXfrm>
        <a:off x="4996747" y="28808"/>
        <a:ext cx="1710074" cy="925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5A839-C2C3-4F85-9671-22E114840657}">
      <dsp:nvSpPr>
        <dsp:cNvPr id="0" name=""/>
        <dsp:cNvSpPr/>
      </dsp:nvSpPr>
      <dsp:spPr>
        <a:xfrm>
          <a:off x="876291" y="-7664"/>
          <a:ext cx="5174598" cy="5174598"/>
        </a:xfrm>
        <a:prstGeom prst="pie">
          <a:avLst>
            <a:gd name="adj1" fmla="val 16200000"/>
            <a:gd name="adj2" fmla="val 20520000"/>
          </a:avLst>
        </a:prstGeom>
        <a:solidFill>
          <a:schemeClr val="accent2">
            <a:hueOff val="0"/>
            <a:satOff val="0"/>
            <a:lumOff val="0"/>
            <a:alphaOff val="0"/>
          </a:schemeClr>
        </a:solidFill>
        <a:ln w="19050" cap="flat" cmpd="sng" algn="ctr">
          <a:solidFill>
            <a:srgbClr val="E9713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Forecasting</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Ordering Food</a:t>
          </a:r>
        </a:p>
      </dsp:txBody>
      <dsp:txXfrm>
        <a:off x="3575707" y="862160"/>
        <a:ext cx="1663263" cy="1108842"/>
      </dsp:txXfrm>
    </dsp:sp>
    <dsp:sp modelId="{C86C26A9-8B10-4329-ABE4-69B384B7A8D1}">
      <dsp:nvSpPr>
        <dsp:cNvPr id="0" name=""/>
        <dsp:cNvSpPr/>
      </dsp:nvSpPr>
      <dsp:spPr>
        <a:xfrm>
          <a:off x="914833" y="112243"/>
          <a:ext cx="5174598" cy="5174598"/>
        </a:xfrm>
        <a:prstGeom prst="pie">
          <a:avLst>
            <a:gd name="adj1" fmla="val 20520000"/>
            <a:gd name="adj2" fmla="val 3240000"/>
          </a:avLst>
        </a:prstGeom>
        <a:solidFill>
          <a:srgbClr val="00B0F0"/>
        </a:solidFill>
        <a:ln w="1905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Meal Counts</a:t>
          </a:r>
        </a:p>
      </dsp:txBody>
      <dsp:txXfrm>
        <a:off x="4247521" y="2476542"/>
        <a:ext cx="1540059" cy="1232047"/>
      </dsp:txXfrm>
    </dsp:sp>
    <dsp:sp modelId="{F6EC3DBF-B4FF-4385-B237-2068D7778606}">
      <dsp:nvSpPr>
        <dsp:cNvPr id="0" name=""/>
        <dsp:cNvSpPr/>
      </dsp:nvSpPr>
      <dsp:spPr>
        <a:xfrm>
          <a:off x="813125" y="186115"/>
          <a:ext cx="5174598" cy="5174598"/>
        </a:xfrm>
        <a:prstGeom prst="pie">
          <a:avLst>
            <a:gd name="adj1" fmla="val 3240000"/>
            <a:gd name="adj2" fmla="val 7560000"/>
          </a:avLst>
        </a:prstGeom>
        <a:solidFill>
          <a:srgbClr val="196B24"/>
        </a:solidFill>
        <a:ln w="19050" cap="flat" cmpd="sng" algn="ctr">
          <a:solidFill>
            <a:srgbClr val="196B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Receiving</a:t>
          </a:r>
        </a:p>
        <a:p>
          <a:pPr marL="0" lvl="0" indent="0" algn="ctr" defTabSz="889000">
            <a:lnSpc>
              <a:spcPct val="90000"/>
            </a:lnSpc>
            <a:spcBef>
              <a:spcPct val="0"/>
            </a:spcBef>
            <a:spcAft>
              <a:spcPct val="35000"/>
            </a:spcAft>
            <a:buNone/>
          </a:pPr>
          <a:r>
            <a:rPr lang="en-US" sz="2000" b="1" kern="1200" dirty="0"/>
            <a:t>Accurately</a:t>
          </a:r>
        </a:p>
      </dsp:txBody>
      <dsp:txXfrm>
        <a:off x="2661196" y="3820655"/>
        <a:ext cx="1478456" cy="1355252"/>
      </dsp:txXfrm>
    </dsp:sp>
    <dsp:sp modelId="{308DA0A7-C665-48CD-B72D-5C3568E797D0}">
      <dsp:nvSpPr>
        <dsp:cNvPr id="0" name=""/>
        <dsp:cNvSpPr/>
      </dsp:nvSpPr>
      <dsp:spPr>
        <a:xfrm>
          <a:off x="711417" y="112243"/>
          <a:ext cx="5174598" cy="5174598"/>
        </a:xfrm>
        <a:prstGeom prst="pie">
          <a:avLst>
            <a:gd name="adj1" fmla="val 7560000"/>
            <a:gd name="adj2" fmla="val 11880000"/>
          </a:avLst>
        </a:prstGeom>
        <a:solidFill>
          <a:schemeClr val="accent5">
            <a:hueOff val="0"/>
            <a:satOff val="0"/>
            <a:lumOff val="0"/>
            <a:alphaOff val="0"/>
          </a:schemeClr>
        </a:solidFill>
        <a:ln w="19050" cap="flat" cmpd="sng" algn="ctr">
          <a:solidFill>
            <a:srgbClr val="A02B9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Managing Inventory</a:t>
          </a:r>
        </a:p>
      </dsp:txBody>
      <dsp:txXfrm>
        <a:off x="1013269" y="2476542"/>
        <a:ext cx="1540059" cy="1232047"/>
      </dsp:txXfrm>
    </dsp:sp>
    <dsp:sp modelId="{2F68BD75-5779-4D56-A933-BF34E6EF35F7}">
      <dsp:nvSpPr>
        <dsp:cNvPr id="0" name=""/>
        <dsp:cNvSpPr/>
      </dsp:nvSpPr>
      <dsp:spPr>
        <a:xfrm>
          <a:off x="749959" y="-7664"/>
          <a:ext cx="5174598" cy="5174598"/>
        </a:xfrm>
        <a:prstGeom prst="pie">
          <a:avLst>
            <a:gd name="adj1" fmla="val 11880000"/>
            <a:gd name="adj2" fmla="val 16200000"/>
          </a:avLst>
        </a:prstGeom>
        <a:solidFill>
          <a:srgbClr val="4EA72E"/>
        </a:solidFill>
        <a:ln w="19050" cap="flat" cmpd="sng" algn="ctr">
          <a:solidFill>
            <a:srgbClr val="4EA7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Financials</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Managing</a:t>
          </a:r>
        </a:p>
        <a:p>
          <a:pPr marL="0" lvl="0" indent="0" algn="ctr" defTabSz="889000">
            <a:lnSpc>
              <a:spcPct val="90000"/>
            </a:lnSpc>
            <a:spcBef>
              <a:spcPct val="0"/>
            </a:spcBef>
            <a:spcAft>
              <a:spcPts val="0"/>
            </a:spcAft>
            <a:buNone/>
          </a:pPr>
          <a:r>
            <a:rPr lang="en-US" sz="2000" b="1" kern="1200" dirty="0"/>
            <a:t>Budgets</a:t>
          </a:r>
          <a:endParaRPr lang="en-US" sz="2000" kern="1200" dirty="0"/>
        </a:p>
      </dsp:txBody>
      <dsp:txXfrm>
        <a:off x="1561878" y="862160"/>
        <a:ext cx="1663263" cy="1108842"/>
      </dsp:txXfrm>
    </dsp:sp>
    <dsp:sp modelId="{43C304E1-A224-4414-B6DD-A2EABE5B4EEF}">
      <dsp:nvSpPr>
        <dsp:cNvPr id="0" name=""/>
        <dsp:cNvSpPr/>
      </dsp:nvSpPr>
      <dsp:spPr>
        <a:xfrm>
          <a:off x="219335" y="-832784"/>
          <a:ext cx="6602109" cy="6602109"/>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15DDE3-77BF-4638-9105-8F2348C62376}">
      <dsp:nvSpPr>
        <dsp:cNvPr id="0" name=""/>
        <dsp:cNvSpPr/>
      </dsp:nvSpPr>
      <dsp:spPr>
        <a:xfrm>
          <a:off x="330560" y="-580620"/>
          <a:ext cx="6602109" cy="6602109"/>
        </a:xfrm>
        <a:prstGeom prst="circularArrow">
          <a:avLst>
            <a:gd name="adj1" fmla="val 5085"/>
            <a:gd name="adj2" fmla="val 327528"/>
            <a:gd name="adj3" fmla="val 2912753"/>
            <a:gd name="adj4" fmla="val 20519953"/>
            <a:gd name="adj5" fmla="val 5932"/>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7308A21-141D-45D2-89EC-6AF6BD8ACFD9}">
      <dsp:nvSpPr>
        <dsp:cNvPr id="0" name=""/>
        <dsp:cNvSpPr/>
      </dsp:nvSpPr>
      <dsp:spPr>
        <a:xfrm>
          <a:off x="84220" y="-422335"/>
          <a:ext cx="6602109" cy="6602109"/>
        </a:xfrm>
        <a:prstGeom prst="circularArrow">
          <a:avLst>
            <a:gd name="adj1" fmla="val 5085"/>
            <a:gd name="adj2" fmla="val 327528"/>
            <a:gd name="adj3" fmla="val 7232777"/>
            <a:gd name="adj4" fmla="val 3239695"/>
            <a:gd name="adj5" fmla="val 5932"/>
          </a:avLst>
        </a:prstGeom>
        <a:solidFill>
          <a:srgbClr val="196B24"/>
        </a:solidFill>
        <a:ln>
          <a:noFill/>
        </a:ln>
        <a:effectLst/>
      </dsp:spPr>
      <dsp:style>
        <a:lnRef idx="0">
          <a:scrgbClr r="0" g="0" b="0"/>
        </a:lnRef>
        <a:fillRef idx="1">
          <a:scrgbClr r="0" g="0" b="0"/>
        </a:fillRef>
        <a:effectRef idx="0">
          <a:scrgbClr r="0" g="0" b="0"/>
        </a:effectRef>
        <a:fontRef idx="minor">
          <a:schemeClr val="lt1"/>
        </a:fontRef>
      </dsp:style>
    </dsp:sp>
    <dsp:sp modelId="{D75D7788-D651-49B3-AFEC-53DCA22AABC6}">
      <dsp:nvSpPr>
        <dsp:cNvPr id="0" name=""/>
        <dsp:cNvSpPr/>
      </dsp:nvSpPr>
      <dsp:spPr>
        <a:xfrm>
          <a:off x="-101986" y="-628728"/>
          <a:ext cx="6602109" cy="6602109"/>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C8EE9C-022A-46CE-922D-A7BDAF860657}">
      <dsp:nvSpPr>
        <dsp:cNvPr id="0" name=""/>
        <dsp:cNvSpPr/>
      </dsp:nvSpPr>
      <dsp:spPr>
        <a:xfrm>
          <a:off x="33292" y="-808730"/>
          <a:ext cx="6602109" cy="6602109"/>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B1F04C-7DAD-412C-995E-DB974E2B35FA}" type="datetimeFigureOut">
              <a:rPr lang="en-US" smtClean="0"/>
              <a:t>8/8/2025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C3E274D-524E-4227-8317-3F02608AB800}" type="slidenum">
              <a:rPr lang="en-US" smtClean="0"/>
              <a:t>‹#›</a:t>
            </a:fld>
            <a:endParaRPr lang="en-US"/>
          </a:p>
        </p:txBody>
      </p:sp>
    </p:spTree>
    <p:extLst>
      <p:ext uri="{BB962C8B-B14F-4D97-AF65-F5344CB8AC3E}">
        <p14:creationId xmlns:p14="http://schemas.microsoft.com/office/powerpoint/2010/main" val="205651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E274D-524E-4227-8317-3F02608AB800}" type="slidenum">
              <a:rPr lang="en-US" smtClean="0"/>
              <a:t>1</a:t>
            </a:fld>
            <a:endParaRPr lang="en-US"/>
          </a:p>
        </p:txBody>
      </p:sp>
    </p:spTree>
    <p:extLst>
      <p:ext uri="{BB962C8B-B14F-4D97-AF65-F5344CB8AC3E}">
        <p14:creationId xmlns:p14="http://schemas.microsoft.com/office/powerpoint/2010/main" val="163059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When an employee is out ill we pay for two employees on the same day being a substitute and illness hours for permanent employee</a:t>
            </a:r>
          </a:p>
        </p:txBody>
      </p:sp>
      <p:sp>
        <p:nvSpPr>
          <p:cNvPr id="4" name="Slide Number Placeholder 3"/>
          <p:cNvSpPr>
            <a:spLocks noGrp="1"/>
          </p:cNvSpPr>
          <p:nvPr>
            <p:ph type="sldNum" sz="quarter" idx="10"/>
          </p:nvPr>
        </p:nvSpPr>
        <p:spPr/>
        <p:txBody>
          <a:bodyPr/>
          <a:lstStyle/>
          <a:p>
            <a:fld id="{A96C7C22-BCA6-438E-8F82-4F2E14C24EEA}" type="slidenum">
              <a:rPr lang="en-US" smtClean="0"/>
              <a:t>10</a:t>
            </a:fld>
            <a:endParaRPr lang="en-US"/>
          </a:p>
        </p:txBody>
      </p:sp>
    </p:spTree>
    <p:extLst>
      <p:ext uri="{BB962C8B-B14F-4D97-AF65-F5344CB8AC3E}">
        <p14:creationId xmlns:p14="http://schemas.microsoft.com/office/powerpoint/2010/main" val="132215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DE038-3BAD-8A57-AC68-E37BB3D03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E0C7B-2D86-4257-483E-8140C52B3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F31CE-A95F-A68E-DFB4-30D24D2778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98047F-A09E-C4BF-FCC6-67590511FC1A}"/>
              </a:ext>
            </a:extLst>
          </p:cNvPr>
          <p:cNvSpPr>
            <a:spLocks noGrp="1"/>
          </p:cNvSpPr>
          <p:nvPr>
            <p:ph type="sldNum" sz="quarter" idx="5"/>
          </p:nvPr>
        </p:nvSpPr>
        <p:spPr/>
        <p:txBody>
          <a:bodyPr/>
          <a:lstStyle/>
          <a:p>
            <a:fld id="{DC3E274D-524E-4227-8317-3F02608AB800}" type="slidenum">
              <a:rPr lang="en-US" smtClean="0"/>
              <a:t>11</a:t>
            </a:fld>
            <a:endParaRPr lang="en-US"/>
          </a:p>
        </p:txBody>
      </p:sp>
    </p:spTree>
    <p:extLst>
      <p:ext uri="{BB962C8B-B14F-4D97-AF65-F5344CB8AC3E}">
        <p14:creationId xmlns:p14="http://schemas.microsoft.com/office/powerpoint/2010/main" val="227973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FBA2A-E3BF-C8BB-B56E-DF9E73DAF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DDD4B-910D-6FF3-2B57-E1A9E691E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C34B2-348C-831A-1234-FC824BEEDB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7BB0C2-8BE7-50CE-703E-1C5839E2F6FA}"/>
              </a:ext>
            </a:extLst>
          </p:cNvPr>
          <p:cNvSpPr>
            <a:spLocks noGrp="1"/>
          </p:cNvSpPr>
          <p:nvPr>
            <p:ph type="sldNum" sz="quarter" idx="5"/>
          </p:nvPr>
        </p:nvSpPr>
        <p:spPr/>
        <p:txBody>
          <a:bodyPr/>
          <a:lstStyle/>
          <a:p>
            <a:fld id="{DC3E274D-524E-4227-8317-3F02608AB800}" type="slidenum">
              <a:rPr lang="en-US" smtClean="0"/>
              <a:t>12</a:t>
            </a:fld>
            <a:endParaRPr lang="en-US"/>
          </a:p>
        </p:txBody>
      </p:sp>
    </p:spTree>
    <p:extLst>
      <p:ext uri="{BB962C8B-B14F-4D97-AF65-F5344CB8AC3E}">
        <p14:creationId xmlns:p14="http://schemas.microsoft.com/office/powerpoint/2010/main" val="348677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56A8B-D912-A639-8AF1-B9D0E45D7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E948D-DB51-8070-F8F7-68EB48763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638F8-B7CF-F00A-C88F-EB37DB4E804A}"/>
              </a:ext>
            </a:extLst>
          </p:cNvPr>
          <p:cNvSpPr>
            <a:spLocks noGrp="1"/>
          </p:cNvSpPr>
          <p:nvPr>
            <p:ph type="body" idx="1"/>
          </p:nvPr>
        </p:nvSpPr>
        <p:spPr/>
        <p:txBody>
          <a:bodyPr/>
          <a:lstStyle/>
          <a:p>
            <a:r>
              <a:rPr lang="en-US" dirty="0"/>
              <a:t>Breakfast reimbursement rate is based on “severe breakfast need” reimbursement rate from CNIPS. Most of our schools serving breakfast qualify under that reimbursement rate.</a:t>
            </a:r>
          </a:p>
        </p:txBody>
      </p:sp>
      <p:sp>
        <p:nvSpPr>
          <p:cNvPr id="4" name="Slide Number Placeholder 3">
            <a:extLst>
              <a:ext uri="{FF2B5EF4-FFF2-40B4-BE49-F238E27FC236}">
                <a16:creationId xmlns:a16="http://schemas.microsoft.com/office/drawing/2014/main" id="{314D2F45-4A34-2F98-6B55-E84D038971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031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1EE1-24C0-7DB2-8AB3-F112FD7765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50495-D5DC-DBBB-0151-CA9D6777E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FF722-A7D4-A439-5E50-EA7C5E0700E5}"/>
              </a:ext>
            </a:extLst>
          </p:cNvPr>
          <p:cNvSpPr>
            <a:spLocks noGrp="1"/>
          </p:cNvSpPr>
          <p:nvPr>
            <p:ph type="body" idx="1"/>
          </p:nvPr>
        </p:nvSpPr>
        <p:spPr/>
        <p:txBody>
          <a:bodyPr/>
          <a:lstStyle/>
          <a:p>
            <a:r>
              <a:rPr lang="en-US" dirty="0"/>
              <a:t>Breakfast reimbursement rate is based on “severe breakfast need” reimbursement rate from CNIPS. Most of our schools serving breakfast qualify under that reimbursement rate.</a:t>
            </a:r>
          </a:p>
        </p:txBody>
      </p:sp>
      <p:sp>
        <p:nvSpPr>
          <p:cNvPr id="4" name="Slide Number Placeholder 3">
            <a:extLst>
              <a:ext uri="{FF2B5EF4-FFF2-40B4-BE49-F238E27FC236}">
                <a16:creationId xmlns:a16="http://schemas.microsoft.com/office/drawing/2014/main" id="{01A6A523-475B-1810-0D21-880E0BE434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720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D96EB-99AF-732E-A032-AB9C6E7D2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D66C2-4214-E45E-B6BC-D28C4F7C6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1117A-1748-4EB1-6885-0818B04E08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617B01-D2CE-8EFE-69E5-1363346A47E7}"/>
              </a:ext>
            </a:extLst>
          </p:cNvPr>
          <p:cNvSpPr>
            <a:spLocks noGrp="1"/>
          </p:cNvSpPr>
          <p:nvPr>
            <p:ph type="sldNum" sz="quarter" idx="5"/>
          </p:nvPr>
        </p:nvSpPr>
        <p:spPr/>
        <p:txBody>
          <a:bodyPr/>
          <a:lstStyle/>
          <a:p>
            <a:fld id="{DC3E274D-524E-4227-8317-3F02608AB800}" type="slidenum">
              <a:rPr lang="en-US" smtClean="0"/>
              <a:t>15</a:t>
            </a:fld>
            <a:endParaRPr lang="en-US"/>
          </a:p>
        </p:txBody>
      </p:sp>
    </p:spTree>
    <p:extLst>
      <p:ext uri="{BB962C8B-B14F-4D97-AF65-F5344CB8AC3E}">
        <p14:creationId xmlns:p14="http://schemas.microsoft.com/office/powerpoint/2010/main" val="3203605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E13F-8B81-31AE-EE18-EDA1DD4AE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F6AEB-AE74-7ED6-9B78-34B6A16D2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4FCE2-0460-8FF7-0345-5EA4D4DF6CB3}"/>
              </a:ext>
            </a:extLst>
          </p:cNvPr>
          <p:cNvSpPr>
            <a:spLocks noGrp="1"/>
          </p:cNvSpPr>
          <p:nvPr>
            <p:ph type="body" idx="1"/>
          </p:nvPr>
        </p:nvSpPr>
        <p:spPr/>
        <p:txBody>
          <a:bodyPr/>
          <a:lstStyle/>
          <a:p>
            <a:r>
              <a:rPr lang="en-US" b="0" i="0" dirty="0">
                <a:solidFill>
                  <a:srgbClr val="001D35"/>
                </a:solidFill>
                <a:effectLst/>
                <a:latin typeface="Google Sans"/>
              </a:rPr>
              <a:t>Procurement is the process of acquiring the goods, services, or works needed by an organization, typically from external sources like suppliers or vendors. It encompasses everything from identifying needs to managing supplier relationships, ensuring the organization receives what it needs at a reasonable cost and with the right quality. </a:t>
            </a:r>
            <a:endParaRPr lang="en-US" dirty="0"/>
          </a:p>
        </p:txBody>
      </p:sp>
      <p:sp>
        <p:nvSpPr>
          <p:cNvPr id="4" name="Slide Number Placeholder 3">
            <a:extLst>
              <a:ext uri="{FF2B5EF4-FFF2-40B4-BE49-F238E27FC236}">
                <a16:creationId xmlns:a16="http://schemas.microsoft.com/office/drawing/2014/main" id="{0EC743DE-5D52-A40E-F5AC-43F5AFAC576F}"/>
              </a:ext>
            </a:extLst>
          </p:cNvPr>
          <p:cNvSpPr>
            <a:spLocks noGrp="1"/>
          </p:cNvSpPr>
          <p:nvPr>
            <p:ph type="sldNum" sz="quarter" idx="5"/>
          </p:nvPr>
        </p:nvSpPr>
        <p:spPr/>
        <p:txBody>
          <a:bodyPr/>
          <a:lstStyle/>
          <a:p>
            <a:fld id="{DC3E274D-524E-4227-8317-3F02608AB800}" type="slidenum">
              <a:rPr lang="en-US" smtClean="0"/>
              <a:t>16</a:t>
            </a:fld>
            <a:endParaRPr lang="en-US"/>
          </a:p>
        </p:txBody>
      </p:sp>
    </p:spTree>
    <p:extLst>
      <p:ext uri="{BB962C8B-B14F-4D97-AF65-F5344CB8AC3E}">
        <p14:creationId xmlns:p14="http://schemas.microsoft.com/office/powerpoint/2010/main" val="2797299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17</a:t>
            </a:fld>
            <a:endParaRPr lang="en-US"/>
          </a:p>
        </p:txBody>
      </p:sp>
    </p:spTree>
    <p:extLst>
      <p:ext uri="{BB962C8B-B14F-4D97-AF65-F5344CB8AC3E}">
        <p14:creationId xmlns:p14="http://schemas.microsoft.com/office/powerpoint/2010/main" val="2287545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5E12-94C8-6341-6C96-D5B9962AC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969EE-59CE-CE3B-D293-CC879406A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D850D-BE91-FCF9-1B7A-B4B6CCB0C956}"/>
              </a:ext>
            </a:extLst>
          </p:cNvPr>
          <p:cNvSpPr>
            <a:spLocks noGrp="1"/>
          </p:cNvSpPr>
          <p:nvPr>
            <p:ph type="body" idx="1"/>
          </p:nvPr>
        </p:nvSpPr>
        <p:spPr/>
        <p:txBody>
          <a:bodyPr/>
          <a:lstStyle/>
          <a:p>
            <a:r>
              <a:rPr lang="en-US" b="0" i="0" dirty="0">
                <a:solidFill>
                  <a:srgbClr val="001D35"/>
                </a:solidFill>
                <a:effectLst/>
                <a:latin typeface="Google Sans"/>
              </a:rPr>
              <a:t>Procurement is the process of acquiring the goods, services, or works needed by an organization, typically from external sources like suppliers or vendors. It encompasses everything from identifying needs to managing supplier relationships, ensuring the organization receives what it needs at a reasonable cost and with the right quality. </a:t>
            </a:r>
            <a:endParaRPr lang="en-US" dirty="0"/>
          </a:p>
        </p:txBody>
      </p:sp>
      <p:sp>
        <p:nvSpPr>
          <p:cNvPr id="4" name="Slide Number Placeholder 3">
            <a:extLst>
              <a:ext uri="{FF2B5EF4-FFF2-40B4-BE49-F238E27FC236}">
                <a16:creationId xmlns:a16="http://schemas.microsoft.com/office/drawing/2014/main" id="{8D3E7A20-41A8-C865-25A7-95CDD3EE6F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7786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DE93-FD70-99DA-7C6E-9467E30F3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4D1C1-A0DF-EB50-C276-A879B6693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FC49F-A6BE-4756-A656-BC25BE505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CB7C89-D853-B9AF-74E2-322F8A58C3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582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more then a lunch lady or lunch man. You’re a food service professional, a business owner, advisor, and inspiration to your community. So, when you walk into your kitchen door be inspired, and motivated to accomplish the days mission of “Nourishing Children To Achieve Excellence”.</a:t>
            </a:r>
          </a:p>
        </p:txBody>
      </p:sp>
      <p:sp>
        <p:nvSpPr>
          <p:cNvPr id="4" name="Slide Number Placeholder 3"/>
          <p:cNvSpPr>
            <a:spLocks noGrp="1"/>
          </p:cNvSpPr>
          <p:nvPr>
            <p:ph type="sldNum" sz="quarter" idx="5"/>
          </p:nvPr>
        </p:nvSpPr>
        <p:spPr/>
        <p:txBody>
          <a:bodyPr/>
          <a:lstStyle/>
          <a:p>
            <a:fld id="{DC3E274D-524E-4227-8317-3F02608AB800}" type="slidenum">
              <a:rPr lang="en-US" smtClean="0"/>
              <a:t>2</a:t>
            </a:fld>
            <a:endParaRPr lang="en-US"/>
          </a:p>
        </p:txBody>
      </p:sp>
    </p:spTree>
    <p:extLst>
      <p:ext uri="{BB962C8B-B14F-4D97-AF65-F5344CB8AC3E}">
        <p14:creationId xmlns:p14="http://schemas.microsoft.com/office/powerpoint/2010/main" val="1230321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21</a:t>
            </a:fld>
            <a:endParaRPr lang="en-US"/>
          </a:p>
        </p:txBody>
      </p:sp>
    </p:spTree>
    <p:extLst>
      <p:ext uri="{BB962C8B-B14F-4D97-AF65-F5344CB8AC3E}">
        <p14:creationId xmlns:p14="http://schemas.microsoft.com/office/powerpoint/2010/main" val="1987272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Cafeteria Info sheet should be updated yearly or as average daily participation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6404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B9A05-9328-B5C6-819B-7595760ED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077E2-65BA-FDF3-57BC-8BF6ECDAE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65A7A-0EF9-502E-D9F8-4F04ECCCFD8A}"/>
              </a:ext>
            </a:extLst>
          </p:cNvPr>
          <p:cNvSpPr>
            <a:spLocks noGrp="1"/>
          </p:cNvSpPr>
          <p:nvPr>
            <p:ph type="body" idx="1"/>
          </p:nvPr>
        </p:nvSpPr>
        <p:spPr/>
        <p:txBody>
          <a:bodyPr/>
          <a:lstStyle/>
          <a:p>
            <a:r>
              <a:rPr lang="en-US" dirty="0"/>
              <a:t>Your Cafeteria Info sheet should be updated yearly or as average daily participation </a:t>
            </a:r>
          </a:p>
        </p:txBody>
      </p:sp>
      <p:sp>
        <p:nvSpPr>
          <p:cNvPr id="4" name="Slide Number Placeholder 3">
            <a:extLst>
              <a:ext uri="{FF2B5EF4-FFF2-40B4-BE49-F238E27FC236}">
                <a16:creationId xmlns:a16="http://schemas.microsoft.com/office/drawing/2014/main" id="{B182DB4A-3528-C86F-688E-1E9154B41F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5085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24</a:t>
            </a:fld>
            <a:endParaRPr lang="en-US"/>
          </a:p>
        </p:txBody>
      </p:sp>
    </p:spTree>
    <p:extLst>
      <p:ext uri="{BB962C8B-B14F-4D97-AF65-F5344CB8AC3E}">
        <p14:creationId xmlns:p14="http://schemas.microsoft.com/office/powerpoint/2010/main" val="423558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1C44A-1429-8EE9-4DE0-0B5F9DA49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1624D-3C0D-CDC8-4E2B-B3EAE5CEF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99D37-4DE2-9ECF-9685-4ED092871E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C7294A-D8CF-5B02-23FD-DA4237373DEB}"/>
              </a:ext>
            </a:extLst>
          </p:cNvPr>
          <p:cNvSpPr>
            <a:spLocks noGrp="1"/>
          </p:cNvSpPr>
          <p:nvPr>
            <p:ph type="sldNum" sz="quarter" idx="5"/>
          </p:nvPr>
        </p:nvSpPr>
        <p:spPr/>
        <p:txBody>
          <a:bodyPr/>
          <a:lstStyle/>
          <a:p>
            <a:fld id="{DC3E274D-524E-4227-8317-3F02608AB800}" type="slidenum">
              <a:rPr lang="en-US" smtClean="0"/>
              <a:t>25</a:t>
            </a:fld>
            <a:endParaRPr lang="en-US"/>
          </a:p>
        </p:txBody>
      </p:sp>
    </p:spTree>
    <p:extLst>
      <p:ext uri="{BB962C8B-B14F-4D97-AF65-F5344CB8AC3E}">
        <p14:creationId xmlns:p14="http://schemas.microsoft.com/office/powerpoint/2010/main" val="2043108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73EB3-AB04-31AB-DA4B-96D2E7E62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ECFB4-1A1D-4B56-6144-6E9AC081D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7D2CE-63CE-F74C-6028-1C472148EB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390F28-D207-B63D-5BAA-5E16FA7540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5622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E868-D3C2-8CE7-8091-DBB559319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834A7-6966-8ABF-A307-D24B10C9A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4BB4E-7423-8651-55B0-2B8FE1C263A1}"/>
              </a:ext>
            </a:extLst>
          </p:cNvPr>
          <p:cNvSpPr>
            <a:spLocks noGrp="1"/>
          </p:cNvSpPr>
          <p:nvPr>
            <p:ph type="body" idx="1"/>
          </p:nvPr>
        </p:nvSpPr>
        <p:spPr/>
        <p:txBody>
          <a:bodyPr/>
          <a:lstStyle/>
          <a:p>
            <a:r>
              <a:rPr lang="en-US" dirty="0"/>
              <a:t>Your Cafeteria Info sheet should be updated yearly or as average daily participation </a:t>
            </a:r>
          </a:p>
        </p:txBody>
      </p:sp>
      <p:sp>
        <p:nvSpPr>
          <p:cNvPr id="4" name="Slide Number Placeholder 3">
            <a:extLst>
              <a:ext uri="{FF2B5EF4-FFF2-40B4-BE49-F238E27FC236}">
                <a16:creationId xmlns:a16="http://schemas.microsoft.com/office/drawing/2014/main" id="{56E5CADD-B6F8-5DEF-9963-DF5934219D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780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20618">
              <a:defRPr/>
            </a:pPr>
            <a:r>
              <a:rPr lang="en-US" b="1" dirty="0"/>
              <a:t>TELL: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C7C22-BCA6-438E-8F82-4F2E14C24E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0124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6CE3-D122-34FD-0528-BAAB73015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EAF1A-61D7-97FF-4275-B1772F0C5A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58DCA-0C1E-9525-D065-4EF360FB41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E57CF5-34ED-CA2D-3072-FC03D761B85B}"/>
              </a:ext>
            </a:extLst>
          </p:cNvPr>
          <p:cNvSpPr>
            <a:spLocks noGrp="1"/>
          </p:cNvSpPr>
          <p:nvPr>
            <p:ph type="sldNum" sz="quarter" idx="5"/>
          </p:nvPr>
        </p:nvSpPr>
        <p:spPr/>
        <p:txBody>
          <a:bodyPr/>
          <a:lstStyle/>
          <a:p>
            <a:fld id="{DC3E274D-524E-4227-8317-3F02608AB800}" type="slidenum">
              <a:rPr lang="en-US" smtClean="0"/>
              <a:t>29</a:t>
            </a:fld>
            <a:endParaRPr lang="en-US"/>
          </a:p>
        </p:txBody>
      </p:sp>
    </p:spTree>
    <p:extLst>
      <p:ext uri="{BB962C8B-B14F-4D97-AF65-F5344CB8AC3E}">
        <p14:creationId xmlns:p14="http://schemas.microsoft.com/office/powerpoint/2010/main" val="3766932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928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E274D-524E-4227-8317-3F02608AB800}" type="slidenum">
              <a:rPr lang="en-US" smtClean="0"/>
              <a:t>3</a:t>
            </a:fld>
            <a:endParaRPr lang="en-US"/>
          </a:p>
        </p:txBody>
      </p:sp>
    </p:spTree>
    <p:extLst>
      <p:ext uri="{BB962C8B-B14F-4D97-AF65-F5344CB8AC3E}">
        <p14:creationId xmlns:p14="http://schemas.microsoft.com/office/powerpoint/2010/main" val="958912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C5E7-DED7-6B61-3D8A-8BFF8B09D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33271-EEA3-5E39-3927-B32C07AFC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448DE1-1A3A-84EE-F6F4-CF45B14468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10FEE9-3E29-7B7C-32B9-46335532B2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9597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32</a:t>
            </a:fld>
            <a:endParaRPr lang="en-US"/>
          </a:p>
        </p:txBody>
      </p:sp>
    </p:spTree>
    <p:extLst>
      <p:ext uri="{BB962C8B-B14F-4D97-AF65-F5344CB8AC3E}">
        <p14:creationId xmlns:p14="http://schemas.microsoft.com/office/powerpoint/2010/main" val="1256960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33</a:t>
            </a:fld>
            <a:endParaRPr lang="en-US"/>
          </a:p>
        </p:txBody>
      </p:sp>
    </p:spTree>
    <p:extLst>
      <p:ext uri="{BB962C8B-B14F-4D97-AF65-F5344CB8AC3E}">
        <p14:creationId xmlns:p14="http://schemas.microsoft.com/office/powerpoint/2010/main" val="2521021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7F19D-2C54-79F1-B2C7-30FC0B405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4097D-EBA9-31BA-A618-82D25258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00299-D182-C279-FC7D-A78FF8049986}"/>
              </a:ext>
            </a:extLst>
          </p:cNvPr>
          <p:cNvSpPr>
            <a:spLocks noGrp="1"/>
          </p:cNvSpPr>
          <p:nvPr>
            <p:ph type="body" idx="1"/>
          </p:nvPr>
        </p:nvSpPr>
        <p:spPr/>
        <p:txBody>
          <a:bodyPr/>
          <a:lstStyle/>
          <a:p>
            <a:r>
              <a:rPr lang="en-US" dirty="0"/>
              <a:t>Your Cafeteria Info sheet should be updated yearly or as average daily participation </a:t>
            </a:r>
          </a:p>
        </p:txBody>
      </p:sp>
      <p:sp>
        <p:nvSpPr>
          <p:cNvPr id="4" name="Slide Number Placeholder 3">
            <a:extLst>
              <a:ext uri="{FF2B5EF4-FFF2-40B4-BE49-F238E27FC236}">
                <a16:creationId xmlns:a16="http://schemas.microsoft.com/office/drawing/2014/main" id="{902B00DC-0ACB-F7F5-FF61-26E101744762}"/>
              </a:ext>
            </a:extLst>
          </p:cNvPr>
          <p:cNvSpPr>
            <a:spLocks noGrp="1"/>
          </p:cNvSpPr>
          <p:nvPr>
            <p:ph type="sldNum" sz="quarter" idx="5"/>
          </p:nvPr>
        </p:nvSpPr>
        <p:spPr/>
        <p:txBody>
          <a:bodyPr/>
          <a:lstStyle/>
          <a:p>
            <a:fld id="{DC3E274D-524E-4227-8317-3F02608AB800}" type="slidenum">
              <a:rPr lang="en-US" smtClean="0"/>
              <a:t>34</a:t>
            </a:fld>
            <a:endParaRPr lang="en-US"/>
          </a:p>
        </p:txBody>
      </p:sp>
    </p:spTree>
    <p:extLst>
      <p:ext uri="{BB962C8B-B14F-4D97-AF65-F5344CB8AC3E}">
        <p14:creationId xmlns:p14="http://schemas.microsoft.com/office/powerpoint/2010/main" val="3619051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b="1" dirty="0"/>
              <a:t>TELL: </a:t>
            </a:r>
            <a:r>
              <a:rPr lang="en-US" dirty="0"/>
              <a:t>Here is the process if a site</a:t>
            </a:r>
            <a:r>
              <a:rPr lang="en-US" baseline="0" dirty="0"/>
              <a:t> fails to input their meal counts in CMS. </a:t>
            </a:r>
          </a:p>
          <a:p>
            <a:pPr defTabSz="938110">
              <a:defRPr/>
            </a:pPr>
            <a:r>
              <a:rPr lang="en-US" b="1" baseline="0" dirty="0"/>
              <a:t>(Click and read each step)</a:t>
            </a:r>
            <a:endParaRPr lang="en-US" b="1" dirty="0"/>
          </a:p>
          <a:p>
            <a:endParaRPr lang="en-US" dirty="0"/>
          </a:p>
        </p:txBody>
      </p:sp>
      <p:sp>
        <p:nvSpPr>
          <p:cNvPr id="4" name="Slide Number Placeholder 3"/>
          <p:cNvSpPr>
            <a:spLocks noGrp="1"/>
          </p:cNvSpPr>
          <p:nvPr>
            <p:ph type="sldNum" sz="quarter" idx="10"/>
          </p:nvPr>
        </p:nvSpPr>
        <p:spPr/>
        <p:txBody>
          <a:bodyPr/>
          <a:lstStyle/>
          <a:p>
            <a:fld id="{A96C7C22-BCA6-438E-8F82-4F2E14C24EEA}" type="slidenum">
              <a:rPr lang="en-US" smtClean="0"/>
              <a:t>35</a:t>
            </a:fld>
            <a:endParaRPr lang="en-US"/>
          </a:p>
        </p:txBody>
      </p:sp>
    </p:spTree>
    <p:extLst>
      <p:ext uri="{BB962C8B-B14F-4D97-AF65-F5344CB8AC3E}">
        <p14:creationId xmlns:p14="http://schemas.microsoft.com/office/powerpoint/2010/main" val="1108839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36</a:t>
            </a:fld>
            <a:endParaRPr lang="en-US"/>
          </a:p>
        </p:txBody>
      </p:sp>
    </p:spTree>
    <p:extLst>
      <p:ext uri="{BB962C8B-B14F-4D97-AF65-F5344CB8AC3E}">
        <p14:creationId xmlns:p14="http://schemas.microsoft.com/office/powerpoint/2010/main" val="1633173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37</a:t>
            </a:fld>
            <a:endParaRPr lang="en-US"/>
          </a:p>
        </p:txBody>
      </p:sp>
    </p:spTree>
    <p:extLst>
      <p:ext uri="{BB962C8B-B14F-4D97-AF65-F5344CB8AC3E}">
        <p14:creationId xmlns:p14="http://schemas.microsoft.com/office/powerpoint/2010/main" val="2679099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25000" dirty="0"/>
              <a:t>1 % - 1.5% grand bonus of 1 million for all receivers accurately in system and paid in a timely manner to the vendors.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2844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17CDA-AA1B-6A7E-C8F7-0A7E514EC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4D1B8-2A26-1825-508C-5CCB179BDF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C832F-3E4F-AB9F-F621-3CF1F8E4B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ED4538-19E2-47E5-EF9C-04E458AEE1D3}"/>
              </a:ext>
            </a:extLst>
          </p:cNvPr>
          <p:cNvSpPr>
            <a:spLocks noGrp="1"/>
          </p:cNvSpPr>
          <p:nvPr>
            <p:ph type="sldNum" sz="quarter" idx="5"/>
          </p:nvPr>
        </p:nvSpPr>
        <p:spPr/>
        <p:txBody>
          <a:bodyPr/>
          <a:lstStyle/>
          <a:p>
            <a:fld id="{DC3E274D-524E-4227-8317-3F02608AB800}" type="slidenum">
              <a:rPr lang="en-US" smtClean="0"/>
              <a:t>39</a:t>
            </a:fld>
            <a:endParaRPr lang="en-US"/>
          </a:p>
        </p:txBody>
      </p:sp>
    </p:spTree>
    <p:extLst>
      <p:ext uri="{BB962C8B-B14F-4D97-AF65-F5344CB8AC3E}">
        <p14:creationId xmlns:p14="http://schemas.microsoft.com/office/powerpoint/2010/main" val="3403499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621E3-0ED8-F0B3-20A5-8C4FBAB19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1E7C7-2C7C-F78F-D655-CADB31E49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F3E41-4B1E-2ABE-79C6-716DE9789C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CE9105-6499-098F-2D57-656D8819799A}"/>
              </a:ext>
            </a:extLst>
          </p:cNvPr>
          <p:cNvSpPr>
            <a:spLocks noGrp="1"/>
          </p:cNvSpPr>
          <p:nvPr>
            <p:ph type="sldNum" sz="quarter" idx="5"/>
          </p:nvPr>
        </p:nvSpPr>
        <p:spPr/>
        <p:txBody>
          <a:bodyPr/>
          <a:lstStyle/>
          <a:p>
            <a:fld id="{DC3E274D-524E-4227-8317-3F02608AB800}" type="slidenum">
              <a:rPr lang="en-US" smtClean="0"/>
              <a:t>40</a:t>
            </a:fld>
            <a:endParaRPr lang="en-US"/>
          </a:p>
        </p:txBody>
      </p:sp>
    </p:spTree>
    <p:extLst>
      <p:ext uri="{BB962C8B-B14F-4D97-AF65-F5344CB8AC3E}">
        <p14:creationId xmlns:p14="http://schemas.microsoft.com/office/powerpoint/2010/main" val="362492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4</a:t>
            </a:fld>
            <a:endParaRPr lang="en-US"/>
          </a:p>
        </p:txBody>
      </p:sp>
    </p:spTree>
    <p:extLst>
      <p:ext uri="{BB962C8B-B14F-4D97-AF65-F5344CB8AC3E}">
        <p14:creationId xmlns:p14="http://schemas.microsoft.com/office/powerpoint/2010/main" val="3170092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E8206-1E6B-0E43-6B0F-52F7BD1F3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F4546-7358-05BA-5F88-F31762C2E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2146B-DC16-0F30-B494-E6E3A88FAB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ABA9FC-4583-4E03-726C-CAC003FF9FE6}"/>
              </a:ext>
            </a:extLst>
          </p:cNvPr>
          <p:cNvSpPr>
            <a:spLocks noGrp="1"/>
          </p:cNvSpPr>
          <p:nvPr>
            <p:ph type="sldNum" sz="quarter" idx="5"/>
          </p:nvPr>
        </p:nvSpPr>
        <p:spPr/>
        <p:txBody>
          <a:bodyPr/>
          <a:lstStyle/>
          <a:p>
            <a:fld id="{DC3E274D-524E-4227-8317-3F02608AB800}" type="slidenum">
              <a:rPr lang="en-US" smtClean="0"/>
              <a:t>41</a:t>
            </a:fld>
            <a:endParaRPr lang="en-US"/>
          </a:p>
        </p:txBody>
      </p:sp>
    </p:spTree>
    <p:extLst>
      <p:ext uri="{BB962C8B-B14F-4D97-AF65-F5344CB8AC3E}">
        <p14:creationId xmlns:p14="http://schemas.microsoft.com/office/powerpoint/2010/main" val="824949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E274D-524E-4227-8317-3F02608AB800}" type="slidenum">
              <a:rPr lang="en-US" smtClean="0"/>
              <a:t>42</a:t>
            </a:fld>
            <a:endParaRPr lang="en-US"/>
          </a:p>
        </p:txBody>
      </p:sp>
    </p:spTree>
    <p:extLst>
      <p:ext uri="{BB962C8B-B14F-4D97-AF65-F5344CB8AC3E}">
        <p14:creationId xmlns:p14="http://schemas.microsoft.com/office/powerpoint/2010/main" val="183131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AC4D1-A66D-5CA7-0938-CA590293E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79C2A-A250-D025-775B-EEB4BCE77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ECEFE-0DC0-848D-E685-5A9072977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D1CB86-0708-A3BF-CE36-FA4B6E461D69}"/>
              </a:ext>
            </a:extLst>
          </p:cNvPr>
          <p:cNvSpPr>
            <a:spLocks noGrp="1"/>
          </p:cNvSpPr>
          <p:nvPr>
            <p:ph type="sldNum" sz="quarter" idx="5"/>
          </p:nvPr>
        </p:nvSpPr>
        <p:spPr/>
        <p:txBody>
          <a:bodyPr/>
          <a:lstStyle/>
          <a:p>
            <a:fld id="{DC3E274D-524E-4227-8317-3F02608AB800}" type="slidenum">
              <a:rPr lang="en-US" smtClean="0"/>
              <a:t>43</a:t>
            </a:fld>
            <a:endParaRPr lang="en-US"/>
          </a:p>
        </p:txBody>
      </p:sp>
    </p:spTree>
    <p:extLst>
      <p:ext uri="{BB962C8B-B14F-4D97-AF65-F5344CB8AC3E}">
        <p14:creationId xmlns:p14="http://schemas.microsoft.com/office/powerpoint/2010/main" val="4134244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6C56-4F9B-0303-19CC-3369A44D1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F36FD-9672-1F0B-9696-17A691E5F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F6358-11F7-FF21-319E-8EF227A8FB2B}"/>
              </a:ext>
            </a:extLst>
          </p:cNvPr>
          <p:cNvSpPr>
            <a:spLocks noGrp="1"/>
          </p:cNvSpPr>
          <p:nvPr>
            <p:ph type="body" idx="1"/>
          </p:nvPr>
        </p:nvSpPr>
        <p:spPr/>
        <p:txBody>
          <a:bodyPr/>
          <a:lstStyle/>
          <a:p>
            <a:r>
              <a:rPr lang="en-US" sz="1400" dirty="0">
                <a:latin typeface="Aptos" panose="020B0004020202020204" pitchFamily="34" charset="0"/>
              </a:rPr>
              <a:t>Why It Matters in School Food Service</a:t>
            </a:r>
          </a:p>
          <a:p>
            <a:pPr marL="182880"/>
            <a:endParaRPr lang="en-US" sz="300" b="1" dirty="0">
              <a:latin typeface="Aptos" panose="020B0004020202020204" pitchFamily="34" charset="0"/>
            </a:endParaRPr>
          </a:p>
          <a:p>
            <a:pPr marL="457200" indent="-274320">
              <a:buFont typeface="Arial" panose="020B0604020202020204" pitchFamily="34" charset="0"/>
              <a:buChar char="•"/>
            </a:pPr>
            <a:r>
              <a:rPr lang="en-US" sz="1200" dirty="0">
                <a:latin typeface="Aptos" panose="020B0004020202020204" pitchFamily="34" charset="0"/>
              </a:rPr>
              <a:t>Inventory updates instantly whenever items are received, used, or sold.</a:t>
            </a:r>
          </a:p>
          <a:p>
            <a:pPr marL="457200" indent="-274320">
              <a:buFont typeface="Arial" panose="020B0604020202020204" pitchFamily="34" charset="0"/>
              <a:buChar char="•"/>
            </a:pPr>
            <a:r>
              <a:rPr lang="en-US" sz="1200" dirty="0">
                <a:latin typeface="Aptos" panose="020B0004020202020204" pitchFamily="34" charset="0"/>
              </a:rPr>
              <a:t>Provides up-to-date counts without needing frequent full physical inventories</a:t>
            </a:r>
          </a:p>
          <a:p>
            <a:pPr marL="457200" indent="-274320">
              <a:buFont typeface="Arial" panose="020B0604020202020204" pitchFamily="34" charset="0"/>
              <a:buChar char="•"/>
            </a:pPr>
            <a:r>
              <a:rPr lang="en-US" sz="1200" dirty="0">
                <a:latin typeface="Aptos" panose="020B0004020202020204" pitchFamily="34" charset="0"/>
              </a:rPr>
              <a:t>Reduces stock discrepancies by showing real-time date on what’s on hand</a:t>
            </a:r>
          </a:p>
          <a:p>
            <a:endParaRPr lang="en-US" dirty="0"/>
          </a:p>
        </p:txBody>
      </p:sp>
      <p:sp>
        <p:nvSpPr>
          <p:cNvPr id="4" name="Slide Number Placeholder 3">
            <a:extLst>
              <a:ext uri="{FF2B5EF4-FFF2-40B4-BE49-F238E27FC236}">
                <a16:creationId xmlns:a16="http://schemas.microsoft.com/office/drawing/2014/main" id="{64692973-F3BB-B490-784E-9A5F1D876C8C}"/>
              </a:ext>
            </a:extLst>
          </p:cNvPr>
          <p:cNvSpPr>
            <a:spLocks noGrp="1"/>
          </p:cNvSpPr>
          <p:nvPr>
            <p:ph type="sldNum" sz="quarter" idx="5"/>
          </p:nvPr>
        </p:nvSpPr>
        <p:spPr/>
        <p:txBody>
          <a:bodyPr/>
          <a:lstStyle/>
          <a:p>
            <a:fld id="{DC3E274D-524E-4227-8317-3F02608AB800}" type="slidenum">
              <a:rPr lang="en-US" smtClean="0"/>
              <a:t>44</a:t>
            </a:fld>
            <a:endParaRPr lang="en-US"/>
          </a:p>
        </p:txBody>
      </p:sp>
    </p:spTree>
    <p:extLst>
      <p:ext uri="{BB962C8B-B14F-4D97-AF65-F5344CB8AC3E}">
        <p14:creationId xmlns:p14="http://schemas.microsoft.com/office/powerpoint/2010/main" val="4408943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45</a:t>
            </a:fld>
            <a:endParaRPr lang="en-US"/>
          </a:p>
        </p:txBody>
      </p:sp>
    </p:spTree>
    <p:extLst>
      <p:ext uri="{BB962C8B-B14F-4D97-AF65-F5344CB8AC3E}">
        <p14:creationId xmlns:p14="http://schemas.microsoft.com/office/powerpoint/2010/main" val="4261365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“Physical Inventory Worksheet” allows you to easily track all items available to order from the warehouse by their “Stock Number”, as a result this allows you to use the Quick Entry Method when inputting your Physical Inventory.</a:t>
            </a:r>
          </a:p>
          <a:p>
            <a:r>
              <a:rPr lang="en-US" dirty="0"/>
              <a:t>Its vital you pay attention to the Units Column. </a:t>
            </a:r>
          </a:p>
          <a:p>
            <a:r>
              <a:rPr lang="en-US" dirty="0"/>
              <a:t>If the number of units is equal to 1 then all broken quantities will be entered as a Decimal, (.25, .33, .50, .75).</a:t>
            </a:r>
          </a:p>
          <a:p>
            <a:r>
              <a:rPr lang="en-US" dirty="0"/>
              <a:t>If the number of units is 2 or more, then all broken quantities will be entered as a Whole Number pertaining to the broken amount leftover (7, 15, 23, 50, 102, 1005).</a:t>
            </a:r>
          </a:p>
        </p:txBody>
      </p:sp>
      <p:sp>
        <p:nvSpPr>
          <p:cNvPr id="4" name="Slide Number Placeholder 3"/>
          <p:cNvSpPr>
            <a:spLocks noGrp="1"/>
          </p:cNvSpPr>
          <p:nvPr>
            <p:ph type="sldNum" sz="quarter" idx="5"/>
          </p:nvPr>
        </p:nvSpPr>
        <p:spPr/>
        <p:txBody>
          <a:bodyPr/>
          <a:lstStyle/>
          <a:p>
            <a:pPr defTabSz="465887">
              <a:defRPr/>
            </a:pPr>
            <a:fld id="{7F3B46F8-26D4-4F30-A65D-EBA64B5BB2C8}" type="slidenum">
              <a:rPr lang="en-US">
                <a:solidFill>
                  <a:prstClr val="black"/>
                </a:solidFill>
                <a:latin typeface="Calibri" panose="020F0502020204030204"/>
              </a:rPr>
              <a:pPr defTabSz="465887">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4052265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47</a:t>
            </a:fld>
            <a:endParaRPr lang="en-US"/>
          </a:p>
        </p:txBody>
      </p:sp>
    </p:spTree>
    <p:extLst>
      <p:ext uri="{BB962C8B-B14F-4D97-AF65-F5344CB8AC3E}">
        <p14:creationId xmlns:p14="http://schemas.microsoft.com/office/powerpoint/2010/main" val="2383627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E274D-524E-4227-8317-3F02608AB800}" type="slidenum">
              <a:rPr lang="en-US" smtClean="0"/>
              <a:t>48</a:t>
            </a:fld>
            <a:endParaRPr lang="en-US"/>
          </a:p>
        </p:txBody>
      </p:sp>
    </p:spTree>
    <p:extLst>
      <p:ext uri="{BB962C8B-B14F-4D97-AF65-F5344CB8AC3E}">
        <p14:creationId xmlns:p14="http://schemas.microsoft.com/office/powerpoint/2010/main" val="3177589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E432B-C5FE-A3C0-6835-E851150D2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5D5B9-98BA-8593-D5EA-610B03BE1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796A3-8570-F4DA-3719-6235803FE79E}"/>
              </a:ext>
            </a:extLst>
          </p:cNvPr>
          <p:cNvSpPr>
            <a:spLocks noGrp="1"/>
          </p:cNvSpPr>
          <p:nvPr>
            <p:ph type="body" idx="1"/>
          </p:nvPr>
        </p:nvSpPr>
        <p:spPr/>
        <p:txBody>
          <a:bodyPr/>
          <a:lstStyle/>
          <a:p>
            <a:r>
              <a:rPr lang="en-US" dirty="0"/>
              <a:t>When using the “Quick Entry Method” for inputting your “Physical Inventory” its important to identify the “Units Per Case”. If the number is more than 1 then in the “Broken Quantities” tab, you will input any whole number as the broken quantity.</a:t>
            </a:r>
          </a:p>
        </p:txBody>
      </p:sp>
      <p:sp>
        <p:nvSpPr>
          <p:cNvPr id="4" name="Slide Number Placeholder 3">
            <a:extLst>
              <a:ext uri="{FF2B5EF4-FFF2-40B4-BE49-F238E27FC236}">
                <a16:creationId xmlns:a16="http://schemas.microsoft.com/office/drawing/2014/main" id="{FFA0F461-2FA6-DD7A-8AE5-6289AB1224A5}"/>
              </a:ext>
            </a:extLst>
          </p:cNvPr>
          <p:cNvSpPr>
            <a:spLocks noGrp="1"/>
          </p:cNvSpPr>
          <p:nvPr>
            <p:ph type="sldNum" sz="quarter" idx="5"/>
          </p:nvPr>
        </p:nvSpPr>
        <p:spPr/>
        <p:txBody>
          <a:bodyPr/>
          <a:lstStyle/>
          <a:p>
            <a:pPr defTabSz="465887">
              <a:defRPr/>
            </a:pPr>
            <a:fld id="{7F3B46F8-26D4-4F30-A65D-EBA64B5BB2C8}" type="slidenum">
              <a:rPr lang="en-US">
                <a:solidFill>
                  <a:prstClr val="black"/>
                </a:solidFill>
                <a:latin typeface="Calibri" panose="020F0502020204030204"/>
              </a:rPr>
              <a:pPr defTabSz="465887">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835770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E274D-524E-4227-8317-3F02608AB800}" type="slidenum">
              <a:rPr lang="en-US" smtClean="0"/>
              <a:t>50</a:t>
            </a:fld>
            <a:endParaRPr lang="en-US"/>
          </a:p>
        </p:txBody>
      </p:sp>
    </p:spTree>
    <p:extLst>
      <p:ext uri="{BB962C8B-B14F-4D97-AF65-F5344CB8AC3E}">
        <p14:creationId xmlns:p14="http://schemas.microsoft.com/office/powerpoint/2010/main" val="1571243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E274D-524E-4227-8317-3F02608AB800}" type="slidenum">
              <a:rPr lang="en-US" smtClean="0"/>
              <a:t>5</a:t>
            </a:fld>
            <a:endParaRPr lang="en-US"/>
          </a:p>
        </p:txBody>
      </p:sp>
    </p:spTree>
    <p:extLst>
      <p:ext uri="{BB962C8B-B14F-4D97-AF65-F5344CB8AC3E}">
        <p14:creationId xmlns:p14="http://schemas.microsoft.com/office/powerpoint/2010/main" val="3260711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7F3B46F8-26D4-4F30-A65D-EBA64B5BB2C8}" type="slidenum">
              <a:rPr lang="en-US">
                <a:solidFill>
                  <a:prstClr val="black"/>
                </a:solidFill>
                <a:latin typeface="Calibri" panose="020F0502020204030204"/>
              </a:rPr>
              <a:pPr defTabSz="465887">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0723891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A827-F8CF-A68B-D904-6BFC6C1DE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F3224-1468-AA53-42BA-18D019BB2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B780F-ACD1-9F11-F22A-7FDF96173D1C}"/>
              </a:ext>
            </a:extLst>
          </p:cNvPr>
          <p:cNvSpPr>
            <a:spLocks noGrp="1"/>
          </p:cNvSpPr>
          <p:nvPr>
            <p:ph type="body" idx="1"/>
          </p:nvPr>
        </p:nvSpPr>
        <p:spPr/>
        <p:txBody>
          <a:bodyPr/>
          <a:lstStyle/>
          <a:p>
            <a:r>
              <a:rPr lang="en-US" dirty="0"/>
              <a:t>5 minutes timer</a:t>
            </a:r>
          </a:p>
        </p:txBody>
      </p:sp>
      <p:sp>
        <p:nvSpPr>
          <p:cNvPr id="4" name="Slide Number Placeholder 3">
            <a:extLst>
              <a:ext uri="{FF2B5EF4-FFF2-40B4-BE49-F238E27FC236}">
                <a16:creationId xmlns:a16="http://schemas.microsoft.com/office/drawing/2014/main" id="{57972B06-D12A-1B2D-6575-A7CA304912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1461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A827-F8CF-A68B-D904-6BFC6C1DE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F3224-1468-AA53-42BA-18D019BB2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B780F-ACD1-9F11-F22A-7FDF96173D1C}"/>
              </a:ext>
            </a:extLst>
          </p:cNvPr>
          <p:cNvSpPr>
            <a:spLocks noGrp="1"/>
          </p:cNvSpPr>
          <p:nvPr>
            <p:ph type="body" idx="1"/>
          </p:nvPr>
        </p:nvSpPr>
        <p:spPr/>
        <p:txBody>
          <a:bodyPr/>
          <a:lstStyle/>
          <a:p>
            <a:r>
              <a:rPr lang="en-US" dirty="0"/>
              <a:t>5 minutes timer</a:t>
            </a:r>
          </a:p>
        </p:txBody>
      </p:sp>
      <p:sp>
        <p:nvSpPr>
          <p:cNvPr id="4" name="Slide Number Placeholder 3">
            <a:extLst>
              <a:ext uri="{FF2B5EF4-FFF2-40B4-BE49-F238E27FC236}">
                <a16:creationId xmlns:a16="http://schemas.microsoft.com/office/drawing/2014/main" id="{57972B06-D12A-1B2D-6575-A7CA304912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1530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AB38E-14F3-CC0E-66E5-28219C662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E8218-E9B2-ABB8-E776-07B7C92C9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21A8D-D89F-97F6-D000-BDB6023DBE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9F9CD1-E63A-C461-D38E-F7BC5FBD48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E274D-524E-4227-8317-3F02608AB8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7737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7F3B46F8-26D4-4F30-A65D-EBA64B5BB2C8}" type="slidenum">
              <a:rPr lang="en-US">
                <a:solidFill>
                  <a:prstClr val="black"/>
                </a:solidFill>
                <a:latin typeface="Calibri" panose="020F0502020204030204"/>
              </a:rPr>
              <a:pPr defTabSz="465887">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145400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56</a:t>
            </a:fld>
            <a:endParaRPr lang="en-US"/>
          </a:p>
        </p:txBody>
      </p:sp>
    </p:spTree>
    <p:extLst>
      <p:ext uri="{BB962C8B-B14F-4D97-AF65-F5344CB8AC3E}">
        <p14:creationId xmlns:p14="http://schemas.microsoft.com/office/powerpoint/2010/main" val="2165094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E274D-524E-4227-8317-3F02608AB800}" type="slidenum">
              <a:rPr lang="en-US" smtClean="0"/>
              <a:t>57</a:t>
            </a:fld>
            <a:endParaRPr lang="en-US"/>
          </a:p>
        </p:txBody>
      </p:sp>
    </p:spTree>
    <p:extLst>
      <p:ext uri="{BB962C8B-B14F-4D97-AF65-F5344CB8AC3E}">
        <p14:creationId xmlns:p14="http://schemas.microsoft.com/office/powerpoint/2010/main" val="1160772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58</a:t>
            </a:fld>
            <a:endParaRPr lang="en-US"/>
          </a:p>
        </p:txBody>
      </p:sp>
    </p:spTree>
    <p:extLst>
      <p:ext uri="{BB962C8B-B14F-4D97-AF65-F5344CB8AC3E}">
        <p14:creationId xmlns:p14="http://schemas.microsoft.com/office/powerpoint/2010/main" val="1654141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E274D-524E-4227-8317-3F02608AB800}" type="slidenum">
              <a:rPr lang="en-US" smtClean="0"/>
              <a:t>6</a:t>
            </a:fld>
            <a:endParaRPr lang="en-US"/>
          </a:p>
        </p:txBody>
      </p:sp>
    </p:spTree>
    <p:extLst>
      <p:ext uri="{BB962C8B-B14F-4D97-AF65-F5344CB8AC3E}">
        <p14:creationId xmlns:p14="http://schemas.microsoft.com/office/powerpoint/2010/main" val="330330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b="1"/>
              <a:t>TELL:</a:t>
            </a:r>
            <a:r>
              <a:rPr lang="en-US" b="1" baseline="0"/>
              <a:t> </a:t>
            </a:r>
            <a:r>
              <a:rPr lang="en-US" baseline="0"/>
              <a:t>It is important to input meal counts into CMS daily in order to make a timely reimbursement claim. </a:t>
            </a:r>
          </a:p>
          <a:p>
            <a:r>
              <a:rPr lang="en-US" b="1" baseline="0"/>
              <a:t>(Click and read each step)</a:t>
            </a:r>
            <a:endParaRPr lang="en-US" b="1"/>
          </a:p>
        </p:txBody>
      </p:sp>
      <p:sp>
        <p:nvSpPr>
          <p:cNvPr id="4" name="Slide Number Placeholder 3"/>
          <p:cNvSpPr>
            <a:spLocks noGrp="1"/>
          </p:cNvSpPr>
          <p:nvPr>
            <p:ph type="sldNum" sz="quarter" idx="10"/>
          </p:nvPr>
        </p:nvSpPr>
        <p:spPr/>
        <p:txBody>
          <a:bodyPr/>
          <a:lstStyle/>
          <a:p>
            <a:fld id="{A96C7C22-BCA6-438E-8F82-4F2E14C24EEA}" type="slidenum">
              <a:rPr lang="en-US" smtClean="0"/>
              <a:t>7</a:t>
            </a:fld>
            <a:endParaRPr lang="en-US"/>
          </a:p>
        </p:txBody>
      </p:sp>
    </p:spTree>
    <p:extLst>
      <p:ext uri="{BB962C8B-B14F-4D97-AF65-F5344CB8AC3E}">
        <p14:creationId xmlns:p14="http://schemas.microsoft.com/office/powerpoint/2010/main" val="116810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3549B-C832-F1E7-CFCE-71342D7CA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5F63B-5B68-D95E-D92F-CFFB0DC04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7F169-5130-FDAB-BCED-D64ABE4A31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n-lt"/>
                <a:ea typeface="Lato"/>
                <a:cs typeface="Lato"/>
                <a:sym typeface="Lato"/>
              </a:rPr>
              <a:t>Important to know it both as a total $$ </a:t>
            </a:r>
            <a:r>
              <a:rPr lang="en-US" sz="1200" kern="0" dirty="0">
                <a:solidFill>
                  <a:srgbClr val="000000"/>
                </a:solidFill>
                <a:ea typeface="Lato"/>
                <a:cs typeface="Lato"/>
                <a:sym typeface="Lato"/>
              </a:rPr>
              <a:t>amount</a:t>
            </a:r>
            <a:r>
              <a:rPr kumimoji="0" lang="en-US" sz="1200" b="0" i="0" u="none" strike="noStrike" kern="0" cap="none" spc="0" normalizeH="0" baseline="0" noProof="0" dirty="0">
                <a:ln>
                  <a:noFill/>
                </a:ln>
                <a:solidFill>
                  <a:srgbClr val="000000"/>
                </a:solidFill>
                <a:effectLst/>
                <a:uLnTx/>
                <a:uFillTx/>
                <a:latin typeface="+mn-lt"/>
                <a:ea typeface="Lato"/>
                <a:cs typeface="Lato"/>
                <a:sym typeface="Lato"/>
              </a:rPr>
              <a:t> and as a percentage (%).</a:t>
            </a:r>
          </a:p>
          <a:p>
            <a:endParaRPr lang="en-US" dirty="0"/>
          </a:p>
        </p:txBody>
      </p:sp>
      <p:sp>
        <p:nvSpPr>
          <p:cNvPr id="4" name="Slide Number Placeholder 3">
            <a:extLst>
              <a:ext uri="{FF2B5EF4-FFF2-40B4-BE49-F238E27FC236}">
                <a16:creationId xmlns:a16="http://schemas.microsoft.com/office/drawing/2014/main" id="{3DB0E590-0477-E44D-7111-21F7A4B0FAD5}"/>
              </a:ext>
            </a:extLst>
          </p:cNvPr>
          <p:cNvSpPr>
            <a:spLocks noGrp="1"/>
          </p:cNvSpPr>
          <p:nvPr>
            <p:ph type="sldNum" sz="quarter" idx="5"/>
          </p:nvPr>
        </p:nvSpPr>
        <p:spPr/>
        <p:txBody>
          <a:bodyPr/>
          <a:lstStyle/>
          <a:p>
            <a:fld id="{DC3E274D-524E-4227-8317-3F02608AB800}" type="slidenum">
              <a:rPr lang="en-US" smtClean="0"/>
              <a:t>8</a:t>
            </a:fld>
            <a:endParaRPr lang="en-US"/>
          </a:p>
        </p:txBody>
      </p:sp>
    </p:spTree>
    <p:extLst>
      <p:ext uri="{BB962C8B-B14F-4D97-AF65-F5344CB8AC3E}">
        <p14:creationId xmlns:p14="http://schemas.microsoft.com/office/powerpoint/2010/main" val="1284645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B2824-56C5-FDC0-1E1A-81FFEFD0F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53F36-C492-C8D9-6C03-FFBDE4A4E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3950D-4A73-5F88-0C78-8FE44F34A7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9FC7B0-C3A0-DC6E-95CC-65BE3C0F2D82}"/>
              </a:ext>
            </a:extLst>
          </p:cNvPr>
          <p:cNvSpPr>
            <a:spLocks noGrp="1"/>
          </p:cNvSpPr>
          <p:nvPr>
            <p:ph type="sldNum" sz="quarter" idx="5"/>
          </p:nvPr>
        </p:nvSpPr>
        <p:spPr/>
        <p:txBody>
          <a:bodyPr/>
          <a:lstStyle/>
          <a:p>
            <a:fld id="{DC3E274D-524E-4227-8317-3F02608AB800}" type="slidenum">
              <a:rPr lang="en-US" smtClean="0"/>
              <a:t>9</a:t>
            </a:fld>
            <a:endParaRPr lang="en-US"/>
          </a:p>
        </p:txBody>
      </p:sp>
    </p:spTree>
    <p:extLst>
      <p:ext uri="{BB962C8B-B14F-4D97-AF65-F5344CB8AC3E}">
        <p14:creationId xmlns:p14="http://schemas.microsoft.com/office/powerpoint/2010/main" val="191107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7DC5-A8DF-BC16-03D0-E31ADB70DB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812BC9-D13D-3772-25E0-4D04579B0F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C4C2D0-FCE6-5FD1-4EB3-1FEE246D0BF1}"/>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6430C43B-1CFC-E2A5-4334-B5B4FEB43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96F9F-0515-1903-517A-374141D33D82}"/>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119372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AAB1-8F31-E3E4-0146-34FD77115A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8FDF8-8FD6-19A2-D780-E48ACBF1B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A03E9-35D9-65C7-2D8C-E03000534B23}"/>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6CC4F91D-705F-3D88-70E8-2DB280671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20EE2-F3F1-800C-2DD5-C32F13153481}"/>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153920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A4AE1-A0B3-F999-CE37-722432EE5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04ED66-349D-D1F5-A166-9FEDEBA7A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C2AEE-CB92-E37B-CF37-6A21C94F6488}"/>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5E27D2AD-175A-DDA4-FB2D-EF9FBB805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3BF8D-1AC2-77D1-8EA1-C4F418BE6A2C}"/>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263278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9820505-F4B5-479B-BCFE-A23CA5B7D6BF}"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9089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842A37D-74F9-4751-9A29-1656DCD9EF19}"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70645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3" y="0"/>
            <a:ext cx="12215284"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5" y="0"/>
            <a:ext cx="359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0762FEA8-43E7-48D2-9F9A-5B2F255AA7A8}"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145267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F89972F0-032F-4367-A3E7-05C15025BF82}"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25810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10" name="Slide Number Placeholder 8"/>
          <p:cNvSpPr>
            <a:spLocks noGrp="1"/>
          </p:cNvSpPr>
          <p:nvPr>
            <p:ph type="sldNum" sz="quarter" idx="12"/>
          </p:nvPr>
        </p:nvSpPr>
        <p:spPr/>
        <p:txBody>
          <a:bodyPr/>
          <a:lstStyle>
            <a:lvl1pPr>
              <a:defRPr/>
            </a:lvl1pPr>
          </a:lstStyle>
          <a:p>
            <a:pPr>
              <a:defRPr/>
            </a:pPr>
            <a:fld id="{D32ABD10-85D0-4FEB-99ED-EFFD52B90749}"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779243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CD946B33-D1EA-403F-8B31-D070BD9F2157}"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08918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5" name="Slide Number Placeholder 3"/>
          <p:cNvSpPr>
            <a:spLocks noGrp="1"/>
          </p:cNvSpPr>
          <p:nvPr>
            <p:ph type="sldNum" sz="quarter" idx="12"/>
          </p:nvPr>
        </p:nvSpPr>
        <p:spPr/>
        <p:txBody>
          <a:bodyPr/>
          <a:lstStyle>
            <a:lvl1pPr>
              <a:defRPr/>
            </a:lvl1pPr>
          </a:lstStyle>
          <a:p>
            <a:pPr>
              <a:defRPr/>
            </a:pPr>
            <a:fld id="{28CC7466-02B4-41E3-894E-0637EF17B883}"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029035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FBE929D8-AA2A-4532-951C-5A38133B2446}"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69229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16B6-110D-4738-66E3-CAF1E98760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E93454-9020-20EB-6E82-044E568B1C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F0DE6-F8D0-73D7-6938-BE39470BC115}"/>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251324DB-88A0-288C-C452-85C64FB47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795B2-885C-3E74-4A64-68A0629EF79D}"/>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1477451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9AC335DC-9DA0-4F8F-BEBD-292E69251A32}"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328652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F648DAD-EE5D-4320-87F7-70E3EF34959D}"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152617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1"/>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CF2A3C6-EB75-412E-AE69-58A72A383DBC}"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730288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189">
              <a:defRPr/>
            </a:pPr>
            <a:fld id="{99820505-F4B5-479B-BCFE-A23CA5B7D6BF}"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2734456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189">
              <a:defRPr/>
            </a:pPr>
            <a:fld id="{6842A37D-74F9-4751-9A29-1656DCD9EF19}"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2793127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2" y="0"/>
            <a:ext cx="12215284"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7" y="0"/>
            <a:ext cx="359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56784" y="4406907"/>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8" name="Slide Number Placeholder 5"/>
          <p:cNvSpPr>
            <a:spLocks noGrp="1"/>
          </p:cNvSpPr>
          <p:nvPr>
            <p:ph type="sldNum" sz="quarter" idx="12"/>
          </p:nvPr>
        </p:nvSpPr>
        <p:spPr/>
        <p:txBody>
          <a:bodyPr/>
          <a:lstStyle>
            <a:lvl1pPr>
              <a:defRPr/>
            </a:lvl1pPr>
          </a:lstStyle>
          <a:p>
            <a:pPr defTabSz="457189">
              <a:defRPr/>
            </a:pPr>
            <a:fld id="{0762FEA8-43E7-48D2-9F9A-5B2F255AA7A8}"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87796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189">
              <a:defRPr/>
            </a:pPr>
            <a:fld id="{F89972F0-032F-4367-A3E7-05C15025BF82}"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265202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10" name="Slide Number Placeholder 8"/>
          <p:cNvSpPr>
            <a:spLocks noGrp="1"/>
          </p:cNvSpPr>
          <p:nvPr>
            <p:ph type="sldNum" sz="quarter" idx="12"/>
          </p:nvPr>
        </p:nvSpPr>
        <p:spPr/>
        <p:txBody>
          <a:bodyPr/>
          <a:lstStyle>
            <a:lvl1pPr>
              <a:defRPr/>
            </a:lvl1pPr>
          </a:lstStyle>
          <a:p>
            <a:pPr defTabSz="457189">
              <a:defRPr/>
            </a:pPr>
            <a:fld id="{D32ABD10-85D0-4FEB-99ED-EFFD52B90749}"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1163876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6" name="Slide Number Placeholder 4"/>
          <p:cNvSpPr>
            <a:spLocks noGrp="1"/>
          </p:cNvSpPr>
          <p:nvPr>
            <p:ph type="sldNum" sz="quarter" idx="12"/>
          </p:nvPr>
        </p:nvSpPr>
        <p:spPr/>
        <p:txBody>
          <a:bodyPr/>
          <a:lstStyle>
            <a:lvl1pPr>
              <a:defRPr/>
            </a:lvl1pPr>
          </a:lstStyle>
          <a:p>
            <a:pPr defTabSz="457189">
              <a:defRPr/>
            </a:pPr>
            <a:fld id="{CD946B33-D1EA-403F-8B31-D070BD9F2157}"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2001674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5" name="Slide Number Placeholder 3"/>
          <p:cNvSpPr>
            <a:spLocks noGrp="1"/>
          </p:cNvSpPr>
          <p:nvPr>
            <p:ph type="sldNum" sz="quarter" idx="12"/>
          </p:nvPr>
        </p:nvSpPr>
        <p:spPr/>
        <p:txBody>
          <a:bodyPr/>
          <a:lstStyle>
            <a:lvl1pPr>
              <a:defRPr/>
            </a:lvl1pPr>
          </a:lstStyle>
          <a:p>
            <a:pPr defTabSz="457189">
              <a:defRPr/>
            </a:pPr>
            <a:fld id="{28CC7466-02B4-41E3-894E-0637EF17B883}"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378997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6807-7B5B-9503-A7A5-2F49399985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347C20-DF69-53BB-EBB0-7691834077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1A7297-1D4E-281B-E55D-8AFEEC1BB153}"/>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B2BCB5DA-4AF5-973A-397A-B92203D96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1421B-C742-ECE3-5756-053A6A8AD811}"/>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2294330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189">
              <a:defRPr/>
            </a:pPr>
            <a:fld id="{FBE929D8-AA2A-4532-951C-5A38133B2446}"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3859328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8" name="Slide Number Placeholder 6"/>
          <p:cNvSpPr>
            <a:spLocks noGrp="1"/>
          </p:cNvSpPr>
          <p:nvPr>
            <p:ph type="sldNum" sz="quarter" idx="12"/>
          </p:nvPr>
        </p:nvSpPr>
        <p:spPr/>
        <p:txBody>
          <a:bodyPr/>
          <a:lstStyle>
            <a:lvl1pPr>
              <a:defRPr/>
            </a:lvl1pPr>
          </a:lstStyle>
          <a:p>
            <a:pPr defTabSz="457189">
              <a:defRPr/>
            </a:pPr>
            <a:fld id="{9AC335DC-9DA0-4F8F-BEBD-292E69251A32}"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3759838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189">
              <a:defRPr/>
            </a:pPr>
            <a:fld id="{1F648DAD-EE5D-4320-87F7-70E3EF34959D}"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282092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7"/>
            <a:ext cx="12192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457189">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defTabSz="457189">
              <a:defRPr/>
            </a:pPr>
            <a:r>
              <a:rPr lang="en-US">
                <a:solidFill>
                  <a:srgbClr val="008000">
                    <a:tint val="75000"/>
                  </a:srgbClr>
                </a:solidFill>
              </a:rPr>
              <a:t>7-26</a:t>
            </a:r>
          </a:p>
        </p:txBody>
      </p:sp>
      <p:sp>
        <p:nvSpPr>
          <p:cNvPr id="7" name="Slide Number Placeholder 5"/>
          <p:cNvSpPr>
            <a:spLocks noGrp="1"/>
          </p:cNvSpPr>
          <p:nvPr>
            <p:ph type="sldNum" sz="quarter" idx="12"/>
          </p:nvPr>
        </p:nvSpPr>
        <p:spPr/>
        <p:txBody>
          <a:bodyPr/>
          <a:lstStyle>
            <a:lvl1pPr>
              <a:defRPr/>
            </a:lvl1pPr>
          </a:lstStyle>
          <a:p>
            <a:pPr defTabSz="457189">
              <a:defRPr/>
            </a:pPr>
            <a:fld id="{CCF2A3C6-EB75-412E-AE69-58A72A383DBC}" type="slidenum">
              <a:rPr lang="en-US" smtClean="0">
                <a:solidFill>
                  <a:srgbClr val="008000">
                    <a:tint val="75000"/>
                  </a:srgbClr>
                </a:solidFill>
              </a:rPr>
              <a:pPr defTabSz="457189">
                <a:defRPr/>
              </a:pPr>
              <a:t>‹#›</a:t>
            </a:fld>
            <a:endParaRPr lang="en-US" dirty="0">
              <a:solidFill>
                <a:srgbClr val="008000">
                  <a:tint val="75000"/>
                </a:srgbClr>
              </a:solidFill>
            </a:endParaRPr>
          </a:p>
        </p:txBody>
      </p:sp>
    </p:spTree>
    <p:extLst>
      <p:ext uri="{BB962C8B-B14F-4D97-AF65-F5344CB8AC3E}">
        <p14:creationId xmlns:p14="http://schemas.microsoft.com/office/powerpoint/2010/main" val="3613532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7DC5-A8DF-BC16-03D0-E31ADB70DB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812BC9-D13D-3772-25E0-4D04579B0F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C4C2D0-FCE6-5FD1-4EB3-1FEE246D0BF1}"/>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6430C43B-1CFC-E2A5-4334-B5B4FEB43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96F9F-0515-1903-517A-374141D33D82}"/>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1005098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16B6-110D-4738-66E3-CAF1E98760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E93454-9020-20EB-6E82-044E568B1C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F0DE6-F8D0-73D7-6938-BE39470BC115}"/>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251324DB-88A0-288C-C452-85C64FB47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795B2-885C-3E74-4A64-68A0629EF79D}"/>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2070470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6807-7B5B-9503-A7A5-2F49399985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347C20-DF69-53BB-EBB0-7691834077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1A7297-1D4E-281B-E55D-8AFEEC1BB153}"/>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B2BCB5DA-4AF5-973A-397A-B92203D96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1421B-C742-ECE3-5756-053A6A8AD811}"/>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10748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CF18-CDED-7ACB-9CA8-14A86666A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01A44-E2C5-61D4-C1BA-D1D669873D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EC2F1-193E-0F74-A10E-903DB364C4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AF9C02-0AC9-7D05-2724-A55EB1A84163}"/>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6" name="Footer Placeholder 5">
            <a:extLst>
              <a:ext uri="{FF2B5EF4-FFF2-40B4-BE49-F238E27FC236}">
                <a16:creationId xmlns:a16="http://schemas.microsoft.com/office/drawing/2014/main" id="{55A4BC68-23CC-A525-E6C7-42AB2154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0E915-1427-AE05-5D6E-0770B8C0CEED}"/>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1772775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7D7-E0E5-3D67-A944-7EA828B5F7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9AF01-C33C-A5D9-0D24-E2C1CD64BB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F5BEBD-473D-06EA-A918-E228E2722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57EBF-57C8-78B6-6A56-54C6C52F9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EDD779-7535-E677-7232-B5E678E8D9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19E2CA-E81C-6F70-19DE-C194E8FB9F53}"/>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8" name="Footer Placeholder 7">
            <a:extLst>
              <a:ext uri="{FF2B5EF4-FFF2-40B4-BE49-F238E27FC236}">
                <a16:creationId xmlns:a16="http://schemas.microsoft.com/office/drawing/2014/main" id="{4C3AC45A-1934-5711-65A7-BC62859E8B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C082F-1C0E-0DFC-847C-D7CBA6508C6C}"/>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3275328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D263-BD74-4D53-0B23-3A8FD128F7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FDEDB1-DC8D-B7CC-AE0B-1CB012874B38}"/>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4" name="Footer Placeholder 3">
            <a:extLst>
              <a:ext uri="{FF2B5EF4-FFF2-40B4-BE49-F238E27FC236}">
                <a16:creationId xmlns:a16="http://schemas.microsoft.com/office/drawing/2014/main" id="{22948034-DC11-A5F9-42D9-7CFACA332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645A99-C736-0000-ECA7-26D594C5FD3F}"/>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78444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CF18-CDED-7ACB-9CA8-14A86666A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01A44-E2C5-61D4-C1BA-D1D669873D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EC2F1-193E-0F74-A10E-903DB364C4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AF9C02-0AC9-7D05-2724-A55EB1A84163}"/>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6" name="Footer Placeholder 5">
            <a:extLst>
              <a:ext uri="{FF2B5EF4-FFF2-40B4-BE49-F238E27FC236}">
                <a16:creationId xmlns:a16="http://schemas.microsoft.com/office/drawing/2014/main" id="{55A4BC68-23CC-A525-E6C7-42AB2154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0E915-1427-AE05-5D6E-0770B8C0CEED}"/>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445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21EFA-5728-683C-BFA3-4514F4BCF719}"/>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3" name="Footer Placeholder 2">
            <a:extLst>
              <a:ext uri="{FF2B5EF4-FFF2-40B4-BE49-F238E27FC236}">
                <a16:creationId xmlns:a16="http://schemas.microsoft.com/office/drawing/2014/main" id="{C3693D9D-422A-8C6B-E53B-09E56C71DD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C34201-8FEB-C034-01FB-28B6DD410B04}"/>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805426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15A2-0EEC-2310-F210-C5822D9CE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4B4170-CB5D-7361-32AC-B0E096CD3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24D9A-C333-4A9E-3E9E-9F1BE2551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CD41E-8AB4-B0D7-4200-FF6E210A58BA}"/>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6" name="Footer Placeholder 5">
            <a:extLst>
              <a:ext uri="{FF2B5EF4-FFF2-40B4-BE49-F238E27FC236}">
                <a16:creationId xmlns:a16="http://schemas.microsoft.com/office/drawing/2014/main" id="{FBECA515-8B55-9CC7-AAA3-11F41C053F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1D097-CF12-4955-8F74-8286CD73705C}"/>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3172167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292-3FA6-E35A-4068-C132C1C50A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B9D336-0D81-207F-700D-FC8686FDA2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86B711-B2FB-7D64-D80D-9265AB83F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A00FF-9E2C-3B0B-DD72-D628BC71712C}"/>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6" name="Footer Placeholder 5">
            <a:extLst>
              <a:ext uri="{FF2B5EF4-FFF2-40B4-BE49-F238E27FC236}">
                <a16:creationId xmlns:a16="http://schemas.microsoft.com/office/drawing/2014/main" id="{37BE5022-3C7D-C27E-AA31-837D70348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FE75AE-0CAC-7B37-71F3-5B9B5C8A1153}"/>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3234205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AAB1-8F31-E3E4-0146-34FD77115A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8FDF8-8FD6-19A2-D780-E48ACBF1B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A03E9-35D9-65C7-2D8C-E03000534B23}"/>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6CC4F91D-705F-3D88-70E8-2DB280671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20EE2-F3F1-800C-2DD5-C32F13153481}"/>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791862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A4AE1-A0B3-F999-CE37-722432EE5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04ED66-349D-D1F5-A166-9FEDEBA7A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C2AEE-CB92-E37B-CF37-6A21C94F6488}"/>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5E27D2AD-175A-DDA4-FB2D-EF9FBB805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3BF8D-1AC2-77D1-8EA1-C4F418BE6A2C}"/>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3558251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32762D3-DF72-D540-898C-C4A40E3E62D9}" type="datetimeFigureOut">
              <a:rPr lang="en-US" smtClean="0">
                <a:solidFill>
                  <a:srgbClr val="008000">
                    <a:tint val="75000"/>
                  </a:srgbClr>
                </a:solidFill>
              </a:rPr>
              <a:pPr/>
              <a:t>8/8/2025</a:t>
            </a:fld>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fld id="{59AE1649-C190-1E44-AAD5-C129AA553731}" type="slidenum">
              <a:rPr lang="en-US" smtClean="0">
                <a:solidFill>
                  <a:srgbClr val="008000">
                    <a:tint val="75000"/>
                  </a:srgbClr>
                </a:solidFill>
              </a:rPr>
              <a:pPr/>
              <a:t>‹#›</a:t>
            </a:fld>
            <a:endParaRPr lang="en-US" dirty="0">
              <a:solidFill>
                <a:srgbClr val="008000">
                  <a:tint val="75000"/>
                </a:srgbClr>
              </a:solidFill>
            </a:endParaRPr>
          </a:p>
        </p:txBody>
      </p:sp>
    </p:spTree>
    <p:extLst>
      <p:ext uri="{BB962C8B-B14F-4D97-AF65-F5344CB8AC3E}">
        <p14:creationId xmlns:p14="http://schemas.microsoft.com/office/powerpoint/2010/main" val="308574686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7D7-E0E5-3D67-A944-7EA828B5F7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9AF01-C33C-A5D9-0D24-E2C1CD64BB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F5BEBD-473D-06EA-A918-E228E2722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57EBF-57C8-78B6-6A56-54C6C52F9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EDD779-7535-E677-7232-B5E678E8D9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19E2CA-E81C-6F70-19DE-C194E8FB9F53}"/>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8" name="Footer Placeholder 7">
            <a:extLst>
              <a:ext uri="{FF2B5EF4-FFF2-40B4-BE49-F238E27FC236}">
                <a16:creationId xmlns:a16="http://schemas.microsoft.com/office/drawing/2014/main" id="{4C3AC45A-1934-5711-65A7-BC62859E8B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C082F-1C0E-0DFC-847C-D7CBA6508C6C}"/>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12747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D263-BD74-4D53-0B23-3A8FD128F7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FDEDB1-DC8D-B7CC-AE0B-1CB012874B38}"/>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4" name="Footer Placeholder 3">
            <a:extLst>
              <a:ext uri="{FF2B5EF4-FFF2-40B4-BE49-F238E27FC236}">
                <a16:creationId xmlns:a16="http://schemas.microsoft.com/office/drawing/2014/main" id="{22948034-DC11-A5F9-42D9-7CFACA332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645A99-C736-0000-ECA7-26D594C5FD3F}"/>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280303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21EFA-5728-683C-BFA3-4514F4BCF719}"/>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3" name="Footer Placeholder 2">
            <a:extLst>
              <a:ext uri="{FF2B5EF4-FFF2-40B4-BE49-F238E27FC236}">
                <a16:creationId xmlns:a16="http://schemas.microsoft.com/office/drawing/2014/main" id="{C3693D9D-422A-8C6B-E53B-09E56C71DD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C34201-8FEB-C034-01FB-28B6DD410B04}"/>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322610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15A2-0EEC-2310-F210-C5822D9CE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4B4170-CB5D-7361-32AC-B0E096CD3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24D9A-C333-4A9E-3E9E-9F1BE2551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CD41E-8AB4-B0D7-4200-FF6E210A58BA}"/>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6" name="Footer Placeholder 5">
            <a:extLst>
              <a:ext uri="{FF2B5EF4-FFF2-40B4-BE49-F238E27FC236}">
                <a16:creationId xmlns:a16="http://schemas.microsoft.com/office/drawing/2014/main" id="{FBECA515-8B55-9CC7-AAA3-11F41C053F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1D097-CF12-4955-8F74-8286CD73705C}"/>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1449449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292-3FA6-E35A-4068-C132C1C50A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B9D336-0D81-207F-700D-FC8686FDA2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86B711-B2FB-7D64-D80D-9265AB83F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A00FF-9E2C-3B0B-DD72-D628BC71712C}"/>
              </a:ext>
            </a:extLst>
          </p:cNvPr>
          <p:cNvSpPr>
            <a:spLocks noGrp="1"/>
          </p:cNvSpPr>
          <p:nvPr>
            <p:ph type="dt" sz="half" idx="10"/>
          </p:nvPr>
        </p:nvSpPr>
        <p:spPr/>
        <p:txBody>
          <a:bodyPr/>
          <a:lstStyle/>
          <a:p>
            <a:fld id="{296929B1-8EAE-4C00-BC2D-55E59DB9AF7A}" type="datetimeFigureOut">
              <a:rPr lang="en-US" smtClean="0"/>
              <a:t>8/8/2025</a:t>
            </a:fld>
            <a:endParaRPr lang="en-US"/>
          </a:p>
        </p:txBody>
      </p:sp>
      <p:sp>
        <p:nvSpPr>
          <p:cNvPr id="6" name="Footer Placeholder 5">
            <a:extLst>
              <a:ext uri="{FF2B5EF4-FFF2-40B4-BE49-F238E27FC236}">
                <a16:creationId xmlns:a16="http://schemas.microsoft.com/office/drawing/2014/main" id="{37BE5022-3C7D-C27E-AA31-837D70348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FE75AE-0CAC-7B37-71F3-5B9B5C8A1153}"/>
              </a:ext>
            </a:extLst>
          </p:cNvPr>
          <p:cNvSpPr>
            <a:spLocks noGrp="1"/>
          </p:cNvSpPr>
          <p:nvPr>
            <p:ph type="sldNum" sz="quarter" idx="12"/>
          </p:nvPr>
        </p:nvSpPr>
        <p:spPr/>
        <p:txBody>
          <a:bodyPr/>
          <a:lstStyle/>
          <a:p>
            <a:fld id="{C12AEED8-6881-4603-B95B-72C602F39524}" type="slidenum">
              <a:rPr lang="en-US" smtClean="0"/>
              <a:t>‹#›</a:t>
            </a:fld>
            <a:endParaRPr lang="en-US"/>
          </a:p>
        </p:txBody>
      </p:sp>
    </p:spTree>
    <p:extLst>
      <p:ext uri="{BB962C8B-B14F-4D97-AF65-F5344CB8AC3E}">
        <p14:creationId xmlns:p14="http://schemas.microsoft.com/office/powerpoint/2010/main" val="46438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FE634-74DC-03D6-D0DC-13AEED645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880D15-1974-1675-ADF1-20B1F210B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2742B-1848-FF46-EF2D-C62EB6E96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8F7D9585-4A11-A2C6-5FC2-20C60A5C4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CA9E7B-EF16-573E-B175-5E4713FF10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2AEED8-6881-4603-B95B-72C602F39524}" type="slidenum">
              <a:rPr lang="en-US" smtClean="0"/>
              <a:t>‹#›</a:t>
            </a:fld>
            <a:endParaRPr lang="en-US"/>
          </a:p>
        </p:txBody>
      </p:sp>
    </p:spTree>
    <p:extLst>
      <p:ext uri="{BB962C8B-B14F-4D97-AF65-F5344CB8AC3E}">
        <p14:creationId xmlns:p14="http://schemas.microsoft.com/office/powerpoint/2010/main" val="2080391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252014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US">
                <a:solidFill>
                  <a:srgbClr val="008000">
                    <a:tint val="75000"/>
                  </a:srgbClr>
                </a:solidFill>
                <a:latin typeface="Comic Sans MS" pitchFamily="66" charset="0"/>
              </a:rPr>
              <a:t>7-26</a:t>
            </a: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1278641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457189" rtl="0" fontAlgn="base">
        <a:spcBef>
          <a:spcPct val="0"/>
        </a:spcBef>
        <a:spcAft>
          <a:spcPct val="0"/>
        </a:spcAft>
        <a:defRPr sz="4400" kern="1200">
          <a:solidFill>
            <a:schemeClr val="tx1"/>
          </a:solidFill>
          <a:latin typeface="+mj-lt"/>
          <a:ea typeface="+mj-ea"/>
          <a:cs typeface="+mj-cs"/>
        </a:defRPr>
      </a:lvl1pPr>
      <a:lvl2pPr algn="ctr" defTabSz="457189" rtl="0" fontAlgn="base">
        <a:spcBef>
          <a:spcPct val="0"/>
        </a:spcBef>
        <a:spcAft>
          <a:spcPct val="0"/>
        </a:spcAft>
        <a:defRPr sz="4400">
          <a:solidFill>
            <a:schemeClr val="tx1"/>
          </a:solidFill>
          <a:latin typeface="Calibri" pitchFamily="34" charset="0"/>
        </a:defRPr>
      </a:lvl2pPr>
      <a:lvl3pPr algn="ctr" defTabSz="457189" rtl="0" fontAlgn="base">
        <a:spcBef>
          <a:spcPct val="0"/>
        </a:spcBef>
        <a:spcAft>
          <a:spcPct val="0"/>
        </a:spcAft>
        <a:defRPr sz="4400">
          <a:solidFill>
            <a:schemeClr val="tx1"/>
          </a:solidFill>
          <a:latin typeface="Calibri" pitchFamily="34" charset="0"/>
        </a:defRPr>
      </a:lvl3pPr>
      <a:lvl4pPr algn="ctr" defTabSz="457189" rtl="0" fontAlgn="base">
        <a:spcBef>
          <a:spcPct val="0"/>
        </a:spcBef>
        <a:spcAft>
          <a:spcPct val="0"/>
        </a:spcAft>
        <a:defRPr sz="4400">
          <a:solidFill>
            <a:schemeClr val="tx1"/>
          </a:solidFill>
          <a:latin typeface="Calibri" pitchFamily="34" charset="0"/>
        </a:defRPr>
      </a:lvl4pPr>
      <a:lvl5pPr algn="ctr" defTabSz="457189" rtl="0" fontAlgn="base">
        <a:spcBef>
          <a:spcPct val="0"/>
        </a:spcBef>
        <a:spcAft>
          <a:spcPct val="0"/>
        </a:spcAft>
        <a:defRPr sz="4400">
          <a:solidFill>
            <a:schemeClr val="tx1"/>
          </a:solidFill>
          <a:latin typeface="Calibri" pitchFamily="34" charset="0"/>
        </a:defRPr>
      </a:lvl5pPr>
      <a:lvl6pPr marL="457189" algn="ctr" defTabSz="457189" rtl="0" fontAlgn="base">
        <a:spcBef>
          <a:spcPct val="0"/>
        </a:spcBef>
        <a:spcAft>
          <a:spcPct val="0"/>
        </a:spcAft>
        <a:defRPr sz="4400">
          <a:solidFill>
            <a:schemeClr val="tx1"/>
          </a:solidFill>
          <a:latin typeface="Calibri" pitchFamily="34" charset="0"/>
        </a:defRPr>
      </a:lvl6pPr>
      <a:lvl7pPr marL="914377" algn="ctr" defTabSz="457189" rtl="0" fontAlgn="base">
        <a:spcBef>
          <a:spcPct val="0"/>
        </a:spcBef>
        <a:spcAft>
          <a:spcPct val="0"/>
        </a:spcAft>
        <a:defRPr sz="4400">
          <a:solidFill>
            <a:schemeClr val="tx1"/>
          </a:solidFill>
          <a:latin typeface="Calibri" pitchFamily="34" charset="0"/>
        </a:defRPr>
      </a:lvl7pPr>
      <a:lvl8pPr marL="1371566" algn="ctr" defTabSz="457189" rtl="0" fontAlgn="base">
        <a:spcBef>
          <a:spcPct val="0"/>
        </a:spcBef>
        <a:spcAft>
          <a:spcPct val="0"/>
        </a:spcAft>
        <a:defRPr sz="4400">
          <a:solidFill>
            <a:schemeClr val="tx1"/>
          </a:solidFill>
          <a:latin typeface="Calibri" pitchFamily="34" charset="0"/>
        </a:defRPr>
      </a:lvl8pPr>
      <a:lvl9pPr marL="1828754" algn="ctr" defTabSz="457189" rtl="0" fontAlgn="base">
        <a:spcBef>
          <a:spcPct val="0"/>
        </a:spcBef>
        <a:spcAft>
          <a:spcPct val="0"/>
        </a:spcAft>
        <a:defRPr sz="4400">
          <a:solidFill>
            <a:schemeClr val="tx1"/>
          </a:solidFill>
          <a:latin typeface="Calibri" pitchFamily="34" charset="0"/>
        </a:defRPr>
      </a:lvl9pPr>
    </p:titleStyle>
    <p:bodyStyle>
      <a:lvl1pPr marL="342891" indent="-342891" algn="l" defTabSz="457189" rtl="0" fontAlgn="base">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defTabSz="457189" rtl="0" fontAlgn="base">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defTabSz="457189" rtl="0" fontAlgn="base">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defTabSz="457189" rtl="0" fontAlgn="base">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defTabSz="457189" rtl="0" fontAlgn="base">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FE634-74DC-03D6-D0DC-13AEED645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880D15-1974-1675-ADF1-20B1F210B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2742B-1848-FF46-EF2D-C62EB6E96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6929B1-8EAE-4C00-BC2D-55E59DB9AF7A}" type="datetimeFigureOut">
              <a:rPr lang="en-US" smtClean="0"/>
              <a:t>8/8/2025</a:t>
            </a:fld>
            <a:endParaRPr lang="en-US"/>
          </a:p>
        </p:txBody>
      </p:sp>
      <p:sp>
        <p:nvSpPr>
          <p:cNvPr id="5" name="Footer Placeholder 4">
            <a:extLst>
              <a:ext uri="{FF2B5EF4-FFF2-40B4-BE49-F238E27FC236}">
                <a16:creationId xmlns:a16="http://schemas.microsoft.com/office/drawing/2014/main" id="{8F7D9585-4A11-A2C6-5FC2-20C60A5C4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CA9E7B-EF16-573E-B175-5E4713FF10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2AEED8-6881-4603-B95B-72C602F39524}" type="slidenum">
              <a:rPr lang="en-US" smtClean="0"/>
              <a:t>‹#›</a:t>
            </a:fld>
            <a:endParaRPr lang="en-US"/>
          </a:p>
        </p:txBody>
      </p:sp>
    </p:spTree>
    <p:extLst>
      <p:ext uri="{BB962C8B-B14F-4D97-AF65-F5344CB8AC3E}">
        <p14:creationId xmlns:p14="http://schemas.microsoft.com/office/powerpoint/2010/main" val="1181948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svg"/><Relationship Id="rId26" Type="http://schemas.openxmlformats.org/officeDocument/2006/relationships/image" Target="../media/image22.svg"/><Relationship Id="rId39" Type="http://schemas.microsoft.com/office/2007/relationships/hdphoto" Target="../media/hdphoto5.wdp"/><Relationship Id="rId21" Type="http://schemas.openxmlformats.org/officeDocument/2006/relationships/image" Target="../media/image17.png"/><Relationship Id="rId34" Type="http://schemas.openxmlformats.org/officeDocument/2006/relationships/hyperlink" Target="https://www.pngkit.com/view/u2w7o0o0y3t4u2u2_2996-bitmoji-boy/" TargetMode="External"/><Relationship Id="rId42" Type="http://schemas.openxmlformats.org/officeDocument/2006/relationships/image" Target="../media/image31.png"/><Relationship Id="rId7" Type="http://schemas.openxmlformats.org/officeDocument/2006/relationships/hyperlink" Target="https://www.vectorstock.com/royalty-free-vector/cent-centavo-currency-symbol-on-gold-coin-vector-17193048" TargetMode="External"/><Relationship Id="rId2" Type="http://schemas.openxmlformats.org/officeDocument/2006/relationships/notesSlide" Target="../notesSlides/notesSlide1.xml"/><Relationship Id="rId16" Type="http://schemas.openxmlformats.org/officeDocument/2006/relationships/image" Target="../media/image12.svg"/><Relationship Id="rId20" Type="http://schemas.openxmlformats.org/officeDocument/2006/relationships/image" Target="../media/image16.svg"/><Relationship Id="rId29" Type="http://schemas.openxmlformats.org/officeDocument/2006/relationships/image" Target="../media/image25.png"/><Relationship Id="rId41" Type="http://schemas.openxmlformats.org/officeDocument/2006/relationships/image" Target="../media/image30.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png"/><Relationship Id="rId24" Type="http://schemas.openxmlformats.org/officeDocument/2006/relationships/image" Target="../media/image20.svg"/><Relationship Id="rId32" Type="http://schemas.openxmlformats.org/officeDocument/2006/relationships/image" Target="../media/image26.png"/><Relationship Id="rId37" Type="http://schemas.openxmlformats.org/officeDocument/2006/relationships/image" Target="../media/image28.png"/><Relationship Id="rId40" Type="http://schemas.openxmlformats.org/officeDocument/2006/relationships/hyperlink" Target="https://www.vectorstock.com/royalty-free-vector/red-apron-icon-flat-style-vector-13578460" TargetMode="External"/><Relationship Id="rId5" Type="http://schemas.openxmlformats.org/officeDocument/2006/relationships/image" Target="../media/image5.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svg"/><Relationship Id="rId36" Type="http://schemas.openxmlformats.org/officeDocument/2006/relationships/hyperlink" Target="https://www.pngarts.com/explore/tag/hairnet" TargetMode="External"/><Relationship Id="rId10" Type="http://schemas.openxmlformats.org/officeDocument/2006/relationships/hyperlink" Target="https://www.citypng.com/photo/26819/free-dollar-3d-green-logo-sign-png" TargetMode="External"/><Relationship Id="rId19" Type="http://schemas.openxmlformats.org/officeDocument/2006/relationships/image" Target="../media/image15.png"/><Relationship Id="rId31" Type="http://schemas.openxmlformats.org/officeDocument/2006/relationships/hyperlink" Target="https://www.freepik.com/premium-vector/black-polo-t-shirt-design-front-back-vector-technical-sketch-unisex-polo-t-shirt_4391936.htm" TargetMode="External"/><Relationship Id="rId44" Type="http://schemas.openxmlformats.org/officeDocument/2006/relationships/hyperlink" Target="https://imgbin.com/png/4GgvB8eX/arm-muscle-png"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2.wdp"/><Relationship Id="rId14" Type="http://schemas.openxmlformats.org/officeDocument/2006/relationships/image" Target="../media/image10.svg"/><Relationship Id="rId22" Type="http://schemas.openxmlformats.org/officeDocument/2006/relationships/image" Target="../media/image18.svg"/><Relationship Id="rId27" Type="http://schemas.openxmlformats.org/officeDocument/2006/relationships/image" Target="../media/image23.png"/><Relationship Id="rId30" Type="http://schemas.microsoft.com/office/2007/relationships/hdphoto" Target="../media/hdphoto3.wdp"/><Relationship Id="rId35" Type="http://schemas.openxmlformats.org/officeDocument/2006/relationships/image" Target="../media/image27.png"/><Relationship Id="rId43" Type="http://schemas.microsoft.com/office/2007/relationships/hdphoto" Target="../media/hdphoto6.wdp"/><Relationship Id="rId8" Type="http://schemas.openxmlformats.org/officeDocument/2006/relationships/image" Target="../media/image6.png"/><Relationship Id="rId3" Type="http://schemas.openxmlformats.org/officeDocument/2006/relationships/image" Target="../media/image4.jpg"/><Relationship Id="rId12" Type="http://schemas.openxmlformats.org/officeDocument/2006/relationships/image" Target="../media/image8.svg"/><Relationship Id="rId17" Type="http://schemas.openxmlformats.org/officeDocument/2006/relationships/image" Target="../media/image13.png"/><Relationship Id="rId25" Type="http://schemas.openxmlformats.org/officeDocument/2006/relationships/image" Target="../media/image21.png"/><Relationship Id="rId33" Type="http://schemas.microsoft.com/office/2007/relationships/hdphoto" Target="../media/hdphoto4.wdp"/><Relationship Id="rId38"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7.png"/><Relationship Id="rId3" Type="http://schemas.openxmlformats.org/officeDocument/2006/relationships/image" Target="../media/image4.jpg"/><Relationship Id="rId7" Type="http://schemas.openxmlformats.org/officeDocument/2006/relationships/image" Target="../media/image65.png"/><Relationship Id="rId12" Type="http://schemas.microsoft.com/office/2007/relationships/hdphoto" Target="../media/hdphoto24.wdp"/><Relationship Id="rId2" Type="http://schemas.openxmlformats.org/officeDocument/2006/relationships/notesSlide" Target="../notesSlides/notesSlide10.xml"/><Relationship Id="rId16" Type="http://schemas.microsoft.com/office/2007/relationships/hdphoto" Target="../media/hdphoto30.wdp"/><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64.png"/><Relationship Id="rId15" Type="http://schemas.openxmlformats.org/officeDocument/2006/relationships/image" Target="../media/image67.png"/><Relationship Id="rId10" Type="http://schemas.microsoft.com/office/2007/relationships/hdphoto" Target="../media/hdphoto23.wdp"/><Relationship Id="rId4" Type="http://schemas.openxmlformats.org/officeDocument/2006/relationships/hyperlink" Target="https://www.vecteezy.com/vector-art/16283664-gold-metal-background" TargetMode="External"/><Relationship Id="rId9" Type="http://schemas.openxmlformats.org/officeDocument/2006/relationships/image" Target="../media/image55.pn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hyperlink" Target="https://www.vrogue.co/post/budget-icon-budget-vector-free-icon-set-graphicsurf-com-deszone" TargetMode="External"/><Relationship Id="rId3" Type="http://schemas.openxmlformats.org/officeDocument/2006/relationships/notesSlide" Target="../notesSlides/notesSlide11.xml"/><Relationship Id="rId7" Type="http://schemas.openxmlformats.org/officeDocument/2006/relationships/image" Target="../media/image69.emf"/><Relationship Id="rId12" Type="http://schemas.microsoft.com/office/2007/relationships/hdphoto" Target="../media/hdphoto3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8.emf"/><Relationship Id="rId11" Type="http://schemas.openxmlformats.org/officeDocument/2006/relationships/image" Target="../media/image71.png"/><Relationship Id="rId5" Type="http://schemas.openxmlformats.org/officeDocument/2006/relationships/hyperlink" Target="https://www.vecteezy.com/vector-art/16283664-gold-metal-background" TargetMode="External"/><Relationship Id="rId10" Type="http://schemas.openxmlformats.org/officeDocument/2006/relationships/hyperlink" Target="https://www.vecteezy.com/vector-art/11229691-supermarket-shopping-cart-shopping-trolley-full-of-food-vector-illustration" TargetMode="External"/><Relationship Id="rId4" Type="http://schemas.openxmlformats.org/officeDocument/2006/relationships/image" Target="../media/image4.jpg"/><Relationship Id="rId9" Type="http://schemas.microsoft.com/office/2007/relationships/hdphoto" Target="../media/hdphoto31.wdp"/></Relationships>
</file>

<file path=ppt/slides/_rels/slide12.xml.rels><?xml version="1.0" encoding="UTF-8" standalone="yes"?>
<Relationships xmlns="http://schemas.openxmlformats.org/package/2006/relationships"><Relationship Id="rId8" Type="http://schemas.microsoft.com/office/2007/relationships/hdphoto" Target="../media/hdphoto33.wdp"/><Relationship Id="rId13" Type="http://schemas.openxmlformats.org/officeDocument/2006/relationships/image" Target="../media/image74.png"/><Relationship Id="rId3" Type="http://schemas.openxmlformats.org/officeDocument/2006/relationships/image" Target="../media/image4.jpg"/><Relationship Id="rId7" Type="http://schemas.openxmlformats.org/officeDocument/2006/relationships/image" Target="../media/image72.png"/><Relationship Id="rId12" Type="http://schemas.openxmlformats.org/officeDocument/2006/relationships/hyperlink" Target="https://www.pngarts.com/explore/tag/hairnet" TargetMode="External"/><Relationship Id="rId2" Type="http://schemas.openxmlformats.org/officeDocument/2006/relationships/notesSlide" Target="../notesSlides/notesSlide12.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9.emf"/><Relationship Id="rId11" Type="http://schemas.openxmlformats.org/officeDocument/2006/relationships/image" Target="../media/image27.png"/><Relationship Id="rId5" Type="http://schemas.openxmlformats.org/officeDocument/2006/relationships/image" Target="../media/image68.emf"/><Relationship Id="rId15" Type="http://schemas.openxmlformats.org/officeDocument/2006/relationships/hyperlink" Target="https://www.vecteezy.com/vector-art/9971701-sound-radio-wave-icon-vector-wifi-sound-signal-connection-for-graphic-design-logo-website-social-media-mobile-app-ui-illustration" TargetMode="External"/><Relationship Id="rId10" Type="http://schemas.microsoft.com/office/2007/relationships/hdphoto" Target="../media/hdphoto34.wdp"/><Relationship Id="rId4" Type="http://schemas.openxmlformats.org/officeDocument/2006/relationships/hyperlink" Target="https://www.vecteezy.com/vector-art/16283664-gold-metal-background" TargetMode="External"/><Relationship Id="rId9" Type="http://schemas.openxmlformats.org/officeDocument/2006/relationships/image" Target="../media/image73.png"/><Relationship Id="rId14" Type="http://schemas.microsoft.com/office/2007/relationships/hdphoto" Target="../media/hdphoto3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7.em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6.emf"/><Relationship Id="rId5" Type="http://schemas.openxmlformats.org/officeDocument/2006/relationships/hyperlink" Target="https://www.vecteezy.com/vector-art/16283664-gold-metal-background" TargetMode="Externa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6.emf"/><Relationship Id="rId5" Type="http://schemas.openxmlformats.org/officeDocument/2006/relationships/hyperlink" Target="https://www.vecteezy.com/vector-art/16283664-gold-metal-background" TargetMode="Externa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png"/><Relationship Id="rId18" Type="http://schemas.openxmlformats.org/officeDocument/2006/relationships/hyperlink" Target="https://www.amazon.com/New-Star-Foodservice-34806-Stainless/dp/B01LW2LPZ3" TargetMode="External"/><Relationship Id="rId3" Type="http://schemas.openxmlformats.org/officeDocument/2006/relationships/image" Target="../media/image4.jpg"/><Relationship Id="rId21" Type="http://schemas.openxmlformats.org/officeDocument/2006/relationships/hyperlink" Target="https://iconscout.com/3d-illustrations/coffee-scale" TargetMode="External"/><Relationship Id="rId7" Type="http://schemas.openxmlformats.org/officeDocument/2006/relationships/hyperlink" Target="https://www.vecteezy.com/vector-art/570840-group-of-professional-chefs-man-and-woman-chefs-restaurant-team-concept" TargetMode="External"/><Relationship Id="rId12" Type="http://schemas.openxmlformats.org/officeDocument/2006/relationships/hyperlink" Target="https://www.pngarts.com/explore/tag/hairnet" TargetMode="External"/><Relationship Id="rId17" Type="http://schemas.microsoft.com/office/2007/relationships/hdphoto" Target="../media/hdphoto36.wdp"/><Relationship Id="rId2" Type="http://schemas.openxmlformats.org/officeDocument/2006/relationships/notesSlide" Target="../notesSlides/notesSlide15.xml"/><Relationship Id="rId16" Type="http://schemas.openxmlformats.org/officeDocument/2006/relationships/image" Target="../media/image78.png"/><Relationship Id="rId20" Type="http://schemas.microsoft.com/office/2007/relationships/hdphoto" Target="../media/hdphoto37.wdp"/><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27.png"/><Relationship Id="rId5" Type="http://schemas.openxmlformats.org/officeDocument/2006/relationships/image" Target="../media/image40.png"/><Relationship Id="rId15" Type="http://schemas.openxmlformats.org/officeDocument/2006/relationships/hyperlink" Target="https://www.vecteezy.com/vector-art/19787575-chef-hat-vector-icon" TargetMode="External"/><Relationship Id="rId10" Type="http://schemas.openxmlformats.org/officeDocument/2006/relationships/hyperlink" Target="https://www.pngkit.com/view/u2w7o0o0y3t4u2u2_2996-bitmoji-boy/" TargetMode="External"/><Relationship Id="rId19" Type="http://schemas.openxmlformats.org/officeDocument/2006/relationships/image" Target="../media/image79.png"/><Relationship Id="rId4" Type="http://schemas.openxmlformats.org/officeDocument/2006/relationships/hyperlink" Target="https://www.vecteezy.com/vector-art/16283664-gold-metal-background" TargetMode="External"/><Relationship Id="rId9" Type="http://schemas.microsoft.com/office/2007/relationships/hdphoto" Target="../media/hdphoto4.wdp"/><Relationship Id="rId14" Type="http://schemas.microsoft.com/office/2007/relationships/hdphoto" Target="../media/hdphoto12.wdp"/><Relationship Id="rId22" Type="http://schemas.openxmlformats.org/officeDocument/2006/relationships/image" Target="../media/image80.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www.vecteezy.com/vector-art/16283664-gold-metal-background"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38.wdp"/><Relationship Id="rId13" Type="http://schemas.microsoft.com/office/2007/relationships/hdphoto" Target="../media/hdphoto40.wdp"/><Relationship Id="rId18" Type="http://schemas.openxmlformats.org/officeDocument/2006/relationships/image" Target="../media/image88.png"/><Relationship Id="rId26" Type="http://schemas.microsoft.com/office/2007/relationships/hdphoto" Target="../media/hdphoto44.wdp"/><Relationship Id="rId3" Type="http://schemas.openxmlformats.org/officeDocument/2006/relationships/notesSlide" Target="../notesSlides/notesSlide17.xml"/><Relationship Id="rId21" Type="http://schemas.openxmlformats.org/officeDocument/2006/relationships/image" Target="../media/image89.png"/><Relationship Id="rId7" Type="http://schemas.openxmlformats.org/officeDocument/2006/relationships/image" Target="../media/image84.png"/><Relationship Id="rId12" Type="http://schemas.openxmlformats.org/officeDocument/2006/relationships/image" Target="../media/image86.png"/><Relationship Id="rId17" Type="http://schemas.openxmlformats.org/officeDocument/2006/relationships/hyperlink" Target="https://www.vectorstock.com/royalty-free-vector/fresh-crispy-burger-bun-stock-vector-23283428" TargetMode="External"/><Relationship Id="rId25" Type="http://schemas.openxmlformats.org/officeDocument/2006/relationships/image" Target="../media/image91.png"/><Relationship Id="rId2" Type="http://schemas.openxmlformats.org/officeDocument/2006/relationships/slideLayout" Target="../slideLayouts/slideLayout2.xml"/><Relationship Id="rId16" Type="http://schemas.microsoft.com/office/2007/relationships/hdphoto" Target="../media/hdphoto41.wdp"/><Relationship Id="rId20" Type="http://schemas.openxmlformats.org/officeDocument/2006/relationships/hyperlink" Target="https://ar.inspiredpencil.com/pictures-2023/patty-clip-art" TargetMode="External"/><Relationship Id="rId1" Type="http://schemas.openxmlformats.org/officeDocument/2006/relationships/tags" Target="../tags/tag5.xml"/><Relationship Id="rId6" Type="http://schemas.openxmlformats.org/officeDocument/2006/relationships/image" Target="../media/image83.png"/><Relationship Id="rId11" Type="http://schemas.openxmlformats.org/officeDocument/2006/relationships/hyperlink" Target="https://www.vevor.ca/stainless-steel-work-table-c_10625/vevor-commercial-stainless-steel-table-bbq-prep-table-48x14x33-nbsp-in-nbsp-restaurant-p_010608072079" TargetMode="External"/><Relationship Id="rId24" Type="http://schemas.openxmlformats.org/officeDocument/2006/relationships/image" Target="../media/image90.png"/><Relationship Id="rId5" Type="http://schemas.openxmlformats.org/officeDocument/2006/relationships/hyperlink" Target="https://www.vecteezy.com/vector-art/16283664-gold-metal-background" TargetMode="External"/><Relationship Id="rId15" Type="http://schemas.openxmlformats.org/officeDocument/2006/relationships/image" Target="../media/image87.png"/><Relationship Id="rId23" Type="http://schemas.openxmlformats.org/officeDocument/2006/relationships/hyperlink" Target="https://www.istockphoto.com/illustrations/pickle" TargetMode="External"/><Relationship Id="rId10" Type="http://schemas.microsoft.com/office/2007/relationships/hdphoto" Target="../media/hdphoto39.wdp"/><Relationship Id="rId19" Type="http://schemas.microsoft.com/office/2007/relationships/hdphoto" Target="../media/hdphoto42.wdp"/><Relationship Id="rId4" Type="http://schemas.openxmlformats.org/officeDocument/2006/relationships/image" Target="../media/image4.jpg"/><Relationship Id="rId9" Type="http://schemas.openxmlformats.org/officeDocument/2006/relationships/image" Target="../media/image85.png"/><Relationship Id="rId14" Type="http://schemas.openxmlformats.org/officeDocument/2006/relationships/hyperlink" Target="https://www.vecteezy.com/vector-art/64171-mcdonald-s-vector-logo" TargetMode="External"/><Relationship Id="rId22" Type="http://schemas.microsoft.com/office/2007/relationships/hdphoto" Target="../media/hdphoto43.wdp"/><Relationship Id="rId27" Type="http://schemas.openxmlformats.org/officeDocument/2006/relationships/hyperlink" Target="http://www.istockphoto.com/de/fotos/m%C3%A4nnchen-3d"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jpg"/><Relationship Id="rId7" Type="http://schemas.openxmlformats.org/officeDocument/2006/relationships/hyperlink" Target="https://jobena.com/kitchen-supplies/food-boat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45.wdp"/><Relationship Id="rId5" Type="http://schemas.openxmlformats.org/officeDocument/2006/relationships/image" Target="../media/image92.png"/><Relationship Id="rId10" Type="http://schemas.openxmlformats.org/officeDocument/2006/relationships/hyperlink" Target="https://www.hubert.ca/product/15003/Pressware-32-oz-Container-Clear-Plastic-Dome-Lid---7-78L-x-6W"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46.wdp"/></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13" Type="http://schemas.microsoft.com/office/2007/relationships/hdphoto" Target="../media/hdphoto48.wdp"/><Relationship Id="rId18" Type="http://schemas.openxmlformats.org/officeDocument/2006/relationships/image" Target="../media/image100.png"/><Relationship Id="rId3" Type="http://schemas.openxmlformats.org/officeDocument/2006/relationships/image" Target="../media/image4.jpg"/><Relationship Id="rId7" Type="http://schemas.openxmlformats.org/officeDocument/2006/relationships/image" Target="../media/image95.png"/><Relationship Id="rId12" Type="http://schemas.openxmlformats.org/officeDocument/2006/relationships/image" Target="../media/image98.png"/><Relationship Id="rId17" Type="http://schemas.openxmlformats.org/officeDocument/2006/relationships/hyperlink" Target="https://www.vectorstock.com/royalty-free-vector/fresh-cucumber-slice-isolated-on-white-background-vector-4938890" TargetMode="External"/><Relationship Id="rId2" Type="http://schemas.openxmlformats.org/officeDocument/2006/relationships/notesSlide" Target="../notesSlides/notesSlide19.xml"/><Relationship Id="rId16" Type="http://schemas.microsoft.com/office/2007/relationships/hdphoto" Target="../media/hdphoto49.wdp"/><Relationship Id="rId20" Type="http://schemas.openxmlformats.org/officeDocument/2006/relationships/hyperlink" Target="https://www.freepik.com/premium-vector/whole-peach-vector-illustration_9418964.htm" TargetMode="External"/><Relationship Id="rId1" Type="http://schemas.openxmlformats.org/officeDocument/2006/relationships/slideLayout" Target="../slideLayouts/slideLayout1.xml"/><Relationship Id="rId6" Type="http://schemas.microsoft.com/office/2007/relationships/hdphoto" Target="../media/hdphoto47.wdp"/><Relationship Id="rId11" Type="http://schemas.openxmlformats.org/officeDocument/2006/relationships/hyperlink" Target="https://ar.inspiredpencil.com/pictures-2023/school-milk-carton" TargetMode="External"/><Relationship Id="rId5" Type="http://schemas.openxmlformats.org/officeDocument/2006/relationships/image" Target="../media/image94.png"/><Relationship Id="rId15" Type="http://schemas.openxmlformats.org/officeDocument/2006/relationships/image" Target="../media/image99.png"/><Relationship Id="rId10" Type="http://schemas.openxmlformats.org/officeDocument/2006/relationships/image" Target="../media/image97.png"/><Relationship Id="rId19" Type="http://schemas.microsoft.com/office/2007/relationships/hdphoto" Target="../media/hdphoto50.wdp"/><Relationship Id="rId4" Type="http://schemas.openxmlformats.org/officeDocument/2006/relationships/hyperlink" Target="https://www.vecteezy.com/vector-art/16283664-gold-metal-background" TargetMode="External"/><Relationship Id="rId9" Type="http://schemas.openxmlformats.org/officeDocument/2006/relationships/image" Target="../media/image96.emf"/><Relationship Id="rId14" Type="http://schemas.openxmlformats.org/officeDocument/2006/relationships/hyperlink" Target="https://www.vectorstock.com/royalty-free-vector/white-clear-plastic-bag-packaging-for-snack-vector-25678452" TargetMode="External"/></Relationships>
</file>

<file path=ppt/slides/_rels/slide2.xml.rels><?xml version="1.0" encoding="UTF-8" standalone="yes"?>
<Relationships xmlns="http://schemas.openxmlformats.org/package/2006/relationships"><Relationship Id="rId13" Type="http://schemas.openxmlformats.org/officeDocument/2006/relationships/image" Target="../media/image35.png"/><Relationship Id="rId18" Type="http://schemas.microsoft.com/office/2007/relationships/hdphoto" Target="../media/hdphoto9.wdp"/><Relationship Id="rId26" Type="http://schemas.openxmlformats.org/officeDocument/2006/relationships/image" Target="../media/image41.png"/><Relationship Id="rId39" Type="http://schemas.openxmlformats.org/officeDocument/2006/relationships/image" Target="../media/image30.png"/><Relationship Id="rId21" Type="http://schemas.openxmlformats.org/officeDocument/2006/relationships/hyperlink" Target="https://www.freepik.com/free-vector/clerk-man-working-on-a-desktop-computer_1311339.htm" TargetMode="External"/><Relationship Id="rId34" Type="http://schemas.openxmlformats.org/officeDocument/2006/relationships/hyperlink" Target="https://www.freepik.com/premium-vector/black-polo-t-shirt-design-front-back-vector-technical-sketch-unisex-polo-t-shirt_4391936.htm" TargetMode="External"/><Relationship Id="rId42" Type="http://schemas.openxmlformats.org/officeDocument/2006/relationships/hyperlink" Target="https://imgbin.com/png/4GgvB8eX/arm-muscle-png" TargetMode="External"/><Relationship Id="rId7" Type="http://schemas.microsoft.com/office/2007/relationships/hdphoto" Target="../media/hdphoto7.wdp"/><Relationship Id="rId2" Type="http://schemas.openxmlformats.org/officeDocument/2006/relationships/slideLayout" Target="../slideLayouts/slideLayout1.xml"/><Relationship Id="rId16" Type="http://schemas.openxmlformats.org/officeDocument/2006/relationships/image" Target="../media/image26.png"/><Relationship Id="rId20" Type="http://schemas.microsoft.com/office/2007/relationships/hdphoto" Target="../media/hdphoto10.wdp"/><Relationship Id="rId29" Type="http://schemas.openxmlformats.org/officeDocument/2006/relationships/image" Target="../media/image42.png"/><Relationship Id="rId41" Type="http://schemas.microsoft.com/office/2007/relationships/hdphoto" Target="../media/hdphoto6.wdp"/><Relationship Id="rId1" Type="http://schemas.openxmlformats.org/officeDocument/2006/relationships/tags" Target="../tags/tag1.xml"/><Relationship Id="rId6" Type="http://schemas.openxmlformats.org/officeDocument/2006/relationships/image" Target="../media/image33.png"/><Relationship Id="rId11" Type="http://schemas.openxmlformats.org/officeDocument/2006/relationships/image" Target="../media/image27.png"/><Relationship Id="rId24" Type="http://schemas.microsoft.com/office/2007/relationships/hdphoto" Target="../media/hdphoto11.wdp"/><Relationship Id="rId32" Type="http://schemas.openxmlformats.org/officeDocument/2006/relationships/image" Target="../media/image25.png"/><Relationship Id="rId37" Type="http://schemas.microsoft.com/office/2007/relationships/hdphoto" Target="../media/hdphoto5.wdp"/><Relationship Id="rId40" Type="http://schemas.openxmlformats.org/officeDocument/2006/relationships/image" Target="../media/image31.png"/><Relationship Id="rId5" Type="http://schemas.openxmlformats.org/officeDocument/2006/relationships/hyperlink" Target="https://www.vecteezy.com/vector-art/16283664-gold-metal-background" TargetMode="External"/><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hyperlink" Target="https://www.vecteezy.com/vector-art/19787575-chef-hat-vector-icon" TargetMode="External"/><Relationship Id="rId36" Type="http://schemas.openxmlformats.org/officeDocument/2006/relationships/image" Target="../media/image29.png"/><Relationship Id="rId10" Type="http://schemas.openxmlformats.org/officeDocument/2006/relationships/hyperlink" Target="https://www.pngkit.com/view/u2w7o0o0y3t4u2u2_2996-bitmoji-boy/" TargetMode="External"/><Relationship Id="rId19" Type="http://schemas.openxmlformats.org/officeDocument/2006/relationships/image" Target="../media/image38.png"/><Relationship Id="rId31" Type="http://schemas.openxmlformats.org/officeDocument/2006/relationships/hyperlink" Target="https://pngtree.com/so/therapy-session-vector" TargetMode="External"/><Relationship Id="rId4" Type="http://schemas.openxmlformats.org/officeDocument/2006/relationships/image" Target="../media/image32.png"/><Relationship Id="rId9" Type="http://schemas.microsoft.com/office/2007/relationships/hdphoto" Target="../media/hdphoto4.wdp"/><Relationship Id="rId14" Type="http://schemas.microsoft.com/office/2007/relationships/hdphoto" Target="../media/hdphoto8.wdp"/><Relationship Id="rId22" Type="http://schemas.openxmlformats.org/officeDocument/2006/relationships/image" Target="../media/image39.png"/><Relationship Id="rId27" Type="http://schemas.microsoft.com/office/2007/relationships/hdphoto" Target="../media/hdphoto12.wdp"/><Relationship Id="rId30" Type="http://schemas.microsoft.com/office/2007/relationships/hdphoto" Target="../media/hdphoto13.wdp"/><Relationship Id="rId35" Type="http://schemas.openxmlformats.org/officeDocument/2006/relationships/image" Target="../media/image28.png"/><Relationship Id="rId8" Type="http://schemas.openxmlformats.org/officeDocument/2006/relationships/image" Target="../media/image34.png"/><Relationship Id="rId3" Type="http://schemas.openxmlformats.org/officeDocument/2006/relationships/notesSlide" Target="../notesSlides/notesSlide2.xml"/><Relationship Id="rId12" Type="http://schemas.openxmlformats.org/officeDocument/2006/relationships/hyperlink" Target="https://www.pngarts.com/explore/tag/hairnet" TargetMode="External"/><Relationship Id="rId17" Type="http://schemas.openxmlformats.org/officeDocument/2006/relationships/image" Target="../media/image37.png"/><Relationship Id="rId25" Type="http://schemas.openxmlformats.org/officeDocument/2006/relationships/hyperlink" Target="https://www.vecteezy.com/vector-art/570840-group-of-professional-chefs-man-and-woman-chefs-restaurant-team-concept" TargetMode="External"/><Relationship Id="rId33" Type="http://schemas.microsoft.com/office/2007/relationships/hdphoto" Target="../media/hdphoto3.wdp"/><Relationship Id="rId38" Type="http://schemas.openxmlformats.org/officeDocument/2006/relationships/hyperlink" Target="https://www.vectorstock.com/royalty-free-vector/red-apron-icon-flat-style-vector-13578460" TargetMode="Externa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jpg"/><Relationship Id="rId7" Type="http://schemas.openxmlformats.org/officeDocument/2006/relationships/diagramQuickStyle" Target="../diagrams/quickStyle2.xml"/><Relationship Id="rId12" Type="http://schemas.openxmlformats.org/officeDocument/2006/relationships/hyperlink" Target="https://clipart-library.com/clipart/compass-clipart-free_44.htm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Layout" Target="../diagrams/layout2.xml"/><Relationship Id="rId11" Type="http://schemas.microsoft.com/office/2007/relationships/hdphoto" Target="../media/hdphoto14.wdp"/><Relationship Id="rId5" Type="http://schemas.openxmlformats.org/officeDocument/2006/relationships/diagramData" Target="../diagrams/data2.xml"/><Relationship Id="rId10" Type="http://schemas.openxmlformats.org/officeDocument/2006/relationships/image" Target="../media/image43.png"/><Relationship Id="rId4" Type="http://schemas.openxmlformats.org/officeDocument/2006/relationships/hyperlink" Target="https://www.vecteezy.com/vector-art/16283664-gold-metal-background" TargetMode="External"/><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jpg"/><Relationship Id="rId7" Type="http://schemas.openxmlformats.org/officeDocument/2006/relationships/hyperlink" Target="https://es.vecteezy.com/arte-vectorial/32404366-por-ciento-simbolo-incrementar-crecimiento-y-disminucion-icono-interesar-velocidad-crecer-otono-simbolo" TargetMode="External"/><Relationship Id="rId12" Type="http://schemas.openxmlformats.org/officeDocument/2006/relationships/hyperlink" Target="https://www.pngarts.com/explore/tag/hairnet"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51.wdp"/><Relationship Id="rId11" Type="http://schemas.openxmlformats.org/officeDocument/2006/relationships/image" Target="../media/image27.png"/><Relationship Id="rId5" Type="http://schemas.openxmlformats.org/officeDocument/2006/relationships/image" Target="../media/image101.png"/><Relationship Id="rId10" Type="http://schemas.openxmlformats.org/officeDocument/2006/relationships/hyperlink" Target="https://www.vecteezy.com/vector-art/35993866-man-looking-through-telescope-illustration"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52.wdp"/></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4.jpg"/><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vecteezy.com/vector-art/16283664-gold-metal-background"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hyperlink" Target="https://animalia-life.club/qa/pictures/hot-sun-clip-art" TargetMode="External"/><Relationship Id="rId18" Type="http://schemas.microsoft.com/office/2007/relationships/hdphoto" Target="../media/hdphoto57.wdp"/><Relationship Id="rId26" Type="http://schemas.microsoft.com/office/2007/relationships/hdphoto" Target="../media/hdphoto59.wdp"/><Relationship Id="rId3" Type="http://schemas.openxmlformats.org/officeDocument/2006/relationships/image" Target="../media/image4.jpg"/><Relationship Id="rId21" Type="http://schemas.microsoft.com/office/2007/relationships/hdphoto" Target="../media/hdphoto51.wdp"/><Relationship Id="rId7" Type="http://schemas.openxmlformats.org/officeDocument/2006/relationships/hyperlink" Target="https://ar.inspiredpencil.com/pictures-2023/waves-vector-wallpaper" TargetMode="External"/><Relationship Id="rId12" Type="http://schemas.microsoft.com/office/2007/relationships/hdphoto" Target="../media/hdphoto55.wdp"/><Relationship Id="rId17" Type="http://schemas.openxmlformats.org/officeDocument/2006/relationships/image" Target="../media/image111.png"/><Relationship Id="rId25" Type="http://schemas.openxmlformats.org/officeDocument/2006/relationships/image" Target="../media/image113.png"/><Relationship Id="rId2" Type="http://schemas.openxmlformats.org/officeDocument/2006/relationships/notesSlide" Target="../notesSlides/notesSlide23.xml"/><Relationship Id="rId16" Type="http://schemas.openxmlformats.org/officeDocument/2006/relationships/hyperlink" Target="https://www.vectorstock.com/royalty-free-vector/blue-air-motion-lines-wind-symbol-steam-sign-vector-43998317" TargetMode="External"/><Relationship Id="rId20" Type="http://schemas.openxmlformats.org/officeDocument/2006/relationships/image" Target="../media/image101.png"/><Relationship Id="rId1" Type="http://schemas.openxmlformats.org/officeDocument/2006/relationships/slideLayout" Target="../slideLayouts/slideLayout1.xml"/><Relationship Id="rId6" Type="http://schemas.microsoft.com/office/2007/relationships/hdphoto" Target="../media/hdphoto53.wdp"/><Relationship Id="rId11" Type="http://schemas.openxmlformats.org/officeDocument/2006/relationships/image" Target="../media/image109.png"/><Relationship Id="rId24" Type="http://schemas.microsoft.com/office/2007/relationships/hdphoto" Target="../media/hdphoto58.wdp"/><Relationship Id="rId5" Type="http://schemas.openxmlformats.org/officeDocument/2006/relationships/image" Target="../media/image107.png"/><Relationship Id="rId15" Type="http://schemas.microsoft.com/office/2007/relationships/hdphoto" Target="../media/hdphoto56.wdp"/><Relationship Id="rId23" Type="http://schemas.openxmlformats.org/officeDocument/2006/relationships/image" Target="../media/image112.png"/><Relationship Id="rId10" Type="http://schemas.openxmlformats.org/officeDocument/2006/relationships/hyperlink" Target="https://www.vectorstock.com/royalty-free-vector/stylized-waves-vector-1338721" TargetMode="External"/><Relationship Id="rId19" Type="http://schemas.openxmlformats.org/officeDocument/2006/relationships/hyperlink" Target="https://www.creativefabrica.com/product/grey-cloud-with-rain-vector-illustration/"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54.wdp"/><Relationship Id="rId14" Type="http://schemas.openxmlformats.org/officeDocument/2006/relationships/image" Target="../media/image110.png"/><Relationship Id="rId22" Type="http://schemas.openxmlformats.org/officeDocument/2006/relationships/hyperlink" Target="https://es.vecteezy.com/arte-vectorial/32404366-por-ciento-simbolo-incrementar-crecimiento-y-disminucion-icono-interesar-velocidad-crecer-otono-simbolo" TargetMode="External"/><Relationship Id="rId27" Type="http://schemas.openxmlformats.org/officeDocument/2006/relationships/hyperlink" Target="https://favpng.com/png_view/business-man-man-with-telescope-small-telescope-clip-art-png/MRvXWDf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pngkit.com/view/u2w7o0o0y3t4u2u2_2996-bitmoji-boy/" TargetMode="External"/><Relationship Id="rId3" Type="http://schemas.openxmlformats.org/officeDocument/2006/relationships/image" Target="../media/image4.jp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14.png"/><Relationship Id="rId10" Type="http://schemas.microsoft.com/office/2007/relationships/hdphoto" Target="../media/hdphoto9.wdp"/><Relationship Id="rId4" Type="http://schemas.openxmlformats.org/officeDocument/2006/relationships/hyperlink" Target="https://www.vecteezy.com/vector-art/16283664-gold-metal-background" TargetMode="External"/><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0.png"/><Relationship Id="rId18" Type="http://schemas.openxmlformats.org/officeDocument/2006/relationships/hyperlink" Target="https://www.creativefabrica.com/product/vector-falling-flying-autumn-leaves-3/" TargetMode="External"/><Relationship Id="rId3" Type="http://schemas.openxmlformats.org/officeDocument/2006/relationships/image" Target="../media/image4.jpg"/><Relationship Id="rId21" Type="http://schemas.openxmlformats.org/officeDocument/2006/relationships/hyperlink" Target="https://es.vecteezy.com/png/22095765-dibujos-animados-dom-icono-con-facial-expresion" TargetMode="External"/><Relationship Id="rId7" Type="http://schemas.openxmlformats.org/officeDocument/2006/relationships/hyperlink" Target="https://www.creativefabrica.com/product/grey-cloud-with-rain-vector-illustration/" TargetMode="External"/><Relationship Id="rId12" Type="http://schemas.openxmlformats.org/officeDocument/2006/relationships/hyperlink" Target="https://www.vectorstock.com/royalty-free-vector/rain-drops-vector-9920698" TargetMode="External"/><Relationship Id="rId17" Type="http://schemas.microsoft.com/office/2007/relationships/hdphoto" Target="../media/hdphoto61.wdp"/><Relationship Id="rId2" Type="http://schemas.openxmlformats.org/officeDocument/2006/relationships/notesSlide" Target="../notesSlides/notesSlide25.xml"/><Relationship Id="rId16" Type="http://schemas.openxmlformats.org/officeDocument/2006/relationships/image" Target="../media/image117.png"/><Relationship Id="rId20" Type="http://schemas.microsoft.com/office/2007/relationships/hdphoto" Target="../media/hdphoto62.wdp"/><Relationship Id="rId1" Type="http://schemas.openxmlformats.org/officeDocument/2006/relationships/slideLayout" Target="../slideLayouts/slideLayout1.xml"/><Relationship Id="rId6" Type="http://schemas.microsoft.com/office/2007/relationships/hdphoto" Target="../media/hdphoto57.wdp"/><Relationship Id="rId11" Type="http://schemas.microsoft.com/office/2007/relationships/hdphoto" Target="../media/hdphoto60.wdp"/><Relationship Id="rId5" Type="http://schemas.openxmlformats.org/officeDocument/2006/relationships/image" Target="../media/image111.png"/><Relationship Id="rId15" Type="http://schemas.openxmlformats.org/officeDocument/2006/relationships/hyperlink" Target="https://www.vectorstock.com/royalty-free-vector/blue-air-motion-lines-wind-symbol-steam-sign-vector-43998317" TargetMode="External"/><Relationship Id="rId10" Type="http://schemas.openxmlformats.org/officeDocument/2006/relationships/image" Target="../media/image116.png"/><Relationship Id="rId19" Type="http://schemas.openxmlformats.org/officeDocument/2006/relationships/image" Target="../media/image118.png"/><Relationship Id="rId4" Type="http://schemas.openxmlformats.org/officeDocument/2006/relationships/hyperlink" Target="https://www.vecteezy.com/vector-art/16283664-gold-metal-background" TargetMode="External"/><Relationship Id="rId9" Type="http://schemas.openxmlformats.org/officeDocument/2006/relationships/hyperlink" Target="https://pngtree.com/freepng/3d-yellow-lightning-or-thunder-vector_9166042.html" TargetMode="External"/><Relationship Id="rId14" Type="http://schemas.microsoft.com/office/2007/relationships/hdphoto" Target="../media/hdphoto56.wdp"/></Relationships>
</file>

<file path=ppt/slides/_rels/slide2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hyperlink" Target="https://freesvg.org/balloons-vector-image" TargetMode="External"/><Relationship Id="rId18" Type="http://schemas.openxmlformats.org/officeDocument/2006/relationships/image" Target="../media/image124.png"/><Relationship Id="rId3" Type="http://schemas.openxmlformats.org/officeDocument/2006/relationships/image" Target="../media/image4.jpg"/><Relationship Id="rId21" Type="http://schemas.openxmlformats.org/officeDocument/2006/relationships/image" Target="../media/image125.png"/><Relationship Id="rId7" Type="http://schemas.openxmlformats.org/officeDocument/2006/relationships/hyperlink" Target="https://www.vecteezy.com/free-vector/school-bus" TargetMode="External"/><Relationship Id="rId12" Type="http://schemas.microsoft.com/office/2007/relationships/hdphoto" Target="../media/hdphoto65.wdp"/><Relationship Id="rId17" Type="http://schemas.openxmlformats.org/officeDocument/2006/relationships/hyperlink" Target="https://www.vecteezy.com/vector-art/15805947-colorful-confetti-background-vector-illustration" TargetMode="External"/><Relationship Id="rId2" Type="http://schemas.openxmlformats.org/officeDocument/2006/relationships/notesSlide" Target="../notesSlides/notesSlide26.xml"/><Relationship Id="rId16" Type="http://schemas.microsoft.com/office/2007/relationships/hdphoto" Target="../media/hdphoto66.wdp"/><Relationship Id="rId20" Type="http://schemas.openxmlformats.org/officeDocument/2006/relationships/hyperlink" Target="https://www.dreamstime.com/cheerleader-red-uniform-set-beautiful-girl-dancer-jump-dance-female-character-pompon-vector-illustration-cartoon-style-image137830782" TargetMode="External"/><Relationship Id="rId1" Type="http://schemas.openxmlformats.org/officeDocument/2006/relationships/slideLayout" Target="../slideLayouts/slideLayout1.xml"/><Relationship Id="rId6" Type="http://schemas.microsoft.com/office/2007/relationships/hdphoto" Target="../media/hdphoto63.wdp"/><Relationship Id="rId11" Type="http://schemas.openxmlformats.org/officeDocument/2006/relationships/image" Target="../media/image121.png"/><Relationship Id="rId5" Type="http://schemas.openxmlformats.org/officeDocument/2006/relationships/image" Target="../media/image119.png"/><Relationship Id="rId15" Type="http://schemas.openxmlformats.org/officeDocument/2006/relationships/image" Target="../media/image123.png"/><Relationship Id="rId23" Type="http://schemas.openxmlformats.org/officeDocument/2006/relationships/hyperlink" Target="https://www.freepik.com/premium-vector/baseball-player-vector-3d-illustration-designers_38437655.htm" TargetMode="External"/><Relationship Id="rId10" Type="http://schemas.openxmlformats.org/officeDocument/2006/relationships/hyperlink" Target="https://www.vectorstock.com/royalty-free-vector/curved-road-with-white-markings-vector-13264447" TargetMode="External"/><Relationship Id="rId19" Type="http://schemas.microsoft.com/office/2007/relationships/hdphoto" Target="../media/hdphoto67.wdp"/><Relationship Id="rId4" Type="http://schemas.openxmlformats.org/officeDocument/2006/relationships/hyperlink" Target="https://www.vecteezy.com/vector-art/16283664-gold-metal-background" TargetMode="External"/><Relationship Id="rId9" Type="http://schemas.microsoft.com/office/2007/relationships/hdphoto" Target="../media/hdphoto64.wdp"/><Relationship Id="rId14" Type="http://schemas.openxmlformats.org/officeDocument/2006/relationships/image" Target="../media/image122.png"/><Relationship Id="rId22" Type="http://schemas.microsoft.com/office/2007/relationships/hdphoto" Target="../media/hdphoto68.wdp"/></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30.png"/><Relationship Id="rId18" Type="http://schemas.openxmlformats.org/officeDocument/2006/relationships/image" Target="../media/image133.png"/><Relationship Id="rId3" Type="http://schemas.openxmlformats.org/officeDocument/2006/relationships/image" Target="../media/image4.jpg"/><Relationship Id="rId7" Type="http://schemas.openxmlformats.org/officeDocument/2006/relationships/image" Target="../media/image127.png"/><Relationship Id="rId12" Type="http://schemas.openxmlformats.org/officeDocument/2006/relationships/image" Target="../media/image129.png"/><Relationship Id="rId17" Type="http://schemas.openxmlformats.org/officeDocument/2006/relationships/image" Target="../media/image132.png"/><Relationship Id="rId2" Type="http://schemas.openxmlformats.org/officeDocument/2006/relationships/notesSlide" Target="../notesSlides/notesSlide27.xml"/><Relationship Id="rId16" Type="http://schemas.openxmlformats.org/officeDocument/2006/relationships/image" Target="../media/image131.png"/><Relationship Id="rId1" Type="http://schemas.openxmlformats.org/officeDocument/2006/relationships/slideLayout" Target="../slideLayouts/slideLayout45.xml"/><Relationship Id="rId6" Type="http://schemas.microsoft.com/office/2007/relationships/hdphoto" Target="../media/hdphoto69.wdp"/><Relationship Id="rId11" Type="http://schemas.openxmlformats.org/officeDocument/2006/relationships/image" Target="../media/image128.png"/><Relationship Id="rId5" Type="http://schemas.openxmlformats.org/officeDocument/2006/relationships/image" Target="../media/image126.png"/><Relationship Id="rId15" Type="http://schemas.openxmlformats.org/officeDocument/2006/relationships/hyperlink" Target="https://www.pngarts.com/explore/tag/hairnet" TargetMode="External"/><Relationship Id="rId10" Type="http://schemas.openxmlformats.org/officeDocument/2006/relationships/hyperlink" Target="https://www.pngkit.com/view/u2w7o0o0y3t4u2u2_2996-bitmoji-boy/"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4.wdp"/><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hyperlink" Target="https://www.pngkit.com/view/u2w7o0o0y3t4u2u2_2996-bitmoji-boy/" TargetMode="External"/><Relationship Id="rId13" Type="http://schemas.microsoft.com/office/2007/relationships/hdphoto" Target="../media/hdphoto70.wdp"/><Relationship Id="rId3" Type="http://schemas.openxmlformats.org/officeDocument/2006/relationships/image" Target="../media/image4.jpg"/><Relationship Id="rId7" Type="http://schemas.microsoft.com/office/2007/relationships/hdphoto" Target="../media/hdphoto4.wdp"/><Relationship Id="rId12"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34.jpg"/><Relationship Id="rId5" Type="http://schemas.openxmlformats.org/officeDocument/2006/relationships/image" Target="../media/image114.png"/><Relationship Id="rId10" Type="http://schemas.microsoft.com/office/2007/relationships/hdphoto" Target="../media/hdphoto9.wdp"/><Relationship Id="rId4" Type="http://schemas.openxmlformats.org/officeDocument/2006/relationships/hyperlink" Target="https://www.vecteezy.com/vector-art/16283664-gold-metal-background" TargetMode="External"/><Relationship Id="rId9" Type="http://schemas.openxmlformats.org/officeDocument/2006/relationships/image" Target="../media/image37.png"/><Relationship Id="rId14" Type="http://schemas.openxmlformats.org/officeDocument/2006/relationships/hyperlink" Target="https://www.freepik.com/premium-vector/increased-revenue-profit-financial-growth-concept-with-stack-gold-coins-vector_33724970.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hyperlink" Target="https://www.vecteezy.com/vector-art/16283664-gold-metal-background"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g"/><Relationship Id="rId7" Type="http://schemas.openxmlformats.org/officeDocument/2006/relationships/diagramQuickStyle" Target="../diagrams/quickStyle1.xml"/><Relationship Id="rId12" Type="http://schemas.openxmlformats.org/officeDocument/2006/relationships/hyperlink" Target="https://clipart-library.com/clipart/compass-clipart-free_44.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microsoft.com/office/2007/relationships/hdphoto" Target="../media/hdphoto14.wdp"/><Relationship Id="rId5" Type="http://schemas.openxmlformats.org/officeDocument/2006/relationships/diagramData" Target="../diagrams/data1.xml"/><Relationship Id="rId10" Type="http://schemas.openxmlformats.org/officeDocument/2006/relationships/image" Target="../media/image43.png"/><Relationship Id="rId4" Type="http://schemas.openxmlformats.org/officeDocument/2006/relationships/hyperlink" Target="https://www.vecteezy.com/vector-art/16283664-gold-metal-background" TargetMode="Externa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hyperlink" Target="https://www.vecteezy.com/vector-art/16283664-gold-metal-background" TargetMode="Externa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31.xml"/><Relationship Id="rId7" Type="http://schemas.openxmlformats.org/officeDocument/2006/relationships/diagramLayout" Target="../diagrams/layout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Data" Target="../diagrams/data3.xml"/><Relationship Id="rId5" Type="http://schemas.openxmlformats.org/officeDocument/2006/relationships/hyperlink" Target="https://www.vecteezy.com/vector-art/16283664-gold-metal-background" TargetMode="External"/><Relationship Id="rId10" Type="http://schemas.microsoft.com/office/2007/relationships/diagramDrawing" Target="../diagrams/drawing3.xml"/><Relationship Id="rId4" Type="http://schemas.openxmlformats.org/officeDocument/2006/relationships/image" Target="../media/image4.jpg"/><Relationship Id="rId9" Type="http://schemas.openxmlformats.org/officeDocument/2006/relationships/diagramColors" Target="../diagrams/colors3.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jpg"/><Relationship Id="rId7" Type="http://schemas.openxmlformats.org/officeDocument/2006/relationships/diagramQuickStyle" Target="../diagrams/quickStyle4.xml"/><Relationship Id="rId12" Type="http://schemas.openxmlformats.org/officeDocument/2006/relationships/hyperlink" Target="https://clipart-library.com/clipart/compass-clipart-free_44.html"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Layout" Target="../diagrams/layout4.xml"/><Relationship Id="rId11" Type="http://schemas.microsoft.com/office/2007/relationships/hdphoto" Target="../media/hdphoto14.wdp"/><Relationship Id="rId5" Type="http://schemas.openxmlformats.org/officeDocument/2006/relationships/diagramData" Target="../diagrams/data4.xml"/><Relationship Id="rId10" Type="http://schemas.openxmlformats.org/officeDocument/2006/relationships/image" Target="../media/image43.png"/><Relationship Id="rId4" Type="http://schemas.openxmlformats.org/officeDocument/2006/relationships/hyperlink" Target="https://www.vecteezy.com/vector-art/16283664-gold-metal-background" TargetMode="External"/><Relationship Id="rId9" Type="http://schemas.microsoft.com/office/2007/relationships/diagramDrawing" Target="../diagrams/drawing4.xml"/></Relationships>
</file>

<file path=ppt/slides/_rels/slide33.xml.rels><?xml version="1.0" encoding="UTF-8" standalone="yes"?>
<Relationships xmlns="http://schemas.openxmlformats.org/package/2006/relationships"><Relationship Id="rId8" Type="http://schemas.microsoft.com/office/2007/relationships/hdphoto" Target="../media/hdphoto71.wdp"/><Relationship Id="rId3" Type="http://schemas.openxmlformats.org/officeDocument/2006/relationships/image" Target="../media/image4.jpg"/><Relationship Id="rId7" Type="http://schemas.openxmlformats.org/officeDocument/2006/relationships/image" Target="../media/image140.png"/><Relationship Id="rId12" Type="http://schemas.openxmlformats.org/officeDocument/2006/relationships/hyperlink" Target="https://www.freepik.com/premium-vector/no-money-sign-icon-set-bankruptcy-payment-no-cash-finance-restriction-vector-symbol-black-filled-outlined-style-currency-denial-sign_307513057.ht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9.png"/><Relationship Id="rId11" Type="http://schemas.microsoft.com/office/2007/relationships/hdphoto" Target="../media/hdphoto72.wdp"/><Relationship Id="rId5" Type="http://schemas.microsoft.com/office/2017/06/relationships/model3d" Target="../media/model3d1.glb"/><Relationship Id="rId10" Type="http://schemas.openxmlformats.org/officeDocument/2006/relationships/image" Target="../media/image141.png"/><Relationship Id="rId4" Type="http://schemas.openxmlformats.org/officeDocument/2006/relationships/hyperlink" Target="https://www.vecteezy.com/vector-art/16283664-gold-metal-background" TargetMode="External"/><Relationship Id="rId9" Type="http://schemas.openxmlformats.org/officeDocument/2006/relationships/hyperlink" Target="https://www.vecteezy.com/vector-art/4599985-hand-holding-empty-wallet-with-coin-and-web-spider-inside-financial-problem-symbol-in-cartoon-illustration-vector-on-white-background" TargetMode="External"/></Relationships>
</file>

<file path=ppt/slides/_rels/slide34.xml.rels><?xml version="1.0" encoding="UTF-8" standalone="yes"?>
<Relationships xmlns="http://schemas.openxmlformats.org/package/2006/relationships"><Relationship Id="rId8" Type="http://schemas.microsoft.com/office/2007/relationships/hdphoto" Target="../media/hdphoto19.wdp"/><Relationship Id="rId13" Type="http://schemas.microsoft.com/office/2007/relationships/hdphoto" Target="../media/hdphoto21.wdp"/><Relationship Id="rId18" Type="http://schemas.openxmlformats.org/officeDocument/2006/relationships/image" Target="../media/image55.png"/><Relationship Id="rId3" Type="http://schemas.openxmlformats.org/officeDocument/2006/relationships/image" Target="../media/image4.jpg"/><Relationship Id="rId21" Type="http://schemas.microsoft.com/office/2007/relationships/hdphoto" Target="../media/hdphoto24.wdp"/><Relationship Id="rId7" Type="http://schemas.openxmlformats.org/officeDocument/2006/relationships/image" Target="../media/image49.png"/><Relationship Id="rId12" Type="http://schemas.openxmlformats.org/officeDocument/2006/relationships/image" Target="../media/image143.png"/><Relationship Id="rId17" Type="http://schemas.openxmlformats.org/officeDocument/2006/relationships/image" Target="../media/image58.png"/><Relationship Id="rId2" Type="http://schemas.openxmlformats.org/officeDocument/2006/relationships/notesSlide" Target="../notesSlides/notesSlide34.xml"/><Relationship Id="rId16" Type="http://schemas.openxmlformats.org/officeDocument/2006/relationships/image" Target="../media/image145.png"/><Relationship Id="rId20" Type="http://schemas.openxmlformats.org/officeDocument/2006/relationships/image" Target="../media/image56.png"/><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51.png"/><Relationship Id="rId24" Type="http://schemas.microsoft.com/office/2007/relationships/hdphoto" Target="../media/hdphoto73.wdp"/><Relationship Id="rId5" Type="http://schemas.openxmlformats.org/officeDocument/2006/relationships/image" Target="../media/image142.png"/><Relationship Id="rId15" Type="http://schemas.microsoft.com/office/2007/relationships/hdphoto" Target="../media/hdphoto22.wdp"/><Relationship Id="rId23" Type="http://schemas.openxmlformats.org/officeDocument/2006/relationships/image" Target="../media/image146.png"/><Relationship Id="rId10" Type="http://schemas.microsoft.com/office/2007/relationships/hdphoto" Target="../media/hdphoto20.wdp"/><Relationship Id="rId19" Type="http://schemas.microsoft.com/office/2007/relationships/hdphoto" Target="../media/hdphoto23.wdp"/><Relationship Id="rId4" Type="http://schemas.openxmlformats.org/officeDocument/2006/relationships/hyperlink" Target="https://www.vecteezy.com/vector-art/16283664-gold-metal-background" TargetMode="External"/><Relationship Id="rId9" Type="http://schemas.openxmlformats.org/officeDocument/2006/relationships/image" Target="../media/image50.png"/><Relationship Id="rId14" Type="http://schemas.openxmlformats.org/officeDocument/2006/relationships/image" Target="../media/image144.png"/><Relationship Id="rId22"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jpg"/><Relationship Id="rId7" Type="http://schemas.openxmlformats.org/officeDocument/2006/relationships/diagramQuickStyle" Target="../diagrams/quickStyle5.xml"/><Relationship Id="rId12" Type="http://schemas.openxmlformats.org/officeDocument/2006/relationships/hyperlink" Target="https://clipart-library.com/clipart/compass-clipart-free_44.html"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Layout" Target="../diagrams/layout5.xml"/><Relationship Id="rId11" Type="http://schemas.microsoft.com/office/2007/relationships/hdphoto" Target="../media/hdphoto14.wdp"/><Relationship Id="rId5" Type="http://schemas.openxmlformats.org/officeDocument/2006/relationships/diagramData" Target="../diagrams/data5.xml"/><Relationship Id="rId10" Type="http://schemas.openxmlformats.org/officeDocument/2006/relationships/image" Target="../media/image43.png"/><Relationship Id="rId4" Type="http://schemas.openxmlformats.org/officeDocument/2006/relationships/hyperlink" Target="https://www.vecteezy.com/vector-art/16283664-gold-metal-background" TargetMode="External"/><Relationship Id="rId9" Type="http://schemas.microsoft.com/office/2007/relationships/diagramDrawing" Target="../diagrams/drawing5.xml"/></Relationships>
</file>

<file path=ppt/slides/_rels/slide36.xml.rels><?xml version="1.0" encoding="UTF-8" standalone="yes"?>
<Relationships xmlns="http://schemas.openxmlformats.org/package/2006/relationships"><Relationship Id="rId8" Type="http://schemas.microsoft.com/office/2007/relationships/hdphoto" Target="../media/hdphoto74.wdp"/><Relationship Id="rId13" Type="http://schemas.openxmlformats.org/officeDocument/2006/relationships/image" Target="../media/image150.png"/><Relationship Id="rId3" Type="http://schemas.openxmlformats.org/officeDocument/2006/relationships/notesSlide" Target="../notesSlides/notesSlide36.xml"/><Relationship Id="rId7" Type="http://schemas.openxmlformats.org/officeDocument/2006/relationships/image" Target="../media/image148.png"/><Relationship Id="rId12" Type="http://schemas.openxmlformats.org/officeDocument/2006/relationships/hyperlink" Target="https://pluspng.com/cargo-box-png-9431.html" TargetMode="Externa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47.png"/><Relationship Id="rId11" Type="http://schemas.microsoft.com/office/2007/relationships/hdphoto" Target="../media/hdphoto75.wdp"/><Relationship Id="rId5" Type="http://schemas.openxmlformats.org/officeDocument/2006/relationships/hyperlink" Target="https://www.vecteezy.com/vector-art/16283664-gold-metal-background" TargetMode="External"/><Relationship Id="rId15" Type="http://schemas.openxmlformats.org/officeDocument/2006/relationships/hyperlink" Target="https://www.vecteezy.com/vector-art/11894710-delivery-truck-icon-clipart-in-animated-caartoon-vector-illustration" TargetMode="External"/><Relationship Id="rId10" Type="http://schemas.openxmlformats.org/officeDocument/2006/relationships/image" Target="../media/image149.png"/><Relationship Id="rId4" Type="http://schemas.openxmlformats.org/officeDocument/2006/relationships/image" Target="../media/image4.jpg"/><Relationship Id="rId9" Type="http://schemas.openxmlformats.org/officeDocument/2006/relationships/hyperlink" Target="http://www.freepik.com/free-photos-vectors/boxes-piles" TargetMode="External"/><Relationship Id="rId14" Type="http://schemas.microsoft.com/office/2007/relationships/hdphoto" Target="../media/hdphoto76.wdp"/></Relationships>
</file>

<file path=ppt/slides/_rels/slide37.xml.rels><?xml version="1.0" encoding="UTF-8" standalone="yes"?>
<Relationships xmlns="http://schemas.openxmlformats.org/package/2006/relationships"><Relationship Id="rId13" Type="http://schemas.microsoft.com/office/2007/relationships/hdphoto" Target="../media/hdphoto77.wdp"/><Relationship Id="rId18" Type="http://schemas.microsoft.com/office/2007/relationships/hdphoto" Target="../media/hdphoto78.wdp"/><Relationship Id="rId26" Type="http://schemas.openxmlformats.org/officeDocument/2006/relationships/image" Target="../media/image26.png"/><Relationship Id="rId39" Type="http://schemas.openxmlformats.org/officeDocument/2006/relationships/image" Target="../media/image159.png"/><Relationship Id="rId21" Type="http://schemas.microsoft.com/office/2007/relationships/hdphoto" Target="../media/hdphoto79.wdp"/><Relationship Id="rId34" Type="http://schemas.openxmlformats.org/officeDocument/2006/relationships/hyperlink" Target="https://www.vectorstock.com/royalty-free-vector/red-apron-icon-flat-style-vector-13578460" TargetMode="External"/><Relationship Id="rId42" Type="http://schemas.openxmlformats.org/officeDocument/2006/relationships/image" Target="../media/image162.png"/><Relationship Id="rId47" Type="http://schemas.microsoft.com/office/2007/relationships/hdphoto" Target="../media/hdphoto81.wdp"/><Relationship Id="rId50" Type="http://schemas.microsoft.com/office/2007/relationships/hdphoto" Target="../media/hdphoto82.wdp"/><Relationship Id="rId7" Type="http://schemas.openxmlformats.org/officeDocument/2006/relationships/slideLayout" Target="../slideLayouts/slideLayout1.xml"/><Relationship Id="rId2" Type="http://schemas.microsoft.com/office/2007/relationships/media" Target="../media/media1.m4a"/><Relationship Id="rId16" Type="http://schemas.openxmlformats.org/officeDocument/2006/relationships/hyperlink" Target="https://imgbin.com/png/4GgvB8eX/arm-muscle-png" TargetMode="External"/><Relationship Id="rId29" Type="http://schemas.openxmlformats.org/officeDocument/2006/relationships/image" Target="../media/image27.png"/><Relationship Id="rId11" Type="http://schemas.openxmlformats.org/officeDocument/2006/relationships/image" Target="../media/image152.emf"/><Relationship Id="rId24" Type="http://schemas.microsoft.com/office/2007/relationships/hdphoto" Target="../media/hdphoto3.wdp"/><Relationship Id="rId32" Type="http://schemas.openxmlformats.org/officeDocument/2006/relationships/image" Target="../media/image29.png"/><Relationship Id="rId37" Type="http://schemas.openxmlformats.org/officeDocument/2006/relationships/image" Target="../media/image157.jpg"/><Relationship Id="rId40" Type="http://schemas.openxmlformats.org/officeDocument/2006/relationships/image" Target="../media/image160.jpg"/><Relationship Id="rId45" Type="http://schemas.openxmlformats.org/officeDocument/2006/relationships/hyperlink" Target="https://www.vectorstock.com/royalty-free-vector/cartoon-burning-candle-with-a-holder-vector-10926721" TargetMode="External"/><Relationship Id="rId53" Type="http://schemas.microsoft.com/office/2007/relationships/hdphoto" Target="../media/hdphoto83.wdp"/><Relationship Id="rId5" Type="http://schemas.microsoft.com/office/2007/relationships/media" Target="../media/media4.m4a"/><Relationship Id="rId10" Type="http://schemas.openxmlformats.org/officeDocument/2006/relationships/oleObject" Target="../embeddings/oleObject2.bin"/><Relationship Id="rId19" Type="http://schemas.openxmlformats.org/officeDocument/2006/relationships/hyperlink" Target="https://www.dreamstime.com/vector-black-leather-shoes-classic-chelsea-boots-cartoon-front-view-image272881962" TargetMode="External"/><Relationship Id="rId31" Type="http://schemas.openxmlformats.org/officeDocument/2006/relationships/image" Target="../media/image28.png"/><Relationship Id="rId44" Type="http://schemas.microsoft.com/office/2007/relationships/hdphoto" Target="../media/hdphoto80.wdp"/><Relationship Id="rId52" Type="http://schemas.openxmlformats.org/officeDocument/2006/relationships/image" Target="../media/image166.png"/><Relationship Id="rId4" Type="http://schemas.microsoft.com/office/2007/relationships/media" Target="../media/media3.m4a"/><Relationship Id="rId9" Type="http://schemas.openxmlformats.org/officeDocument/2006/relationships/image" Target="../media/image151.png"/><Relationship Id="rId14" Type="http://schemas.openxmlformats.org/officeDocument/2006/relationships/image" Target="../media/image31.png"/><Relationship Id="rId22" Type="http://schemas.openxmlformats.org/officeDocument/2006/relationships/hyperlink" Target="https://www.vectorstock.com/royalty-free-vector/front-and-back-view-of-black-pants-with-elastic-ba-vector-22529045" TargetMode="External"/><Relationship Id="rId27" Type="http://schemas.microsoft.com/office/2007/relationships/hdphoto" Target="../media/hdphoto4.wdp"/><Relationship Id="rId30" Type="http://schemas.openxmlformats.org/officeDocument/2006/relationships/hyperlink" Target="https://www.pngarts.com/explore/tag/hairnet" TargetMode="External"/><Relationship Id="rId35" Type="http://schemas.openxmlformats.org/officeDocument/2006/relationships/image" Target="../media/image30.png"/><Relationship Id="rId43" Type="http://schemas.openxmlformats.org/officeDocument/2006/relationships/image" Target="../media/image163.png"/><Relationship Id="rId48" Type="http://schemas.openxmlformats.org/officeDocument/2006/relationships/hyperlink" Target="https://www.vecteezy.com/vector-art/8124258-flat-light-bulbs-turned-on-and-turned-off-with-light-switches-on" TargetMode="External"/><Relationship Id="rId8" Type="http://schemas.openxmlformats.org/officeDocument/2006/relationships/notesSlide" Target="../notesSlides/notesSlide37.xml"/><Relationship Id="rId51" Type="http://schemas.openxmlformats.org/officeDocument/2006/relationships/hyperlink" Target="https://clipart-library.com/clipart/light-switch-cliparts-5.htm" TargetMode="External"/><Relationship Id="rId3" Type="http://schemas.microsoft.com/office/2007/relationships/media" Target="../media/media2.m4a"/><Relationship Id="rId12" Type="http://schemas.openxmlformats.org/officeDocument/2006/relationships/image" Target="../media/image153.png"/><Relationship Id="rId17" Type="http://schemas.openxmlformats.org/officeDocument/2006/relationships/image" Target="../media/image154.png"/><Relationship Id="rId25" Type="http://schemas.openxmlformats.org/officeDocument/2006/relationships/hyperlink" Target="https://www.freepik.com/premium-vector/black-polo-t-shirt-design-front-back-vector-technical-sketch-unisex-polo-t-shirt_4391936.htm" TargetMode="External"/><Relationship Id="rId33" Type="http://schemas.microsoft.com/office/2007/relationships/hdphoto" Target="../media/hdphoto5.wdp"/><Relationship Id="rId38" Type="http://schemas.openxmlformats.org/officeDocument/2006/relationships/image" Target="../media/image158.jpg"/><Relationship Id="rId46" Type="http://schemas.openxmlformats.org/officeDocument/2006/relationships/image" Target="../media/image164.png"/><Relationship Id="rId20" Type="http://schemas.openxmlformats.org/officeDocument/2006/relationships/image" Target="../media/image155.png"/><Relationship Id="rId41" Type="http://schemas.openxmlformats.org/officeDocument/2006/relationships/image" Target="../media/image161.emf"/><Relationship Id="rId54" Type="http://schemas.openxmlformats.org/officeDocument/2006/relationships/hyperlink" Target="https://www.animalia-life.club/qa/pictures/pointing-hand-vector.html" TargetMode="External"/><Relationship Id="rId1" Type="http://schemas.openxmlformats.org/officeDocument/2006/relationships/audio" Target="NULL" TargetMode="External"/><Relationship Id="rId6" Type="http://schemas.openxmlformats.org/officeDocument/2006/relationships/audio" Target="../media/media4.m4a"/><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hyperlink" Target="https://www.pngkit.com/view/u2w7o0o0y3t4u2u2_2996-bitmoji-boy/" TargetMode="External"/><Relationship Id="rId36" Type="http://schemas.openxmlformats.org/officeDocument/2006/relationships/image" Target="../media/image156.jpg"/><Relationship Id="rId49" Type="http://schemas.openxmlformats.org/officeDocument/2006/relationships/image" Target="../media/image165.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56.jpg"/><Relationship Id="rId5" Type="http://schemas.openxmlformats.org/officeDocument/2006/relationships/image" Target="../media/image167.png"/><Relationship Id="rId4" Type="http://schemas.openxmlformats.org/officeDocument/2006/relationships/hyperlink" Target="https://www.vecteezy.com/vector-art/16283664-gold-metal-backgroun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hyperlink" Target="https://www.vecteezy.com/vector-art/16283664-gold-metal-backgroun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clipart-library.com/clipart/compass-clipart-free_44.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43.png"/><Relationship Id="rId4" Type="http://schemas.openxmlformats.org/officeDocument/2006/relationships/hyperlink" Target="https://www.vecteezy.com/vector-art/16283664-gold-metal-backgroun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56.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7.png"/><Relationship Id="rId4" Type="http://schemas.openxmlformats.org/officeDocument/2006/relationships/hyperlink" Target="https://www.vecteezy.com/vector-art/16283664-gold-metal-background" TargetMode="External"/></Relationships>
</file>

<file path=ppt/slides/_rels/slide41.xml.rels><?xml version="1.0" encoding="UTF-8" standalone="yes"?>
<Relationships xmlns="http://schemas.openxmlformats.org/package/2006/relationships"><Relationship Id="rId13" Type="http://schemas.openxmlformats.org/officeDocument/2006/relationships/hyperlink" Target="https://www.pngkit.com/view/u2w7o0o0y3t4u2u2_2996-bitmoji-boy/" TargetMode="External"/><Relationship Id="rId18" Type="http://schemas.openxmlformats.org/officeDocument/2006/relationships/hyperlink" Target="https://www.pngarts.com/explore/tag/hairnet" TargetMode="External"/><Relationship Id="rId26" Type="http://schemas.openxmlformats.org/officeDocument/2006/relationships/hyperlink" Target="https://www.istockphoto.com/illustrations/computer-icon-landline-phone-symbol-telephone?page=2" TargetMode="External"/><Relationship Id="rId3" Type="http://schemas.openxmlformats.org/officeDocument/2006/relationships/image" Target="../media/image4.jpg"/><Relationship Id="rId21" Type="http://schemas.microsoft.com/office/2007/relationships/hdphoto" Target="../media/hdphoto5.wdp"/><Relationship Id="rId34" Type="http://schemas.openxmlformats.org/officeDocument/2006/relationships/image" Target="../media/image175.png"/><Relationship Id="rId7" Type="http://schemas.openxmlformats.org/officeDocument/2006/relationships/hyperlink" Target="https://www.vecteezy.com/vector-art/4430011-nice-boxes-stack" TargetMode="External"/><Relationship Id="rId12" Type="http://schemas.microsoft.com/office/2007/relationships/hdphoto" Target="../media/hdphoto4.wdp"/><Relationship Id="rId17" Type="http://schemas.openxmlformats.org/officeDocument/2006/relationships/image" Target="../media/image27.png"/><Relationship Id="rId25" Type="http://schemas.microsoft.com/office/2007/relationships/hdphoto" Target="../media/hdphoto85.wdp"/><Relationship Id="rId33" Type="http://schemas.openxmlformats.org/officeDocument/2006/relationships/image" Target="../media/image174.png"/><Relationship Id="rId2" Type="http://schemas.openxmlformats.org/officeDocument/2006/relationships/notesSlide" Target="../notesSlides/notesSlide41.xml"/><Relationship Id="rId16" Type="http://schemas.openxmlformats.org/officeDocument/2006/relationships/hyperlink" Target="https://imgbin.com/png/4GgvB8eX/arm-muscle-png" TargetMode="External"/><Relationship Id="rId20" Type="http://schemas.openxmlformats.org/officeDocument/2006/relationships/image" Target="../media/image29.png"/><Relationship Id="rId29" Type="http://schemas.openxmlformats.org/officeDocument/2006/relationships/hyperlink" Target="https://sna-va.org/vendors/gold-star-foods/" TargetMode="External"/><Relationship Id="rId1" Type="http://schemas.openxmlformats.org/officeDocument/2006/relationships/slideLayout" Target="../slideLayouts/slideLayout1.xml"/><Relationship Id="rId6" Type="http://schemas.microsoft.com/office/2007/relationships/hdphoto" Target="../media/hdphoto84.wdp"/><Relationship Id="rId11" Type="http://schemas.openxmlformats.org/officeDocument/2006/relationships/image" Target="../media/image26.png"/><Relationship Id="rId24" Type="http://schemas.openxmlformats.org/officeDocument/2006/relationships/image" Target="../media/image171.png"/><Relationship Id="rId32" Type="http://schemas.openxmlformats.org/officeDocument/2006/relationships/hyperlink" Target="https://www.istockphoto.com/illustrations/3d-question-mark-clip-art?page=4" TargetMode="External"/><Relationship Id="rId5" Type="http://schemas.openxmlformats.org/officeDocument/2006/relationships/image" Target="../media/image170.png"/><Relationship Id="rId15" Type="http://schemas.microsoft.com/office/2007/relationships/hdphoto" Target="../media/hdphoto6.wdp"/><Relationship Id="rId23" Type="http://schemas.openxmlformats.org/officeDocument/2006/relationships/image" Target="../media/image30.png"/><Relationship Id="rId28" Type="http://schemas.microsoft.com/office/2007/relationships/hdphoto" Target="../media/hdphoto86.wdp"/><Relationship Id="rId36" Type="http://schemas.openxmlformats.org/officeDocument/2006/relationships/hyperlink" Target="https://www.pinclipart.com/maxpin/ibxiRmw/" TargetMode="External"/><Relationship Id="rId10" Type="http://schemas.openxmlformats.org/officeDocument/2006/relationships/hyperlink" Target="https://www.freepik.com/premium-vector/black-polo-t-shirt-design-front-back-vector-technical-sketch-unisex-polo-t-shirt_4391936.htm" TargetMode="External"/><Relationship Id="rId19" Type="http://schemas.openxmlformats.org/officeDocument/2006/relationships/image" Target="../media/image28.png"/><Relationship Id="rId31" Type="http://schemas.microsoft.com/office/2007/relationships/hdphoto" Target="../media/hdphoto87.wdp"/><Relationship Id="rId4" Type="http://schemas.openxmlformats.org/officeDocument/2006/relationships/hyperlink" Target="https://www.vecteezy.com/vector-art/16283664-gold-metal-background" TargetMode="External"/><Relationship Id="rId9" Type="http://schemas.microsoft.com/office/2007/relationships/hdphoto" Target="../media/hdphoto3.wdp"/><Relationship Id="rId14" Type="http://schemas.openxmlformats.org/officeDocument/2006/relationships/image" Target="../media/image31.png"/><Relationship Id="rId22" Type="http://schemas.openxmlformats.org/officeDocument/2006/relationships/hyperlink" Target="https://www.vectorstock.com/royalty-free-vector/red-apron-icon-flat-style-vector-13578460" TargetMode="External"/><Relationship Id="rId27" Type="http://schemas.openxmlformats.org/officeDocument/2006/relationships/image" Target="../media/image172.png"/><Relationship Id="rId30" Type="http://schemas.openxmlformats.org/officeDocument/2006/relationships/image" Target="../media/image173.png"/><Relationship Id="rId35" Type="http://schemas.openxmlformats.org/officeDocument/2006/relationships/image" Target="../media/image176.png"/><Relationship Id="rId8"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jpg"/><Relationship Id="rId7" Type="http://schemas.openxmlformats.org/officeDocument/2006/relationships/diagramQuickStyle" Target="../diagrams/quickStyle6.xml"/><Relationship Id="rId12" Type="http://schemas.openxmlformats.org/officeDocument/2006/relationships/hyperlink" Target="https://clipart-library.com/clipart/compass-clipart-free_44.html"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Layout" Target="../diagrams/layout6.xml"/><Relationship Id="rId11" Type="http://schemas.microsoft.com/office/2007/relationships/hdphoto" Target="../media/hdphoto14.wdp"/><Relationship Id="rId5" Type="http://schemas.openxmlformats.org/officeDocument/2006/relationships/diagramData" Target="../diagrams/data6.xml"/><Relationship Id="rId10" Type="http://schemas.openxmlformats.org/officeDocument/2006/relationships/image" Target="../media/image43.png"/><Relationship Id="rId4" Type="http://schemas.openxmlformats.org/officeDocument/2006/relationships/hyperlink" Target="https://www.vecteezy.com/vector-art/16283664-gold-metal-background" TargetMode="External"/><Relationship Id="rId9" Type="http://schemas.microsoft.com/office/2007/relationships/diagramDrawing" Target="../diagrams/drawing6.xml"/></Relationships>
</file>

<file path=ppt/slides/_rels/slide4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4.jpg"/><Relationship Id="rId7" Type="http://schemas.openxmlformats.org/officeDocument/2006/relationships/hyperlink" Target="https://www.packsend.com.au/blog/perpetual-inventory-system/"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microsoft.com/office/2007/relationships/hdphoto" Target="../media/hdphoto88.wdp"/><Relationship Id="rId5" Type="http://schemas.openxmlformats.org/officeDocument/2006/relationships/image" Target="../media/image177.png"/><Relationship Id="rId10" Type="http://schemas.openxmlformats.org/officeDocument/2006/relationships/hyperlink" Target="https://www.vecteezy.com/vector-art/19787575-chef-hat-vector-icon"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12.wdp"/></Relationships>
</file>

<file path=ppt/slides/_rels/slide44.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3.png"/><Relationship Id="rId3" Type="http://schemas.openxmlformats.org/officeDocument/2006/relationships/notesSlide" Target="../notesSlides/notesSlide44.xml"/><Relationship Id="rId7" Type="http://schemas.openxmlformats.org/officeDocument/2006/relationships/hyperlink" Target="https://www.vecteezy.com/vector-art/15485528-cold-room-in-warehouse-with-with-boxes-racks" TargetMode="External"/><Relationship Id="rId12" Type="http://schemas.openxmlformats.org/officeDocument/2006/relationships/image" Target="../media/image182.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79.jpg"/><Relationship Id="rId11" Type="http://schemas.openxmlformats.org/officeDocument/2006/relationships/hyperlink" Target="https://www.freepik.com/vectors/rendered-clipboard" TargetMode="External"/><Relationship Id="rId5" Type="http://schemas.openxmlformats.org/officeDocument/2006/relationships/hyperlink" Target="https://www.vecteezy.com/vector-art/16283664-gold-metal-background" TargetMode="External"/><Relationship Id="rId10" Type="http://schemas.microsoft.com/office/2007/relationships/hdphoto" Target="../media/hdphoto89.wdp"/><Relationship Id="rId4" Type="http://schemas.openxmlformats.org/officeDocument/2006/relationships/image" Target="../media/image4.jpg"/><Relationship Id="rId9" Type="http://schemas.openxmlformats.org/officeDocument/2006/relationships/image" Target="../media/image181.png"/><Relationship Id="rId14" Type="http://schemas.openxmlformats.org/officeDocument/2006/relationships/hyperlink" Target="https://worksheet24.com/2149/bubble-dollar-sig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84.PNG"/><Relationship Id="rId4" Type="http://schemas.openxmlformats.org/officeDocument/2006/relationships/hyperlink" Target="https://www.vecteezy.com/vector-art/16283664-gold-metal-background"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notesSlide" Target="../notesSlides/notesSlide46.xml"/><Relationship Id="rId7" Type="http://schemas.openxmlformats.org/officeDocument/2006/relationships/image" Target="../media/image185.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4.PNG"/><Relationship Id="rId5" Type="http://schemas.openxmlformats.org/officeDocument/2006/relationships/hyperlink" Target="https://www.vecteezy.com/vector-art/16283664-gold-metal-background" TargetMode="External"/><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89.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hyperlink" Target="https://www.vecteezy.com/vector-art/16283664-gold-metal-background" TargetMode="External"/></Relationships>
</file>

<file path=ppt/slides/_rels/slide48.xml.rels><?xml version="1.0" encoding="UTF-8" standalone="yes"?>
<Relationships xmlns="http://schemas.openxmlformats.org/package/2006/relationships"><Relationship Id="rId8" Type="http://schemas.microsoft.com/office/2007/relationships/hdphoto" Target="../media/hdphoto90.wdp"/><Relationship Id="rId13" Type="http://schemas.openxmlformats.org/officeDocument/2006/relationships/image" Target="../media/image193.png"/><Relationship Id="rId18" Type="http://schemas.openxmlformats.org/officeDocument/2006/relationships/hyperlink" Target="https://myfresh.delivery/veg-fruit-boxes/prepared-lettuce-bags/" TargetMode="External"/><Relationship Id="rId3" Type="http://schemas.openxmlformats.org/officeDocument/2006/relationships/notesSlide" Target="../notesSlides/notesSlide48.xml"/><Relationship Id="rId7" Type="http://schemas.openxmlformats.org/officeDocument/2006/relationships/image" Target="../media/image190.png"/><Relationship Id="rId12" Type="http://schemas.microsoft.com/office/2007/relationships/hdphoto" Target="../media/hdphoto92.wdp"/><Relationship Id="rId17" Type="http://schemas.microsoft.com/office/2007/relationships/hdphoto" Target="../media/hdphoto94.wdp"/><Relationship Id="rId2" Type="http://schemas.openxmlformats.org/officeDocument/2006/relationships/slideLayout" Target="../slideLayouts/slideLayout1.xml"/><Relationship Id="rId16" Type="http://schemas.openxmlformats.org/officeDocument/2006/relationships/image" Target="../media/image194.png"/><Relationship Id="rId1" Type="http://schemas.openxmlformats.org/officeDocument/2006/relationships/tags" Target="../tags/tag11.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hyperlink" Target="https://www.vecteezy.com/vector-art/16283664-gold-metal-background" TargetMode="External"/><Relationship Id="rId15" Type="http://schemas.openxmlformats.org/officeDocument/2006/relationships/hyperlink" Target="https://smartbuypr.com/product/disposable-vinyl-gloves-box-100-pcs/" TargetMode="External"/><Relationship Id="rId10" Type="http://schemas.microsoft.com/office/2007/relationships/hdphoto" Target="../media/hdphoto91.wdp"/><Relationship Id="rId19" Type="http://schemas.openxmlformats.org/officeDocument/2006/relationships/image" Target="../media/image195.png"/><Relationship Id="rId4" Type="http://schemas.openxmlformats.org/officeDocument/2006/relationships/image" Target="../media/image4.jpg"/><Relationship Id="rId9" Type="http://schemas.openxmlformats.org/officeDocument/2006/relationships/image" Target="../media/image191.png"/><Relationship Id="rId14" Type="http://schemas.microsoft.com/office/2007/relationships/hdphoto" Target="../media/hdphoto93.wdp"/></Relationships>
</file>

<file path=ppt/slides/_rels/slide49.xml.rels><?xml version="1.0" encoding="UTF-8" standalone="yes"?>
<Relationships xmlns="http://schemas.openxmlformats.org/package/2006/relationships"><Relationship Id="rId8" Type="http://schemas.openxmlformats.org/officeDocument/2006/relationships/hyperlink" Target="https://www.alibaba.com/product-detail/50kg100kg-pp-woven-paddy-bags-empty_62054184693.html" TargetMode="External"/><Relationship Id="rId3" Type="http://schemas.openxmlformats.org/officeDocument/2006/relationships/notesSlide" Target="../notesSlides/notesSlide49.xml"/><Relationship Id="rId7" Type="http://schemas.microsoft.com/office/2007/relationships/hdphoto" Target="../media/hdphoto95.wdp"/><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96.png"/><Relationship Id="rId5" Type="http://schemas.openxmlformats.org/officeDocument/2006/relationships/hyperlink" Target="https://www.vecteezy.com/vector-art/16283664-gold-metal-background" TargetMode="External"/><Relationship Id="rId4" Type="http://schemas.openxmlformats.org/officeDocument/2006/relationships/image" Target="../media/image4.jpg"/><Relationship Id="rId9" Type="http://schemas.openxmlformats.org/officeDocument/2006/relationships/image" Target="../media/image187.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7.png"/><Relationship Id="rId3" Type="http://schemas.openxmlformats.org/officeDocument/2006/relationships/image" Target="../media/image4.jpg"/><Relationship Id="rId7" Type="http://schemas.openxmlformats.org/officeDocument/2006/relationships/hyperlink" Target="https://www.vectorstock.com/royalty-free-vector/paying-bills-hands-holding-bills-and-pencil-vector-9614809" TargetMode="External"/><Relationship Id="rId12"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5.wdp"/><Relationship Id="rId11" Type="http://schemas.microsoft.com/office/2017/06/relationships/model3d" Target="../media/model3d1.glb"/><Relationship Id="rId5" Type="http://schemas.openxmlformats.org/officeDocument/2006/relationships/image" Target="../media/image44.png"/><Relationship Id="rId15" Type="http://schemas.openxmlformats.org/officeDocument/2006/relationships/hyperlink" Target="https://www.vecteezy.com/vector-art/29920436-financial-or-budget-analysis-budget-file-management-cash-flow-vector-stock-illustration" TargetMode="External"/><Relationship Id="rId10" Type="http://schemas.openxmlformats.org/officeDocument/2006/relationships/hyperlink" Target="https://www.vectorstock.com/royalty-free-vector/bank-money-bag-vector-25559031"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16.wdp"/><Relationship Id="rId14" Type="http://schemas.microsoft.com/office/2007/relationships/hdphoto" Target="../media/hdphoto17.wdp"/></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97.png"/><Relationship Id="rId4" Type="http://schemas.openxmlformats.org/officeDocument/2006/relationships/hyperlink" Target="https://www.vecteezy.com/vector-art/16283664-gold-metal-backgroun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hyperlink" Target="https://www.vecteezy.com/vector-art/16283664-gold-metal-backgroun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99.png"/><Relationship Id="rId4" Type="http://schemas.openxmlformats.org/officeDocument/2006/relationships/hyperlink" Target="https://www.vecteezy.com/vector-art/16283664-gold-metal-background"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99.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95.png"/><Relationship Id="rId5" Type="http://schemas.openxmlformats.org/officeDocument/2006/relationships/hyperlink" Target="https://www.vecteezy.com/vector-art/16283664-gold-metal-background" TargetMode="External"/><Relationship Id="rId4" Type="http://schemas.openxmlformats.org/officeDocument/2006/relationships/image" Target="../media/image4.jpg"/></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openclipart.org/detail/19803/andrea_s_checkmark_on_circle_1"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hyperlink" Target="https://www.vecteezy.com/vector-art/16283664-gold-metal-background" TargetMode="External"/></Relationships>
</file>

<file path=ppt/slides/_rels/slide55.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svg"/><Relationship Id="rId26" Type="http://schemas.openxmlformats.org/officeDocument/2006/relationships/image" Target="../media/image22.svg"/><Relationship Id="rId39" Type="http://schemas.microsoft.com/office/2007/relationships/hdphoto" Target="../media/hdphoto5.wdp"/><Relationship Id="rId21" Type="http://schemas.openxmlformats.org/officeDocument/2006/relationships/image" Target="../media/image17.png"/><Relationship Id="rId34" Type="http://schemas.openxmlformats.org/officeDocument/2006/relationships/hyperlink" Target="https://www.pngkit.com/view/u2w7o0o0y3t4u2u2_2996-bitmoji-boy/" TargetMode="External"/><Relationship Id="rId42" Type="http://schemas.openxmlformats.org/officeDocument/2006/relationships/image" Target="../media/image31.png"/><Relationship Id="rId7" Type="http://schemas.openxmlformats.org/officeDocument/2006/relationships/hyperlink" Target="https://www.vectorstock.com/royalty-free-vector/cent-centavo-currency-symbol-on-gold-coin-vector-17193048" TargetMode="External"/><Relationship Id="rId2" Type="http://schemas.openxmlformats.org/officeDocument/2006/relationships/notesSlide" Target="../notesSlides/notesSlide55.xml"/><Relationship Id="rId16" Type="http://schemas.openxmlformats.org/officeDocument/2006/relationships/image" Target="../media/image12.svg"/><Relationship Id="rId20" Type="http://schemas.openxmlformats.org/officeDocument/2006/relationships/image" Target="../media/image16.svg"/><Relationship Id="rId29" Type="http://schemas.openxmlformats.org/officeDocument/2006/relationships/image" Target="../media/image25.png"/><Relationship Id="rId41" Type="http://schemas.openxmlformats.org/officeDocument/2006/relationships/image" Target="../media/image30.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png"/><Relationship Id="rId24" Type="http://schemas.openxmlformats.org/officeDocument/2006/relationships/image" Target="../media/image20.svg"/><Relationship Id="rId32" Type="http://schemas.openxmlformats.org/officeDocument/2006/relationships/image" Target="../media/image26.png"/><Relationship Id="rId37" Type="http://schemas.openxmlformats.org/officeDocument/2006/relationships/image" Target="../media/image28.png"/><Relationship Id="rId40" Type="http://schemas.openxmlformats.org/officeDocument/2006/relationships/hyperlink" Target="https://www.vectorstock.com/royalty-free-vector/red-apron-icon-flat-style-vector-13578460" TargetMode="External"/><Relationship Id="rId5" Type="http://schemas.openxmlformats.org/officeDocument/2006/relationships/image" Target="../media/image5.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svg"/><Relationship Id="rId36" Type="http://schemas.openxmlformats.org/officeDocument/2006/relationships/hyperlink" Target="https://www.pngarts.com/explore/tag/hairnet" TargetMode="External"/><Relationship Id="rId10" Type="http://schemas.openxmlformats.org/officeDocument/2006/relationships/hyperlink" Target="https://www.citypng.com/photo/26819/free-dollar-3d-green-logo-sign-png" TargetMode="External"/><Relationship Id="rId19" Type="http://schemas.openxmlformats.org/officeDocument/2006/relationships/image" Target="../media/image15.png"/><Relationship Id="rId31" Type="http://schemas.openxmlformats.org/officeDocument/2006/relationships/hyperlink" Target="https://www.freepik.com/premium-vector/black-polo-t-shirt-design-front-back-vector-technical-sketch-unisex-polo-t-shirt_4391936.htm" TargetMode="External"/><Relationship Id="rId44" Type="http://schemas.openxmlformats.org/officeDocument/2006/relationships/hyperlink" Target="https://imgbin.com/png/4GgvB8eX/arm-muscle-png"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2.wdp"/><Relationship Id="rId14" Type="http://schemas.openxmlformats.org/officeDocument/2006/relationships/image" Target="../media/image10.svg"/><Relationship Id="rId22" Type="http://schemas.openxmlformats.org/officeDocument/2006/relationships/image" Target="../media/image18.svg"/><Relationship Id="rId27" Type="http://schemas.openxmlformats.org/officeDocument/2006/relationships/image" Target="../media/image23.png"/><Relationship Id="rId30" Type="http://schemas.microsoft.com/office/2007/relationships/hdphoto" Target="../media/hdphoto3.wdp"/><Relationship Id="rId35" Type="http://schemas.openxmlformats.org/officeDocument/2006/relationships/image" Target="../media/image27.png"/><Relationship Id="rId43" Type="http://schemas.microsoft.com/office/2007/relationships/hdphoto" Target="../media/hdphoto6.wdp"/><Relationship Id="rId8" Type="http://schemas.openxmlformats.org/officeDocument/2006/relationships/image" Target="../media/image6.png"/><Relationship Id="rId3" Type="http://schemas.openxmlformats.org/officeDocument/2006/relationships/image" Target="../media/image4.jpg"/><Relationship Id="rId12" Type="http://schemas.openxmlformats.org/officeDocument/2006/relationships/image" Target="../media/image8.svg"/><Relationship Id="rId17" Type="http://schemas.openxmlformats.org/officeDocument/2006/relationships/image" Target="../media/image13.png"/><Relationship Id="rId25" Type="http://schemas.openxmlformats.org/officeDocument/2006/relationships/image" Target="../media/image21.png"/><Relationship Id="rId33" Type="http://schemas.microsoft.com/office/2007/relationships/hdphoto" Target="../media/hdphoto4.wdp"/><Relationship Id="rId38" Type="http://schemas.openxmlformats.org/officeDocument/2006/relationships/image" Target="../media/image29.png"/></Relationships>
</file>

<file path=ppt/slides/_rels/slide5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image" Target="../media/image4.jpg"/><Relationship Id="rId21" Type="http://schemas.openxmlformats.org/officeDocument/2006/relationships/image" Target="../media/image202.png"/><Relationship Id="rId7" Type="http://schemas.openxmlformats.org/officeDocument/2006/relationships/hyperlink" Target="https://www.freepik.com/premium-vector/black-polo-t-shirt-design-front-back-vector-technical-sketch-unisex-polo-t-shirt_4391936.htm" TargetMode="External"/><Relationship Id="rId12" Type="http://schemas.openxmlformats.org/officeDocument/2006/relationships/hyperlink" Target="https://www.pngarts.com/explore/tag/hairnet" TargetMode="External"/><Relationship Id="rId17" Type="http://schemas.openxmlformats.org/officeDocument/2006/relationships/image" Target="../media/image30.png"/><Relationship Id="rId2" Type="http://schemas.openxmlformats.org/officeDocument/2006/relationships/notesSlide" Target="../notesSlides/notesSlide56.xml"/><Relationship Id="rId16" Type="http://schemas.openxmlformats.org/officeDocument/2006/relationships/hyperlink" Target="https://www.vectorstock.com/royalty-free-vector/red-apron-icon-flat-style-vector-13578460" TargetMode="External"/><Relationship Id="rId20" Type="http://schemas.openxmlformats.org/officeDocument/2006/relationships/hyperlink" Target="https://imgbin.com/png/4GgvB8eX/arm-muscle-png" TargetMode="Externa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7.png"/><Relationship Id="rId24" Type="http://schemas.openxmlformats.org/officeDocument/2006/relationships/hyperlink" Target="https://www.vectorstock.com/royalty-free-vector/money-bag-vector-496613" TargetMode="External"/><Relationship Id="rId5" Type="http://schemas.openxmlformats.org/officeDocument/2006/relationships/image" Target="../media/image25.png"/><Relationship Id="rId15" Type="http://schemas.microsoft.com/office/2007/relationships/hdphoto" Target="../media/hdphoto5.wdp"/><Relationship Id="rId23" Type="http://schemas.microsoft.com/office/2007/relationships/hdphoto" Target="../media/hdphoto96.wdp"/><Relationship Id="rId10" Type="http://schemas.openxmlformats.org/officeDocument/2006/relationships/hyperlink" Target="https://www.pngkit.com/view/u2w7o0o0y3t4u2u2_2996-bitmoji-boy/" TargetMode="External"/><Relationship Id="rId19" Type="http://schemas.microsoft.com/office/2007/relationships/hdphoto" Target="../media/hdphoto6.wdp"/><Relationship Id="rId4" Type="http://schemas.openxmlformats.org/officeDocument/2006/relationships/hyperlink" Target="https://www.vecteezy.com/vector-art/16283664-gold-metal-background" TargetMode="External"/><Relationship Id="rId9" Type="http://schemas.microsoft.com/office/2007/relationships/hdphoto" Target="../media/hdphoto4.wdp"/><Relationship Id="rId14" Type="http://schemas.openxmlformats.org/officeDocument/2006/relationships/image" Target="../media/image29.png"/><Relationship Id="rId22" Type="http://schemas.openxmlformats.org/officeDocument/2006/relationships/image" Target="../media/image203.png"/></Relationships>
</file>

<file path=ppt/slides/_rels/slide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hyperlink" Target="https://www.vecteezy.com/vector-art/16283664-gold-metal-backgroun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vecteezy.com/vector-art/16283664-gold-metal-background"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19.wdp"/><Relationship Id="rId13" Type="http://schemas.microsoft.com/office/2007/relationships/hdphoto" Target="../media/hdphoto21.wdp"/><Relationship Id="rId18" Type="http://schemas.microsoft.com/office/2007/relationships/hdphoto" Target="../media/hdphoto23.wdp"/><Relationship Id="rId3" Type="http://schemas.openxmlformats.org/officeDocument/2006/relationships/image" Target="../media/image4.jpg"/><Relationship Id="rId21" Type="http://schemas.openxmlformats.org/officeDocument/2006/relationships/image" Target="../media/image57.pn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54.png"/><Relationship Id="rId20" Type="http://schemas.microsoft.com/office/2007/relationships/hdphoto" Target="../media/hdphoto24.wdp"/><Relationship Id="rId1" Type="http://schemas.openxmlformats.org/officeDocument/2006/relationships/slideLayout" Target="../slideLayouts/slideLayout1.xml"/><Relationship Id="rId6" Type="http://schemas.microsoft.com/office/2007/relationships/hdphoto" Target="../media/hdphoto18.wdp"/><Relationship Id="rId11" Type="http://schemas.openxmlformats.org/officeDocument/2006/relationships/image" Target="../media/image51.png"/><Relationship Id="rId5" Type="http://schemas.openxmlformats.org/officeDocument/2006/relationships/image" Target="../media/image48.png"/><Relationship Id="rId15" Type="http://schemas.microsoft.com/office/2007/relationships/hdphoto" Target="../media/hdphoto22.wdp"/><Relationship Id="rId10" Type="http://schemas.microsoft.com/office/2007/relationships/hdphoto" Target="../media/hdphoto20.wdp"/><Relationship Id="rId19" Type="http://schemas.openxmlformats.org/officeDocument/2006/relationships/image" Target="../media/image56.png"/><Relationship Id="rId4" Type="http://schemas.openxmlformats.org/officeDocument/2006/relationships/hyperlink" Target="https://www.vecteezy.com/vector-art/16283664-gold-metal-background" TargetMode="External"/><Relationship Id="rId9" Type="http://schemas.openxmlformats.org/officeDocument/2006/relationships/image" Target="../media/image50.png"/><Relationship Id="rId14" Type="http://schemas.openxmlformats.org/officeDocument/2006/relationships/image" Target="../media/image53.png"/><Relationship Id="rId22"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s://www.vecteezy.com/vector-art/4641880-vector-illustration-of-high-school-building-vector-school-building" TargetMode="External"/><Relationship Id="rId3" Type="http://schemas.openxmlformats.org/officeDocument/2006/relationships/image" Target="../media/image4.jpg"/><Relationship Id="rId7" Type="http://schemas.openxmlformats.org/officeDocument/2006/relationships/hyperlink" Target="https://www.freepik.com/premium-vector/inventory-management-vector-illustration_52098376.htm" TargetMode="External"/><Relationship Id="rId12" Type="http://schemas.microsoft.com/office/2007/relationships/hdphoto" Target="../media/hdphoto27.wdp"/><Relationship Id="rId2" Type="http://schemas.openxmlformats.org/officeDocument/2006/relationships/notesSlide" Target="../notesSlides/notesSlide8.xml"/><Relationship Id="rId16" Type="http://schemas.openxmlformats.org/officeDocument/2006/relationships/hyperlink" Target="https://www.vecteezy.com/vector-art/56105-dollar-sign-vector" TargetMode="External"/><Relationship Id="rId1" Type="http://schemas.openxmlformats.org/officeDocument/2006/relationships/slideLayout" Target="../slideLayouts/slideLayout7.xml"/><Relationship Id="rId6" Type="http://schemas.microsoft.com/office/2007/relationships/hdphoto" Target="../media/hdphoto25.wdp"/><Relationship Id="rId11" Type="http://schemas.openxmlformats.org/officeDocument/2006/relationships/image" Target="../media/image61.png"/><Relationship Id="rId5" Type="http://schemas.openxmlformats.org/officeDocument/2006/relationships/image" Target="../media/image59.png"/><Relationship Id="rId15" Type="http://schemas.microsoft.com/office/2007/relationships/hdphoto" Target="../media/hdphoto28.wdp"/><Relationship Id="rId10" Type="http://schemas.openxmlformats.org/officeDocument/2006/relationships/hyperlink" Target="https://www.freepik.com/premium-vector/free-vector-invoice-template-design_93780160.htm" TargetMode="External"/><Relationship Id="rId4" Type="http://schemas.openxmlformats.org/officeDocument/2006/relationships/hyperlink" Target="https://www.vecteezy.com/vector-art/16283664-gold-metal-background" TargetMode="External"/><Relationship Id="rId9" Type="http://schemas.microsoft.com/office/2007/relationships/hdphoto" Target="../media/hdphoto26.wdp"/><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63.png"/><Relationship Id="rId4" Type="http://schemas.openxmlformats.org/officeDocument/2006/relationships/hyperlink" Target="https://www.vecteezy.com/vector-art/16283664-gold-metal-backgroun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2AB4F8D3-EC89-87FA-49CE-DD55A766342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2289442F-3555-8AD7-4241-9C2AC4D015DB}"/>
              </a:ext>
            </a:extLst>
          </p:cNvPr>
          <p:cNvGrpSpPr/>
          <p:nvPr/>
        </p:nvGrpSpPr>
        <p:grpSpPr>
          <a:xfrm>
            <a:off x="3734936" y="-1735"/>
            <a:ext cx="8256896" cy="6050507"/>
            <a:chOff x="3466529" y="325813"/>
            <a:chExt cx="8256896" cy="6050507"/>
          </a:xfrm>
        </p:grpSpPr>
        <p:sp>
          <p:nvSpPr>
            <p:cNvPr id="3" name="Cloud 2">
              <a:extLst>
                <a:ext uri="{FF2B5EF4-FFF2-40B4-BE49-F238E27FC236}">
                  <a16:creationId xmlns:a16="http://schemas.microsoft.com/office/drawing/2014/main" id="{4DABB708-B564-78C6-BA14-A69A22389866}"/>
                </a:ext>
              </a:extLst>
            </p:cNvPr>
            <p:cNvSpPr/>
            <p:nvPr/>
          </p:nvSpPr>
          <p:spPr>
            <a:xfrm rot="508001">
              <a:off x="3466529" y="325813"/>
              <a:ext cx="8256896" cy="6050507"/>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485FF8B4-CE9C-FD15-B0BE-931A29824D84}"/>
                </a:ext>
              </a:extLst>
            </p:cNvPr>
            <p:cNvGrpSpPr/>
            <p:nvPr/>
          </p:nvGrpSpPr>
          <p:grpSpPr>
            <a:xfrm>
              <a:off x="4572000" y="1057106"/>
              <a:ext cx="6595411" cy="4518900"/>
              <a:chOff x="4572000" y="1057106"/>
              <a:chExt cx="6595411" cy="4518900"/>
            </a:xfrm>
          </p:grpSpPr>
          <p:grpSp>
            <p:nvGrpSpPr>
              <p:cNvPr id="4" name="Group 3">
                <a:extLst>
                  <a:ext uri="{FF2B5EF4-FFF2-40B4-BE49-F238E27FC236}">
                    <a16:creationId xmlns:a16="http://schemas.microsoft.com/office/drawing/2014/main" id="{46BB6047-721B-8466-D175-AD9BF9D6F277}"/>
                  </a:ext>
                </a:extLst>
              </p:cNvPr>
              <p:cNvGrpSpPr/>
              <p:nvPr/>
            </p:nvGrpSpPr>
            <p:grpSpPr>
              <a:xfrm>
                <a:off x="4572000" y="1794079"/>
                <a:ext cx="6040997" cy="3218230"/>
                <a:chOff x="4572000" y="1794079"/>
                <a:chExt cx="6040997" cy="3218230"/>
              </a:xfrm>
            </p:grpSpPr>
            <p:sp>
              <p:nvSpPr>
                <p:cNvPr id="17" name="TextBox 16">
                  <a:extLst>
                    <a:ext uri="{FF2B5EF4-FFF2-40B4-BE49-F238E27FC236}">
                      <a16:creationId xmlns:a16="http://schemas.microsoft.com/office/drawing/2014/main" id="{9C9EB1C7-D6AE-A6D8-41B1-5AAECA84ED80}"/>
                    </a:ext>
                  </a:extLst>
                </p:cNvPr>
                <p:cNvSpPr txBox="1"/>
                <p:nvPr/>
              </p:nvSpPr>
              <p:spPr>
                <a:xfrm>
                  <a:off x="4572000" y="1872988"/>
                  <a:ext cx="6040997" cy="3139321"/>
                </a:xfrm>
                <a:prstGeom prst="rect">
                  <a:avLst/>
                </a:prstGeom>
                <a:noFill/>
              </p:spPr>
              <p:txBody>
                <a:bodyPr wrap="square" rtlCol="0">
                  <a:spAutoFit/>
                </a:bodyPr>
                <a:lstStyle/>
                <a:p>
                  <a:pPr algn="ctr"/>
                  <a:r>
                    <a:rPr lang="en-US" sz="6600" b="1" dirty="0">
                      <a:latin typeface="Bahnschrift" panose="020B0502040204020203" pitchFamily="34" charset="0"/>
                      <a:ea typeface="Calibri" panose="020F0502020204030204" pitchFamily="34" charset="0"/>
                      <a:cs typeface="Calibri" panose="020F0502020204030204" pitchFamily="34" charset="0"/>
                    </a:rPr>
                    <a:t>Making     ents</a:t>
                  </a:r>
                </a:p>
                <a:p>
                  <a:pPr algn="ctr"/>
                  <a:endParaRPr lang="en-US" sz="6600" b="1" dirty="0">
                    <a:latin typeface="Bahnschrift" panose="020B0502040204020203" pitchFamily="34" charset="0"/>
                    <a:ea typeface="Calibri" panose="020F0502020204030204" pitchFamily="34" charset="0"/>
                    <a:cs typeface="Calibri" panose="020F0502020204030204" pitchFamily="34" charset="0"/>
                  </a:endParaRPr>
                </a:p>
                <a:p>
                  <a:pPr algn="ctr"/>
                  <a:r>
                    <a:rPr lang="en-US" sz="6600" b="1" dirty="0">
                      <a:latin typeface="Bahnschrift" panose="020B0502040204020203" pitchFamily="34" charset="0"/>
                      <a:ea typeface="Calibri" panose="020F0502020204030204" pitchFamily="34" charset="0"/>
                      <a:cs typeface="Calibri" panose="020F0502020204030204" pitchFamily="34" charset="0"/>
                    </a:rPr>
                    <a:t>Make     ense</a:t>
                  </a:r>
                </a:p>
              </p:txBody>
            </p:sp>
            <p:pic>
              <p:nvPicPr>
                <p:cNvPr id="25" name="Picture 24" descr="A gold coin with a letter c&#10;&#10;AI-generated content may be incorrect.">
                  <a:extLst>
                    <a:ext uri="{FF2B5EF4-FFF2-40B4-BE49-F238E27FC236}">
                      <a16:creationId xmlns:a16="http://schemas.microsoft.com/office/drawing/2014/main" id="{BDC43E95-EA3C-DC1E-D910-279511AEDF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00950" y="1794079"/>
                  <a:ext cx="1271275" cy="1372977"/>
                </a:xfrm>
                <a:prstGeom prst="rect">
                  <a:avLst/>
                </a:prstGeom>
              </p:spPr>
            </p:pic>
            <p:pic>
              <p:nvPicPr>
                <p:cNvPr id="31" name="Picture 30" descr="A green dollar sign on a white background&#10;&#10;AI-generated content may be incorrect.">
                  <a:extLst>
                    <a:ext uri="{FF2B5EF4-FFF2-40B4-BE49-F238E27FC236}">
                      <a16:creationId xmlns:a16="http://schemas.microsoft.com/office/drawing/2014/main" id="{FAE61005-73A7-9E5F-BBE7-D0DE8C187F1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64" b="96788" l="10000" r="90625">
                              <a14:foregroundMark x1="48542" y1="5109" x2="48542" y2="5109"/>
                              <a14:foregroundMark x1="90833" y1="62044" x2="90833" y2="62044"/>
                              <a14:foregroundMark x1="50625" y1="96788" x2="51250" y2="91241"/>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390901" y="3524249"/>
                  <a:ext cx="938398" cy="1339171"/>
                </a:xfrm>
                <a:prstGeom prst="rect">
                  <a:avLst/>
                </a:prstGeom>
              </p:spPr>
            </p:pic>
          </p:grpSp>
          <p:pic>
            <p:nvPicPr>
              <p:cNvPr id="39" name="Graphic 38" descr="Safe outline">
                <a:extLst>
                  <a:ext uri="{FF2B5EF4-FFF2-40B4-BE49-F238E27FC236}">
                    <a16:creationId xmlns:a16="http://schemas.microsoft.com/office/drawing/2014/main" id="{DCFE3197-1EB7-D0E2-EE54-4EFD4BDDA6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450421">
                <a:off x="9984015" y="1057106"/>
                <a:ext cx="365760" cy="365760"/>
              </a:xfrm>
              <a:prstGeom prst="rect">
                <a:avLst/>
              </a:prstGeom>
            </p:spPr>
          </p:pic>
          <p:pic>
            <p:nvPicPr>
              <p:cNvPr id="41" name="Graphic 40" descr="Register outline">
                <a:extLst>
                  <a:ext uri="{FF2B5EF4-FFF2-40B4-BE49-F238E27FC236}">
                    <a16:creationId xmlns:a16="http://schemas.microsoft.com/office/drawing/2014/main" id="{0DA34847-2AA3-CCDF-D806-5C4AA63787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70833">
                <a:off x="9283505" y="3265932"/>
                <a:ext cx="365760" cy="365760"/>
              </a:xfrm>
              <a:prstGeom prst="rect">
                <a:avLst/>
              </a:prstGeom>
            </p:spPr>
          </p:pic>
          <p:pic>
            <p:nvPicPr>
              <p:cNvPr id="43" name="Graphic 42" descr="Coins outline">
                <a:extLst>
                  <a:ext uri="{FF2B5EF4-FFF2-40B4-BE49-F238E27FC236}">
                    <a16:creationId xmlns:a16="http://schemas.microsoft.com/office/drawing/2014/main" id="{24484B20-52D9-3A29-DCFF-7DBC2B1505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212250">
                <a:off x="10618771" y="2897748"/>
                <a:ext cx="548640" cy="548640"/>
              </a:xfrm>
              <a:prstGeom prst="rect">
                <a:avLst/>
              </a:prstGeom>
            </p:spPr>
          </p:pic>
          <p:pic>
            <p:nvPicPr>
              <p:cNvPr id="45" name="Graphic 44" descr="Money outline">
                <a:extLst>
                  <a:ext uri="{FF2B5EF4-FFF2-40B4-BE49-F238E27FC236}">
                    <a16:creationId xmlns:a16="http://schemas.microsoft.com/office/drawing/2014/main" id="{4D6C4049-B084-B3E1-CAC3-6C94B502B4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459500">
                <a:off x="6559933" y="3268310"/>
                <a:ext cx="365760" cy="365760"/>
              </a:xfrm>
              <a:prstGeom prst="rect">
                <a:avLst/>
              </a:prstGeom>
            </p:spPr>
          </p:pic>
          <p:pic>
            <p:nvPicPr>
              <p:cNvPr id="47" name="Graphic 46" descr="Dollar with solid fill">
                <a:extLst>
                  <a:ext uri="{FF2B5EF4-FFF2-40B4-BE49-F238E27FC236}">
                    <a16:creationId xmlns:a16="http://schemas.microsoft.com/office/drawing/2014/main" id="{94C28F1A-4687-C813-9B5E-E6467B58283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9701767">
                <a:off x="5298310" y="1222575"/>
                <a:ext cx="428625" cy="428625"/>
              </a:xfrm>
              <a:prstGeom prst="rect">
                <a:avLst/>
              </a:prstGeom>
            </p:spPr>
          </p:pic>
          <p:pic>
            <p:nvPicPr>
              <p:cNvPr id="49" name="Graphic 48" descr="Bank check outline">
                <a:extLst>
                  <a:ext uri="{FF2B5EF4-FFF2-40B4-BE49-F238E27FC236}">
                    <a16:creationId xmlns:a16="http://schemas.microsoft.com/office/drawing/2014/main" id="{1BD56203-DD58-71D5-8317-3E043614883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0606250">
                <a:off x="5778775" y="5118806"/>
                <a:ext cx="457200" cy="457200"/>
              </a:xfrm>
              <a:prstGeom prst="rect">
                <a:avLst/>
              </a:prstGeom>
            </p:spPr>
          </p:pic>
          <p:pic>
            <p:nvPicPr>
              <p:cNvPr id="51" name="Graphic 50" descr="Bar chart outline">
                <a:extLst>
                  <a:ext uri="{FF2B5EF4-FFF2-40B4-BE49-F238E27FC236}">
                    <a16:creationId xmlns:a16="http://schemas.microsoft.com/office/drawing/2014/main" id="{65C7ED1A-1463-FCAC-954D-BFE6C63FD92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0355692">
                <a:off x="4918231" y="3350400"/>
                <a:ext cx="457200" cy="457200"/>
              </a:xfrm>
              <a:prstGeom prst="rect">
                <a:avLst/>
              </a:prstGeom>
            </p:spPr>
          </p:pic>
          <p:pic>
            <p:nvPicPr>
              <p:cNvPr id="53" name="Graphic 52" descr="Calculator outline">
                <a:extLst>
                  <a:ext uri="{FF2B5EF4-FFF2-40B4-BE49-F238E27FC236}">
                    <a16:creationId xmlns:a16="http://schemas.microsoft.com/office/drawing/2014/main" id="{2E38ECC9-A467-6041-D15F-A081B3C8515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20678580">
                <a:off x="8483693" y="1231120"/>
                <a:ext cx="365760" cy="365760"/>
              </a:xfrm>
              <a:prstGeom prst="rect">
                <a:avLst/>
              </a:prstGeom>
            </p:spPr>
          </p:pic>
          <p:pic>
            <p:nvPicPr>
              <p:cNvPr id="55" name="Graphic 54" descr="Remote learning math outline">
                <a:extLst>
                  <a:ext uri="{FF2B5EF4-FFF2-40B4-BE49-F238E27FC236}">
                    <a16:creationId xmlns:a16="http://schemas.microsoft.com/office/drawing/2014/main" id="{18EBEA3A-3F71-5720-4EEC-7E7F20574F8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220855">
                <a:off x="6941766" y="1398016"/>
                <a:ext cx="365760" cy="365760"/>
              </a:xfrm>
              <a:prstGeom prst="rect">
                <a:avLst/>
              </a:prstGeom>
            </p:spPr>
          </p:pic>
        </p:grpSp>
      </p:grpSp>
      <p:grpSp>
        <p:nvGrpSpPr>
          <p:cNvPr id="56" name="Group 55">
            <a:extLst>
              <a:ext uri="{FF2B5EF4-FFF2-40B4-BE49-F238E27FC236}">
                <a16:creationId xmlns:a16="http://schemas.microsoft.com/office/drawing/2014/main" id="{0CB9AAD4-C620-4045-736F-4CB4D67042E5}"/>
              </a:ext>
            </a:extLst>
          </p:cNvPr>
          <p:cNvGrpSpPr/>
          <p:nvPr/>
        </p:nvGrpSpPr>
        <p:grpSpPr>
          <a:xfrm>
            <a:off x="-638593" y="1987420"/>
            <a:ext cx="4967997" cy="4856707"/>
            <a:chOff x="7598094" y="2194979"/>
            <a:chExt cx="2272991" cy="2490511"/>
          </a:xfrm>
        </p:grpSpPr>
        <p:grpSp>
          <p:nvGrpSpPr>
            <p:cNvPr id="57" name="Group 56">
              <a:extLst>
                <a:ext uri="{FF2B5EF4-FFF2-40B4-BE49-F238E27FC236}">
                  <a16:creationId xmlns:a16="http://schemas.microsoft.com/office/drawing/2014/main" id="{689CC347-7CC5-9553-A68B-ECE00F477BDA}"/>
                </a:ext>
              </a:extLst>
            </p:cNvPr>
            <p:cNvGrpSpPr/>
            <p:nvPr/>
          </p:nvGrpSpPr>
          <p:grpSpPr>
            <a:xfrm>
              <a:off x="8213600" y="2194979"/>
              <a:ext cx="1035445" cy="2490511"/>
              <a:chOff x="8213600" y="2194979"/>
              <a:chExt cx="1035445" cy="2490511"/>
            </a:xfrm>
          </p:grpSpPr>
          <p:pic>
            <p:nvPicPr>
              <p:cNvPr id="61" name="Picture 60" descr="A black polo shirt with collar&#10;&#10;Description automatically generated">
                <a:extLst>
                  <a:ext uri="{FF2B5EF4-FFF2-40B4-BE49-F238E27FC236}">
                    <a16:creationId xmlns:a16="http://schemas.microsoft.com/office/drawing/2014/main" id="{F90A8B86-72EA-F5F6-BB5F-03DBE20F090E}"/>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701" b="89801" l="5911" r="89776">
                            <a14:foregroundMark x1="9425" y1="31343" x2="9425" y2="31343"/>
                            <a14:foregroundMark x1="5911" y1="31841" x2="5911" y2="3184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1"/>
                  </a:ext>
                </a:extLst>
              </a:blip>
              <a:srcRect l="3090" r="48167" b="20261"/>
              <a:stretch/>
            </p:blipFill>
            <p:spPr>
              <a:xfrm>
                <a:off x="8213600" y="3140433"/>
                <a:ext cx="1035445" cy="1128930"/>
              </a:xfrm>
              <a:prstGeom prst="rect">
                <a:avLst/>
              </a:prstGeom>
            </p:spPr>
          </p:pic>
          <p:pic>
            <p:nvPicPr>
              <p:cNvPr id="62" name="Picture 61" descr="A cartoon of a person smiling&#10;&#10;Description automatically generated">
                <a:extLst>
                  <a:ext uri="{FF2B5EF4-FFF2-40B4-BE49-F238E27FC236}">
                    <a16:creationId xmlns:a16="http://schemas.microsoft.com/office/drawing/2014/main" id="{34B52566-CDAA-0692-85FC-7D7C89121030}"/>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4"/>
                  </a:ext>
                </a:extLst>
              </a:blip>
              <a:srcRect l="35803" t="27673" r="36336"/>
              <a:stretch/>
            </p:blipFill>
            <p:spPr>
              <a:xfrm>
                <a:off x="8332314" y="2242021"/>
                <a:ext cx="793080" cy="1446294"/>
              </a:xfrm>
              <a:prstGeom prst="rect">
                <a:avLst/>
              </a:prstGeom>
            </p:spPr>
          </p:pic>
          <p:pic>
            <p:nvPicPr>
              <p:cNvPr id="63" name="Picture 62" descr="A black net on a black background&#10;&#10;Description automatically generated">
                <a:extLst>
                  <a:ext uri="{FF2B5EF4-FFF2-40B4-BE49-F238E27FC236}">
                    <a16:creationId xmlns:a16="http://schemas.microsoft.com/office/drawing/2014/main" id="{02D0E857-FEDB-2973-2D7B-38AB4978111A}"/>
                  </a:ext>
                </a:extLst>
              </p:cNvPr>
              <p:cNvPicPr>
                <a:picLocks noChangeAspect="1"/>
              </p:cNvPicPr>
              <p:nvPr/>
            </p:nvPicPr>
            <p:blipFill>
              <a:blip r:embed="rId35" cstate="print">
                <a:extLst>
                  <a:ext uri="{28A0092B-C50C-407E-A947-70E740481C1C}">
                    <a14:useLocalDpi xmlns:a14="http://schemas.microsoft.com/office/drawing/2010/main" val="0"/>
                  </a:ext>
                  <a:ext uri="{837473B0-CC2E-450A-ABE3-18F120FF3D39}">
                    <a1611:picAttrSrcUrl xmlns:a1611="http://schemas.microsoft.com/office/drawing/2016/11/main" r:id="rId36"/>
                  </a:ext>
                </a:extLst>
              </a:blip>
              <a:stretch>
                <a:fillRect/>
              </a:stretch>
            </p:blipFill>
            <p:spPr>
              <a:xfrm>
                <a:off x="8382055" y="2194979"/>
                <a:ext cx="710786" cy="553332"/>
              </a:xfrm>
              <a:prstGeom prst="rect">
                <a:avLst/>
              </a:prstGeom>
            </p:spPr>
          </p:pic>
          <p:pic>
            <p:nvPicPr>
              <p:cNvPr id="64" name="Picture 63" descr="A blue and orange letters on a black background&#10;&#10;Description automatically generated">
                <a:extLst>
                  <a:ext uri="{FF2B5EF4-FFF2-40B4-BE49-F238E27FC236}">
                    <a16:creationId xmlns:a16="http://schemas.microsoft.com/office/drawing/2014/main" id="{27805F47-1278-E610-B510-047A2A15F6BB}"/>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506554" y="3502142"/>
                <a:ext cx="161725" cy="91885"/>
              </a:xfrm>
              <a:prstGeom prst="rect">
                <a:avLst/>
              </a:prstGeom>
            </p:spPr>
          </p:pic>
          <p:pic>
            <p:nvPicPr>
              <p:cNvPr id="65" name="Picture 64" descr="A red apron with a pocket&#10;&#10;Description automatically generated">
                <a:extLst>
                  <a:ext uri="{FF2B5EF4-FFF2-40B4-BE49-F238E27FC236}">
                    <a16:creationId xmlns:a16="http://schemas.microsoft.com/office/drawing/2014/main" id="{351524B6-3ED9-4F2D-8218-213C23699E60}"/>
                  </a:ext>
                </a:extLst>
              </p:cNvPr>
              <p:cNvPicPr>
                <a:picLocks noChangeAspect="1"/>
              </p:cNvPicPr>
              <p:nvPr/>
            </p:nvPicPr>
            <p:blipFill rotWithShape="1">
              <a:blip r:embed="rId38" cstate="print">
                <a:extLst>
                  <a:ext uri="{BEBA8EAE-BF5A-486C-A8C5-ECC9F3942E4B}">
                    <a14:imgProps xmlns:a14="http://schemas.microsoft.com/office/drawing/2010/main">
                      <a14:imgLayer r:embed="rId39">
                        <a14:imgEffect>
                          <a14:backgroundRemoval t="10000" b="91759" l="10000" r="90000">
                            <a14:foregroundMark x1="39571" y1="21111" x2="58571" y2="21574"/>
                            <a14:foregroundMark x1="15596" y1="44352" x2="16286" y2="90556"/>
                            <a14:foregroundMark x1="15571" y1="42685" x2="15596" y2="44352"/>
                            <a14:foregroundMark x1="16286" y1="90556" x2="58143" y2="92222"/>
                            <a14:foregroundMark x1="58143" y1="92222" x2="72143" y2="91759"/>
                            <a14:foregroundMark x1="72143" y1="91759" x2="84857" y2="73704"/>
                            <a14:foregroundMark x1="84857" y1="73704" x2="85286" y2="49259"/>
                            <a14:foregroundMark x1="83612" y1="44537" x2="82857" y2="42407"/>
                            <a14:foregroundMark x1="85286" y1="49259" x2="83612" y2="44537"/>
                            <a14:backgroundMark x1="88143" y1="44537" x2="88143" y2="44537"/>
                            <a14:backgroundMark x1="11143" y1="44352" x2="11143" y2="4435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0"/>
                  </a:ext>
                </a:extLst>
              </a:blip>
              <a:srcRect b="17766"/>
              <a:stretch/>
            </p:blipFill>
            <p:spPr>
              <a:xfrm>
                <a:off x="8248201" y="3082361"/>
                <a:ext cx="966069" cy="1603129"/>
              </a:xfrm>
              <a:prstGeom prst="rect">
                <a:avLst/>
              </a:prstGeom>
            </p:spPr>
          </p:pic>
          <p:pic>
            <p:nvPicPr>
              <p:cNvPr id="66" name="Picture 65" descr="A blue and orange letters on a black background&#10;&#10;Description automatically generated">
                <a:extLst>
                  <a:ext uri="{FF2B5EF4-FFF2-40B4-BE49-F238E27FC236}">
                    <a16:creationId xmlns:a16="http://schemas.microsoft.com/office/drawing/2014/main" id="{E55EE14B-85E9-1DFB-BA01-89BD4E8CE1F6}"/>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554409" y="3948472"/>
                <a:ext cx="360964" cy="167003"/>
              </a:xfrm>
              <a:prstGeom prst="rect">
                <a:avLst/>
              </a:prstGeom>
            </p:spPr>
          </p:pic>
        </p:grpSp>
        <p:grpSp>
          <p:nvGrpSpPr>
            <p:cNvPr id="58" name="Group 57">
              <a:extLst>
                <a:ext uri="{FF2B5EF4-FFF2-40B4-BE49-F238E27FC236}">
                  <a16:creationId xmlns:a16="http://schemas.microsoft.com/office/drawing/2014/main" id="{4DF49BC1-625A-5844-F8EB-D1C8EAC4A24F}"/>
                </a:ext>
              </a:extLst>
            </p:cNvPr>
            <p:cNvGrpSpPr/>
            <p:nvPr/>
          </p:nvGrpSpPr>
          <p:grpSpPr>
            <a:xfrm>
              <a:off x="7598094" y="3616447"/>
              <a:ext cx="2272991" cy="901751"/>
              <a:chOff x="7598094" y="3616447"/>
              <a:chExt cx="2272991" cy="901751"/>
            </a:xfrm>
          </p:grpSpPr>
          <p:pic>
            <p:nvPicPr>
              <p:cNvPr id="59" name="Picture 58" descr="A cartoon of a hand&#10;&#10;Description automatically generated">
                <a:extLst>
                  <a:ext uri="{FF2B5EF4-FFF2-40B4-BE49-F238E27FC236}">
                    <a16:creationId xmlns:a16="http://schemas.microsoft.com/office/drawing/2014/main" id="{CAB7EDB9-F455-391A-62F8-CD1BB6F4F524}"/>
                  </a:ext>
                </a:extLst>
              </p:cNvPr>
              <p:cNvPicPr>
                <a:picLocks noChangeAspect="1"/>
              </p:cNvPicPr>
              <p:nvPr/>
            </p:nvPicPr>
            <p:blipFill>
              <a:blip r:embed="rId42">
                <a:extLst>
                  <a:ext uri="{BEBA8EAE-BF5A-486C-A8C5-ECC9F3942E4B}">
                    <a14:imgProps xmlns:a14="http://schemas.microsoft.com/office/drawing/2010/main">
                      <a14:imgLayer r:embed="rId43">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4"/>
                  </a:ext>
                </a:extLst>
              </a:blip>
              <a:stretch>
                <a:fillRect/>
              </a:stretch>
            </p:blipFill>
            <p:spPr>
              <a:xfrm rot="20997294" flipH="1">
                <a:off x="8402645" y="3616447"/>
                <a:ext cx="1468440" cy="887918"/>
              </a:xfrm>
              <a:prstGeom prst="rect">
                <a:avLst/>
              </a:prstGeom>
            </p:spPr>
          </p:pic>
          <p:pic>
            <p:nvPicPr>
              <p:cNvPr id="60" name="Picture 59" descr="A cartoon of a hand&#10;&#10;Description automatically generated">
                <a:extLst>
                  <a:ext uri="{FF2B5EF4-FFF2-40B4-BE49-F238E27FC236}">
                    <a16:creationId xmlns:a16="http://schemas.microsoft.com/office/drawing/2014/main" id="{6DEE0707-6169-DEBA-1E86-301069A5DE77}"/>
                  </a:ext>
                </a:extLst>
              </p:cNvPr>
              <p:cNvPicPr>
                <a:picLocks noChangeAspect="1"/>
              </p:cNvPicPr>
              <p:nvPr/>
            </p:nvPicPr>
            <p:blipFill>
              <a:blip r:embed="rId42">
                <a:extLst>
                  <a:ext uri="{BEBA8EAE-BF5A-486C-A8C5-ECC9F3942E4B}">
                    <a14:imgProps xmlns:a14="http://schemas.microsoft.com/office/drawing/2010/main">
                      <a14:imgLayer r:embed="rId43">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4"/>
                  </a:ext>
                </a:extLst>
              </a:blip>
              <a:stretch>
                <a:fillRect/>
              </a:stretch>
            </p:blipFill>
            <p:spPr>
              <a:xfrm rot="602706">
                <a:off x="7598094" y="3630280"/>
                <a:ext cx="1468440" cy="887918"/>
              </a:xfrm>
              <a:prstGeom prst="rect">
                <a:avLst/>
              </a:prstGeom>
            </p:spPr>
          </p:pic>
        </p:grpSp>
      </p:grpSp>
      <p:sp>
        <p:nvSpPr>
          <p:cNvPr id="7" name="Oval 6">
            <a:extLst>
              <a:ext uri="{FF2B5EF4-FFF2-40B4-BE49-F238E27FC236}">
                <a16:creationId xmlns:a16="http://schemas.microsoft.com/office/drawing/2014/main" id="{896F74EB-F57B-AE56-75C5-BA57381C7D0D}"/>
              </a:ext>
            </a:extLst>
          </p:cNvPr>
          <p:cNvSpPr/>
          <p:nvPr/>
        </p:nvSpPr>
        <p:spPr>
          <a:xfrm>
            <a:off x="3204199" y="2534644"/>
            <a:ext cx="365760" cy="3657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186E04F-C0E5-E326-989E-9624801C17C2}"/>
              </a:ext>
            </a:extLst>
          </p:cNvPr>
          <p:cNvSpPr/>
          <p:nvPr/>
        </p:nvSpPr>
        <p:spPr>
          <a:xfrm>
            <a:off x="2794646" y="2915189"/>
            <a:ext cx="182880" cy="1828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627082"/>
      </p:ext>
    </p:extLst>
  </p:cSld>
  <p:clrMapOvr>
    <a:masterClrMapping/>
  </p:clrMapOvr>
  <mc:AlternateContent xmlns:mc="http://schemas.openxmlformats.org/markup-compatibility/2006" xmlns:p14="http://schemas.microsoft.com/office/powerpoint/2010/main">
    <mc:Choice Requires="p14">
      <p:transition spd="slow" p14:dur="2000" advTm="11647"/>
    </mc:Choice>
    <mc:Fallback xmlns="">
      <p:transition spd="slow" advTm="116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E9D346BE-525F-76B7-E9A6-A8FA9EBACE8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t="674" b="35975"/>
          <a:stretch>
            <a:fillRect/>
          </a:stretch>
        </p:blipFill>
        <p:spPr>
          <a:xfrm>
            <a:off x="5203742" y="4770591"/>
            <a:ext cx="2035014" cy="1311187"/>
          </a:xfrm>
          <a:prstGeom prst="rect">
            <a:avLst/>
          </a:prstGeom>
          <a:noFill/>
        </p:spPr>
      </p:pic>
      <p:pic>
        <p:nvPicPr>
          <p:cNvPr id="1028" name="Picture 4" descr="Image result for united states flAT ART"/>
          <p:cNvPicPr>
            <a:picLocks noChangeAspect="1" noChangeArrowheads="1"/>
          </p:cNvPicPr>
          <p:nvPr/>
        </p:nvPicPr>
        <p:blipFill rotWithShape="1">
          <a:blip r:embed="rId6">
            <a:extLst>
              <a:ext uri="{28A0092B-C50C-407E-A947-70E740481C1C}">
                <a14:useLocalDpi xmlns:a14="http://schemas.microsoft.com/office/drawing/2010/main" val="0"/>
              </a:ext>
            </a:extLst>
          </a:blip>
          <a:srcRect t="20782" r="7811" b="21689"/>
          <a:stretch/>
        </p:blipFill>
        <p:spPr bwMode="auto">
          <a:xfrm>
            <a:off x="6810484" y="53951"/>
            <a:ext cx="3640947" cy="2272089"/>
          </a:xfrm>
          <a:prstGeom prst="rect">
            <a:avLst/>
          </a:prstGeom>
          <a:noFill/>
          <a:effectLst>
            <a:glow rad="25400">
              <a:schemeClr val="tx1">
                <a:alpha val="36000"/>
              </a:schemeClr>
            </a:glow>
          </a:effectLst>
          <a:extLst>
            <a:ext uri="{909E8E84-426E-40DD-AFC4-6F175D3DCCD1}">
              <a14:hiddenFill xmlns:a14="http://schemas.microsoft.com/office/drawing/2010/main">
                <a:solidFill>
                  <a:srgbClr val="FFFFFF"/>
                </a:solidFill>
              </a14:hiddenFill>
            </a:ext>
          </a:extLst>
        </p:spPr>
      </p:pic>
      <p:pic>
        <p:nvPicPr>
          <p:cNvPr id="1030" name="Picture 6" descr="Image result for CALIFORNIA STATE FLAT AR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899" b="93043" l="1000" r="92500">
                        <a14:foregroundMark x1="28500" y1="7246" x2="28500" y2="7246"/>
                        <a14:foregroundMark x1="18000" y1="3188" x2="18000" y2="3188"/>
                        <a14:foregroundMark x1="8000" y1="18841" x2="8000" y2="18841"/>
                        <a14:foregroundMark x1="64000" y1="90145" x2="64000" y2="90145"/>
                        <a14:foregroundMark x1="76000" y1="93623" x2="76000" y2="93623"/>
                        <a14:foregroundMark x1="92500" y1="84638" x2="92500" y2="84638"/>
                        <a14:foregroundMark x1="1000" y1="14783" x2="1000" y2="14783"/>
                      </a14:backgroundRemoval>
                    </a14:imgEffect>
                  </a14:imgLayer>
                </a14:imgProps>
              </a:ext>
              <a:ext uri="{28A0092B-C50C-407E-A947-70E740481C1C}">
                <a14:useLocalDpi xmlns:a14="http://schemas.microsoft.com/office/drawing/2010/main" val="0"/>
              </a:ext>
            </a:extLst>
          </a:blip>
          <a:srcRect b="2705"/>
          <a:stretch/>
        </p:blipFill>
        <p:spPr bwMode="auto">
          <a:xfrm rot="20873941">
            <a:off x="5912831" y="61240"/>
            <a:ext cx="1294861" cy="217321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27331" y="876682"/>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80266" y="884125"/>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Image result for gold coin transparent background"/>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422983" y="876682"/>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221321" y="884125"/>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284068" y="1165450"/>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53196" y="969990"/>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51333" y="2158332"/>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8215" y="283812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57039" y="2487395"/>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63" name="White Circle"/>
          <p:cNvSpPr/>
          <p:nvPr/>
        </p:nvSpPr>
        <p:spPr>
          <a:xfrm>
            <a:off x="1948623" y="1633662"/>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9" name="Red Circle"/>
          <p:cNvSpPr/>
          <p:nvPr/>
        </p:nvSpPr>
        <p:spPr>
          <a:xfrm>
            <a:off x="1931803" y="1628378"/>
            <a:ext cx="2743200" cy="2743200"/>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61" name="Cafe LA Logo"/>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3819" y="1690095"/>
            <a:ext cx="1899168" cy="2619773"/>
          </a:xfrm>
          <a:prstGeom prst="rect">
            <a:avLst/>
          </a:prstGeom>
          <a:effectLst>
            <a:glow rad="38100">
              <a:schemeClr val="bg1"/>
            </a:glow>
          </a:effectLst>
        </p:spPr>
      </p:pic>
      <p:sp>
        <p:nvSpPr>
          <p:cNvPr id="62" name="Grey outline"/>
          <p:cNvSpPr/>
          <p:nvPr/>
        </p:nvSpPr>
        <p:spPr>
          <a:xfrm>
            <a:off x="1931803" y="1628377"/>
            <a:ext cx="2743200" cy="2743200"/>
          </a:xfrm>
          <a:prstGeom prst="ellipse">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8" name="TextBox 57"/>
          <p:cNvSpPr txBox="1"/>
          <p:nvPr/>
        </p:nvSpPr>
        <p:spPr>
          <a:xfrm>
            <a:off x="5339888" y="4050879"/>
            <a:ext cx="1828800" cy="457200"/>
          </a:xfrm>
          <a:prstGeom prst="rect">
            <a:avLst/>
          </a:prstGeom>
          <a:solidFill>
            <a:schemeClr val="accent2">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a:solidFill>
                  <a:prstClr val="black"/>
                </a:solidFill>
                <a:latin typeface="Calibri" panose="020F0502020204030204"/>
              </a:rPr>
              <a:t>Food</a:t>
            </a:r>
          </a:p>
        </p:txBody>
      </p:sp>
      <p:sp>
        <p:nvSpPr>
          <p:cNvPr id="60" name="TextBox 59"/>
          <p:cNvSpPr txBox="1"/>
          <p:nvPr/>
        </p:nvSpPr>
        <p:spPr>
          <a:xfrm>
            <a:off x="8553090" y="4050879"/>
            <a:ext cx="2629048" cy="461665"/>
          </a:xfrm>
          <a:prstGeom prst="rect">
            <a:avLst/>
          </a:prstGeom>
          <a:solidFill>
            <a:schemeClr val="accent2">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latin typeface="Calibri" panose="020F0502020204030204"/>
              </a:rPr>
              <a:t>Supplies &amp; Utilities</a:t>
            </a:r>
          </a:p>
        </p:txBody>
      </p:sp>
      <p:sp>
        <p:nvSpPr>
          <p:cNvPr id="86" name="TextBox 85"/>
          <p:cNvSpPr txBox="1"/>
          <p:nvPr/>
        </p:nvSpPr>
        <p:spPr>
          <a:xfrm>
            <a:off x="5339888" y="6241289"/>
            <a:ext cx="1828800" cy="457200"/>
          </a:xfrm>
          <a:prstGeom prst="rect">
            <a:avLst/>
          </a:prstGeom>
          <a:solidFill>
            <a:schemeClr val="accent2">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latin typeface="Calibri" panose="020F0502020204030204"/>
              </a:rPr>
              <a:t>Labor</a:t>
            </a:r>
          </a:p>
        </p:txBody>
      </p:sp>
      <p:sp>
        <p:nvSpPr>
          <p:cNvPr id="87" name="TextBox 86"/>
          <p:cNvSpPr txBox="1"/>
          <p:nvPr/>
        </p:nvSpPr>
        <p:spPr>
          <a:xfrm>
            <a:off x="1347752" y="116474"/>
            <a:ext cx="3911302" cy="1384995"/>
          </a:xfrm>
          <a:prstGeom prst="rect">
            <a:avLst/>
          </a:prstGeom>
          <a:solidFill>
            <a:schemeClr val="accent2">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800" dirty="0">
                <a:solidFill>
                  <a:prstClr val="black"/>
                </a:solidFill>
              </a:rPr>
              <a:t>State and Federal funds received as </a:t>
            </a:r>
            <a:r>
              <a:rPr lang="en-US" sz="2800" b="1" dirty="0">
                <a:solidFill>
                  <a:prstClr val="black"/>
                </a:solidFill>
              </a:rPr>
              <a:t>Revenue</a:t>
            </a:r>
            <a:r>
              <a:rPr lang="en-US" sz="2800" dirty="0">
                <a:solidFill>
                  <a:prstClr val="black"/>
                </a:solidFill>
              </a:rPr>
              <a:t> is used to pay for costs:</a:t>
            </a:r>
          </a:p>
        </p:txBody>
      </p:sp>
      <p:sp>
        <p:nvSpPr>
          <p:cNvPr id="88" name="TextBox 87"/>
          <p:cNvSpPr txBox="1"/>
          <p:nvPr/>
        </p:nvSpPr>
        <p:spPr>
          <a:xfrm>
            <a:off x="8580185" y="6096787"/>
            <a:ext cx="2466550" cy="523220"/>
          </a:xfrm>
          <a:prstGeom prst="rect">
            <a:avLst/>
          </a:prstGeom>
          <a:solidFill>
            <a:schemeClr val="accent2">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800" b="1" dirty="0">
                <a:solidFill>
                  <a:prstClr val="black"/>
                </a:solidFill>
                <a:latin typeface="Calibri" panose="020F0502020204030204"/>
              </a:rPr>
              <a:t>Fringe Benefits</a:t>
            </a: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rcRect t="1364" b="1364"/>
          <a:stretch/>
        </p:blipFill>
        <p:spPr>
          <a:xfrm>
            <a:off x="8442214" y="2148213"/>
            <a:ext cx="2850800" cy="1969146"/>
          </a:xfrm>
          <a:prstGeom prst="rect">
            <a:avLst/>
          </a:prstGeom>
          <a:scene3d>
            <a:camera prst="orthographicFront">
              <a:rot lat="0" lon="1200000" rev="0"/>
            </a:camera>
            <a:lightRig rig="threePt" dir="t"/>
          </a:scene3d>
        </p:spPr>
      </p:pic>
      <p:pic>
        <p:nvPicPr>
          <p:cNvPr id="8" name="Picture 7"/>
          <p:cNvPicPr>
            <a:picLocks noChangeAspect="1"/>
          </p:cNvPicPr>
          <p:nvPr/>
        </p:nvPicPr>
        <p:blipFill rotWithShape="1">
          <a:blip r:embed="rId15">
            <a:extLst>
              <a:ext uri="{BEBA8EAE-BF5A-486C-A8C5-ECC9F3942E4B}">
                <a14:imgProps xmlns:a14="http://schemas.microsoft.com/office/drawing/2010/main">
                  <a14:imgLayer r:embed="rId16">
                    <a14:imgEffect>
                      <a14:backgroundRemoval t="20061" b="96657" l="5115" r="97178">
                        <a14:foregroundMark x1="49912" y1="23708" x2="49912" y2="23708"/>
                        <a14:foregroundMark x1="19224" y1="42249" x2="40741" y2="82067"/>
                        <a14:foregroundMark x1="40741" y1="82067" x2="86772" y2="68389"/>
                        <a14:foregroundMark x1="86772" y1="68389" x2="89242" y2="50152"/>
                        <a14:foregroundMark x1="91534" y1="48328" x2="64021" y2="86018"/>
                        <a14:foregroundMark x1="64021" y1="86018" x2="59612" y2="87538"/>
                        <a14:foregroundMark x1="71605" y1="94529" x2="30335" y2="84498"/>
                        <a14:foregroundMark x1="74603" y1="88754" x2="74603" y2="88754"/>
                        <a14:foregroundMark x1="92769" y1="59878" x2="92769" y2="59878"/>
                        <a14:foregroundMark x1="90829" y1="38906" x2="90829" y2="38906"/>
                        <a14:foregroundMark x1="85538" y1="37386" x2="72487" y2="86018"/>
                        <a14:foregroundMark x1="72487" y1="86018" x2="35273" y2="80243"/>
                        <a14:foregroundMark x1="35273" y1="80243" x2="63139" y2="45897"/>
                        <a14:foregroundMark x1="63139" y1="45897" x2="84127" y2="35562"/>
                        <a14:foregroundMark x1="10582" y1="38906" x2="23986" y2="70213"/>
                        <a14:foregroundMark x1="9347" y1="61094" x2="9347" y2="61094"/>
                        <a14:foregroundMark x1="8113" y1="68085" x2="15168" y2="32219"/>
                        <a14:foregroundMark x1="15520" y1="32523" x2="53792" y2="60790"/>
                        <a14:foregroundMark x1="92063" y1="42249" x2="82363" y2="88450"/>
                        <a14:foregroundMark x1="87831" y1="80243" x2="81658" y2="89362"/>
                        <a14:foregroundMark x1="81834" y1="90274" x2="94885" y2="53495"/>
                        <a14:foregroundMark x1="94885" y1="53495" x2="85362" y2="77812"/>
                        <a14:foregroundMark x1="95238" y1="60182" x2="95238" y2="60182"/>
                        <a14:foregroundMark x1="92063" y1="69605" x2="92063" y2="69605"/>
                        <a14:foregroundMark x1="19753" y1="96960" x2="7055" y2="46201"/>
                        <a14:foregroundMark x1="5115" y1="52888" x2="5115" y2="52888"/>
                        <a14:foregroundMark x1="7231" y1="66261" x2="7231" y2="66261"/>
                        <a14:foregroundMark x1="9877" y1="73860" x2="9877" y2="73860"/>
                        <a14:foregroundMark x1="9877" y1="73860" x2="15168" y2="84195"/>
                        <a14:foregroundMark x1="19224" y1="62918" x2="45150" y2="65350"/>
                        <a14:foregroundMark x1="51852" y1="20061" x2="51852" y2="20061"/>
                        <a14:foregroundMark x1="25926" y1="58055" x2="25573" y2="79331"/>
                        <a14:foregroundMark x1="94533" y1="47416" x2="94533" y2="47416"/>
                        <a14:foregroundMark x1="97178" y1="52280" x2="97178" y2="52280"/>
                      </a14:backgroundRemoval>
                    </a14:imgEffect>
                  </a14:imgLayer>
                </a14:imgProps>
              </a:ext>
            </a:extLst>
          </a:blip>
          <a:srcRect t="15215"/>
          <a:stretch/>
        </p:blipFill>
        <p:spPr>
          <a:xfrm>
            <a:off x="5360386" y="3122810"/>
            <a:ext cx="1710060" cy="841287"/>
          </a:xfrm>
          <a:prstGeom prst="rect">
            <a:avLst/>
          </a:prstGeom>
        </p:spPr>
      </p:pic>
      <p:pic>
        <p:nvPicPr>
          <p:cNvPr id="113" name="Picture 10" descr="Image result for gold coin transparent background"/>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01160" y="283812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84814" y="315660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0" descr="Image result for gold coin transparent background"/>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52168" y="2665896"/>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573985" y="6096787"/>
            <a:ext cx="1828800" cy="523220"/>
          </a:xfrm>
          <a:prstGeom prst="rect">
            <a:avLst/>
          </a:prstGeom>
          <a:solidFill>
            <a:schemeClr val="accent2">
              <a:lumMod val="60000"/>
              <a:lumOff val="40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800" b="1" dirty="0">
                <a:solidFill>
                  <a:prstClr val="black"/>
                </a:solidFill>
                <a:latin typeface="Calibri" panose="020F0502020204030204"/>
              </a:rPr>
              <a:t>Benefits</a:t>
            </a:r>
          </a:p>
        </p:txBody>
      </p:sp>
      <p:grpSp>
        <p:nvGrpSpPr>
          <p:cNvPr id="31" name="Group 30">
            <a:extLst>
              <a:ext uri="{FF2B5EF4-FFF2-40B4-BE49-F238E27FC236}">
                <a16:creationId xmlns:a16="http://schemas.microsoft.com/office/drawing/2014/main" id="{A7E88D41-8185-7B6A-32B9-65E5403D4955}"/>
              </a:ext>
            </a:extLst>
          </p:cNvPr>
          <p:cNvGrpSpPr/>
          <p:nvPr/>
        </p:nvGrpSpPr>
        <p:grpSpPr>
          <a:xfrm>
            <a:off x="7893220" y="4681584"/>
            <a:ext cx="3939458" cy="1287633"/>
            <a:chOff x="466957" y="4757274"/>
            <a:chExt cx="3939458" cy="1287633"/>
          </a:xfrm>
        </p:grpSpPr>
        <p:grpSp>
          <p:nvGrpSpPr>
            <p:cNvPr id="20" name="Group 19">
              <a:extLst>
                <a:ext uri="{FF2B5EF4-FFF2-40B4-BE49-F238E27FC236}">
                  <a16:creationId xmlns:a16="http://schemas.microsoft.com/office/drawing/2014/main" id="{563565FE-A74F-CEB9-E96F-E020696686F8}"/>
                </a:ext>
              </a:extLst>
            </p:cNvPr>
            <p:cNvGrpSpPr/>
            <p:nvPr/>
          </p:nvGrpSpPr>
          <p:grpSpPr>
            <a:xfrm>
              <a:off x="466957" y="4757286"/>
              <a:ext cx="1920240" cy="621212"/>
              <a:chOff x="971683" y="4653004"/>
              <a:chExt cx="1920240" cy="621212"/>
            </a:xfrm>
          </p:grpSpPr>
          <p:sp>
            <p:nvSpPr>
              <p:cNvPr id="18" name="Flowchart: Terminator 17">
                <a:extLst>
                  <a:ext uri="{FF2B5EF4-FFF2-40B4-BE49-F238E27FC236}">
                    <a16:creationId xmlns:a16="http://schemas.microsoft.com/office/drawing/2014/main" id="{B3E44690-7141-E854-4F23-A2D2F4A462A0}"/>
                  </a:ext>
                </a:extLst>
              </p:cNvPr>
              <p:cNvSpPr/>
              <p:nvPr/>
            </p:nvSpPr>
            <p:spPr>
              <a:xfrm>
                <a:off x="971683" y="4653004"/>
                <a:ext cx="1920240" cy="621212"/>
              </a:xfrm>
              <a:prstGeom prst="flowChartTerminator">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615A433-3D04-20D0-276B-D656EE9231B6}"/>
                  </a:ext>
                </a:extLst>
              </p:cNvPr>
              <p:cNvSpPr txBox="1"/>
              <p:nvPr/>
            </p:nvSpPr>
            <p:spPr>
              <a:xfrm>
                <a:off x="1327310" y="4778932"/>
                <a:ext cx="1208985" cy="369332"/>
              </a:xfrm>
              <a:prstGeom prst="rect">
                <a:avLst/>
              </a:prstGeom>
              <a:noFill/>
            </p:spPr>
            <p:txBody>
              <a:bodyPr wrap="none" rtlCol="0">
                <a:spAutoFit/>
              </a:bodyPr>
              <a:lstStyle/>
              <a:p>
                <a:r>
                  <a:rPr lang="en-US" dirty="0">
                    <a:latin typeface="Verdana Pro Black" panose="020B0A04030504040204" pitchFamily="34" charset="0"/>
                  </a:rPr>
                  <a:t>Medical</a:t>
                </a:r>
              </a:p>
            </p:txBody>
          </p:sp>
        </p:grpSp>
        <p:grpSp>
          <p:nvGrpSpPr>
            <p:cNvPr id="21" name="Group 20">
              <a:extLst>
                <a:ext uri="{FF2B5EF4-FFF2-40B4-BE49-F238E27FC236}">
                  <a16:creationId xmlns:a16="http://schemas.microsoft.com/office/drawing/2014/main" id="{C9010BB1-2913-42D5-8462-07A2AF68F239}"/>
                </a:ext>
              </a:extLst>
            </p:cNvPr>
            <p:cNvGrpSpPr/>
            <p:nvPr/>
          </p:nvGrpSpPr>
          <p:grpSpPr>
            <a:xfrm>
              <a:off x="2486175" y="5416216"/>
              <a:ext cx="1920240" cy="621212"/>
              <a:chOff x="971683" y="4665036"/>
              <a:chExt cx="1920240" cy="621212"/>
            </a:xfrm>
          </p:grpSpPr>
          <p:sp>
            <p:nvSpPr>
              <p:cNvPr id="22" name="Flowchart: Terminator 21">
                <a:extLst>
                  <a:ext uri="{FF2B5EF4-FFF2-40B4-BE49-F238E27FC236}">
                    <a16:creationId xmlns:a16="http://schemas.microsoft.com/office/drawing/2014/main" id="{C5542F85-D63D-BE98-0D60-E110420F8C11}"/>
                  </a:ext>
                </a:extLst>
              </p:cNvPr>
              <p:cNvSpPr/>
              <p:nvPr/>
            </p:nvSpPr>
            <p:spPr>
              <a:xfrm>
                <a:off x="971683" y="4665036"/>
                <a:ext cx="1920240" cy="621212"/>
              </a:xfrm>
              <a:prstGeom prst="flowChartTerminator">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ED12D07-A52B-4126-48E8-03F5CE4076B9}"/>
                  </a:ext>
                </a:extLst>
              </p:cNvPr>
              <p:cNvSpPr txBox="1"/>
              <p:nvPr/>
            </p:nvSpPr>
            <p:spPr>
              <a:xfrm>
                <a:off x="1296294" y="4796690"/>
                <a:ext cx="1291059" cy="369332"/>
              </a:xfrm>
              <a:prstGeom prst="rect">
                <a:avLst/>
              </a:prstGeom>
              <a:noFill/>
            </p:spPr>
            <p:txBody>
              <a:bodyPr wrap="none" rtlCol="0">
                <a:spAutoFit/>
              </a:bodyPr>
              <a:lstStyle/>
              <a:p>
                <a:r>
                  <a:rPr lang="en-US" dirty="0">
                    <a:latin typeface="Verdana Pro Black" panose="020B0A04030504040204" pitchFamily="34" charset="0"/>
                  </a:rPr>
                  <a:t>Training</a:t>
                </a:r>
              </a:p>
            </p:txBody>
          </p:sp>
        </p:grpSp>
        <p:grpSp>
          <p:nvGrpSpPr>
            <p:cNvPr id="24" name="Group 23">
              <a:extLst>
                <a:ext uri="{FF2B5EF4-FFF2-40B4-BE49-F238E27FC236}">
                  <a16:creationId xmlns:a16="http://schemas.microsoft.com/office/drawing/2014/main" id="{BB471A8F-FC05-5E2B-AA08-BC8AF600F217}"/>
                </a:ext>
              </a:extLst>
            </p:cNvPr>
            <p:cNvGrpSpPr/>
            <p:nvPr/>
          </p:nvGrpSpPr>
          <p:grpSpPr>
            <a:xfrm>
              <a:off x="2469137" y="4757274"/>
              <a:ext cx="1920240" cy="621212"/>
              <a:chOff x="971683" y="4665036"/>
              <a:chExt cx="1920240" cy="621212"/>
            </a:xfrm>
          </p:grpSpPr>
          <p:sp>
            <p:nvSpPr>
              <p:cNvPr id="25" name="Flowchart: Terminator 24">
                <a:extLst>
                  <a:ext uri="{FF2B5EF4-FFF2-40B4-BE49-F238E27FC236}">
                    <a16:creationId xmlns:a16="http://schemas.microsoft.com/office/drawing/2014/main" id="{34DEF7C0-A96F-DB7D-FA83-7A0D5F6BB4D0}"/>
                  </a:ext>
                </a:extLst>
              </p:cNvPr>
              <p:cNvSpPr/>
              <p:nvPr/>
            </p:nvSpPr>
            <p:spPr>
              <a:xfrm>
                <a:off x="971683" y="4665036"/>
                <a:ext cx="1920240" cy="621212"/>
              </a:xfrm>
              <a:prstGeom prst="flowChartTerminator">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E9C066E-285D-2089-B650-21E3D859B641}"/>
                  </a:ext>
                </a:extLst>
              </p:cNvPr>
              <p:cNvSpPr txBox="1"/>
              <p:nvPr/>
            </p:nvSpPr>
            <p:spPr>
              <a:xfrm>
                <a:off x="1259215" y="4790976"/>
                <a:ext cx="1345176" cy="369332"/>
              </a:xfrm>
              <a:prstGeom prst="rect">
                <a:avLst/>
              </a:prstGeom>
              <a:noFill/>
            </p:spPr>
            <p:txBody>
              <a:bodyPr wrap="none" rtlCol="0">
                <a:spAutoFit/>
              </a:bodyPr>
              <a:lstStyle/>
              <a:p>
                <a:r>
                  <a:rPr lang="en-US" dirty="0">
                    <a:latin typeface="Verdana Pro Black" panose="020B0A04030504040204" pitchFamily="34" charset="0"/>
                  </a:rPr>
                  <a:t>Vacation</a:t>
                </a:r>
              </a:p>
            </p:txBody>
          </p:sp>
        </p:grpSp>
        <p:grpSp>
          <p:nvGrpSpPr>
            <p:cNvPr id="27" name="Group 26">
              <a:extLst>
                <a:ext uri="{FF2B5EF4-FFF2-40B4-BE49-F238E27FC236}">
                  <a16:creationId xmlns:a16="http://schemas.microsoft.com/office/drawing/2014/main" id="{D8ED81BA-C943-663C-3E44-A1F9AFAD16E8}"/>
                </a:ext>
              </a:extLst>
            </p:cNvPr>
            <p:cNvGrpSpPr/>
            <p:nvPr/>
          </p:nvGrpSpPr>
          <p:grpSpPr>
            <a:xfrm>
              <a:off x="466957" y="5423695"/>
              <a:ext cx="1920240" cy="621212"/>
              <a:chOff x="971683" y="4665036"/>
              <a:chExt cx="1920240" cy="621212"/>
            </a:xfrm>
          </p:grpSpPr>
          <p:sp>
            <p:nvSpPr>
              <p:cNvPr id="28" name="Flowchart: Terminator 27">
                <a:extLst>
                  <a:ext uri="{FF2B5EF4-FFF2-40B4-BE49-F238E27FC236}">
                    <a16:creationId xmlns:a16="http://schemas.microsoft.com/office/drawing/2014/main" id="{3C514E15-AAB8-B9A9-B1C5-695402BB755D}"/>
                  </a:ext>
                </a:extLst>
              </p:cNvPr>
              <p:cNvSpPr/>
              <p:nvPr/>
            </p:nvSpPr>
            <p:spPr>
              <a:xfrm>
                <a:off x="971683" y="4665036"/>
                <a:ext cx="1920240" cy="621212"/>
              </a:xfrm>
              <a:prstGeom prst="flowChartTerminator">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DDD1653-EFF3-3EBB-5895-F591E2E3C065}"/>
                  </a:ext>
                </a:extLst>
              </p:cNvPr>
              <p:cNvSpPr txBox="1"/>
              <p:nvPr/>
            </p:nvSpPr>
            <p:spPr>
              <a:xfrm>
                <a:off x="1384215" y="4771458"/>
                <a:ext cx="1095173" cy="369332"/>
              </a:xfrm>
              <a:prstGeom prst="rect">
                <a:avLst/>
              </a:prstGeom>
              <a:noFill/>
            </p:spPr>
            <p:txBody>
              <a:bodyPr wrap="none" rtlCol="0">
                <a:spAutoFit/>
              </a:bodyPr>
              <a:lstStyle/>
              <a:p>
                <a:pPr algn="ctr"/>
                <a:r>
                  <a:rPr lang="en-US" dirty="0">
                    <a:latin typeface="Verdana Pro Black" panose="020B0A04030504040204" pitchFamily="34" charset="0"/>
                  </a:rPr>
                  <a:t>Illness</a:t>
                </a:r>
              </a:p>
            </p:txBody>
          </p:sp>
        </p:grpSp>
      </p:grpSp>
      <p:grpSp>
        <p:nvGrpSpPr>
          <p:cNvPr id="35" name="Group 34">
            <a:extLst>
              <a:ext uri="{FF2B5EF4-FFF2-40B4-BE49-F238E27FC236}">
                <a16:creationId xmlns:a16="http://schemas.microsoft.com/office/drawing/2014/main" id="{B4ACB004-2FA4-E49D-03C8-30D1A2F53D88}"/>
              </a:ext>
            </a:extLst>
          </p:cNvPr>
          <p:cNvGrpSpPr/>
          <p:nvPr/>
        </p:nvGrpSpPr>
        <p:grpSpPr>
          <a:xfrm>
            <a:off x="518104" y="4681584"/>
            <a:ext cx="3939458" cy="1332687"/>
            <a:chOff x="466957" y="4757274"/>
            <a:chExt cx="3939458" cy="1332687"/>
          </a:xfrm>
        </p:grpSpPr>
        <p:grpSp>
          <p:nvGrpSpPr>
            <p:cNvPr id="36" name="Group 35">
              <a:extLst>
                <a:ext uri="{FF2B5EF4-FFF2-40B4-BE49-F238E27FC236}">
                  <a16:creationId xmlns:a16="http://schemas.microsoft.com/office/drawing/2014/main" id="{55DFF4BC-564A-2E68-A173-CEDF1A4C08A9}"/>
                </a:ext>
              </a:extLst>
            </p:cNvPr>
            <p:cNvGrpSpPr/>
            <p:nvPr/>
          </p:nvGrpSpPr>
          <p:grpSpPr>
            <a:xfrm>
              <a:off x="466957" y="4757286"/>
              <a:ext cx="1920240" cy="621212"/>
              <a:chOff x="971683" y="4653004"/>
              <a:chExt cx="1920240" cy="621212"/>
            </a:xfrm>
          </p:grpSpPr>
          <p:sp>
            <p:nvSpPr>
              <p:cNvPr id="46" name="Flowchart: Terminator 45">
                <a:extLst>
                  <a:ext uri="{FF2B5EF4-FFF2-40B4-BE49-F238E27FC236}">
                    <a16:creationId xmlns:a16="http://schemas.microsoft.com/office/drawing/2014/main" id="{B6C42F25-55A4-E87F-0EF6-B19239103318}"/>
                  </a:ext>
                </a:extLst>
              </p:cNvPr>
              <p:cNvSpPr/>
              <p:nvPr/>
            </p:nvSpPr>
            <p:spPr>
              <a:xfrm>
                <a:off x="971683" y="4653004"/>
                <a:ext cx="1920240" cy="621212"/>
              </a:xfrm>
              <a:prstGeom prst="flowChartTerminator">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2AC61C6-68D0-2025-3532-81783727051B}"/>
                  </a:ext>
                </a:extLst>
              </p:cNvPr>
              <p:cNvSpPr txBox="1"/>
              <p:nvPr/>
            </p:nvSpPr>
            <p:spPr>
              <a:xfrm>
                <a:off x="1217665" y="4790976"/>
                <a:ext cx="1428276" cy="369332"/>
              </a:xfrm>
              <a:prstGeom prst="rect">
                <a:avLst/>
              </a:prstGeom>
              <a:noFill/>
            </p:spPr>
            <p:txBody>
              <a:bodyPr wrap="none" rtlCol="0">
                <a:spAutoFit/>
              </a:bodyPr>
              <a:lstStyle/>
              <a:p>
                <a:r>
                  <a:rPr lang="en-US" dirty="0">
                    <a:latin typeface="Verdana Pro Black" panose="020B0A04030504040204" pitchFamily="34" charset="0"/>
                  </a:rPr>
                  <a:t>Overtime</a:t>
                </a:r>
              </a:p>
            </p:txBody>
          </p:sp>
        </p:grpSp>
        <p:grpSp>
          <p:nvGrpSpPr>
            <p:cNvPr id="37" name="Group 36">
              <a:extLst>
                <a:ext uri="{FF2B5EF4-FFF2-40B4-BE49-F238E27FC236}">
                  <a16:creationId xmlns:a16="http://schemas.microsoft.com/office/drawing/2014/main" id="{83016E3E-C8F6-22D1-F830-56D1FEE50240}"/>
                </a:ext>
              </a:extLst>
            </p:cNvPr>
            <p:cNvGrpSpPr/>
            <p:nvPr/>
          </p:nvGrpSpPr>
          <p:grpSpPr>
            <a:xfrm>
              <a:off x="2486175" y="5403656"/>
              <a:ext cx="1920240" cy="646331"/>
              <a:chOff x="971683" y="4652476"/>
              <a:chExt cx="1920240" cy="646331"/>
            </a:xfrm>
          </p:grpSpPr>
          <p:sp>
            <p:nvSpPr>
              <p:cNvPr id="44" name="Flowchart: Terminator 43">
                <a:extLst>
                  <a:ext uri="{FF2B5EF4-FFF2-40B4-BE49-F238E27FC236}">
                    <a16:creationId xmlns:a16="http://schemas.microsoft.com/office/drawing/2014/main" id="{5D018FBC-E08C-DA4B-60CB-283DC9E72553}"/>
                  </a:ext>
                </a:extLst>
              </p:cNvPr>
              <p:cNvSpPr/>
              <p:nvPr/>
            </p:nvSpPr>
            <p:spPr>
              <a:xfrm>
                <a:off x="971683" y="4665036"/>
                <a:ext cx="1920240" cy="621212"/>
              </a:xfrm>
              <a:prstGeom prst="flowChartTerminator">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DDCE5A12-74C1-87D2-B14F-94AD9C2A134D}"/>
                  </a:ext>
                </a:extLst>
              </p:cNvPr>
              <p:cNvSpPr txBox="1"/>
              <p:nvPr/>
            </p:nvSpPr>
            <p:spPr>
              <a:xfrm>
                <a:off x="1391591" y="4652476"/>
                <a:ext cx="1080424" cy="646331"/>
              </a:xfrm>
              <a:prstGeom prst="rect">
                <a:avLst/>
              </a:prstGeom>
              <a:noFill/>
            </p:spPr>
            <p:txBody>
              <a:bodyPr wrap="none" rtlCol="0">
                <a:spAutoFit/>
              </a:bodyPr>
              <a:lstStyle/>
              <a:p>
                <a:r>
                  <a:rPr lang="en-US" dirty="0">
                    <a:latin typeface="Verdana Pro Black" panose="020B0A04030504040204" pitchFamily="34" charset="0"/>
                  </a:rPr>
                  <a:t>Hourly</a:t>
                </a:r>
              </a:p>
              <a:p>
                <a:r>
                  <a:rPr lang="en-US" dirty="0">
                    <a:latin typeface="Verdana Pro Black" panose="020B0A04030504040204" pitchFamily="34" charset="0"/>
                  </a:rPr>
                  <a:t>Wages</a:t>
                </a:r>
              </a:p>
            </p:txBody>
          </p:sp>
        </p:grpSp>
        <p:grpSp>
          <p:nvGrpSpPr>
            <p:cNvPr id="38" name="Group 37">
              <a:extLst>
                <a:ext uri="{FF2B5EF4-FFF2-40B4-BE49-F238E27FC236}">
                  <a16:creationId xmlns:a16="http://schemas.microsoft.com/office/drawing/2014/main" id="{78B72FF4-F3FB-C183-D654-39AC65CDFD83}"/>
                </a:ext>
              </a:extLst>
            </p:cNvPr>
            <p:cNvGrpSpPr/>
            <p:nvPr/>
          </p:nvGrpSpPr>
          <p:grpSpPr>
            <a:xfrm>
              <a:off x="2469137" y="4757274"/>
              <a:ext cx="1920240" cy="621212"/>
              <a:chOff x="971683" y="4665036"/>
              <a:chExt cx="1920240" cy="621212"/>
            </a:xfrm>
          </p:grpSpPr>
          <p:sp>
            <p:nvSpPr>
              <p:cNvPr id="42" name="Flowchart: Terminator 41">
                <a:extLst>
                  <a:ext uri="{FF2B5EF4-FFF2-40B4-BE49-F238E27FC236}">
                    <a16:creationId xmlns:a16="http://schemas.microsoft.com/office/drawing/2014/main" id="{A0A79320-8FC3-E98C-CAD6-379112029BB7}"/>
                  </a:ext>
                </a:extLst>
              </p:cNvPr>
              <p:cNvSpPr/>
              <p:nvPr/>
            </p:nvSpPr>
            <p:spPr>
              <a:xfrm>
                <a:off x="971683" y="4665036"/>
                <a:ext cx="1920240" cy="621212"/>
              </a:xfrm>
              <a:prstGeom prst="flowChartTerminator">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9E4167-D5AC-C765-49D7-32FDA736D3E9}"/>
                  </a:ext>
                </a:extLst>
              </p:cNvPr>
              <p:cNvSpPr txBox="1"/>
              <p:nvPr/>
            </p:nvSpPr>
            <p:spPr>
              <a:xfrm>
                <a:off x="1096603" y="4765106"/>
                <a:ext cx="1704313" cy="369332"/>
              </a:xfrm>
              <a:prstGeom prst="rect">
                <a:avLst/>
              </a:prstGeom>
              <a:noFill/>
            </p:spPr>
            <p:txBody>
              <a:bodyPr wrap="none" rtlCol="0">
                <a:spAutoFit/>
              </a:bodyPr>
              <a:lstStyle/>
              <a:p>
                <a:r>
                  <a:rPr lang="en-US" dirty="0">
                    <a:latin typeface="Verdana Pro Black" panose="020B0A04030504040204" pitchFamily="34" charset="0"/>
                  </a:rPr>
                  <a:t>Substitutes</a:t>
                </a:r>
              </a:p>
            </p:txBody>
          </p:sp>
        </p:grpSp>
        <p:grpSp>
          <p:nvGrpSpPr>
            <p:cNvPr id="39" name="Group 38">
              <a:extLst>
                <a:ext uri="{FF2B5EF4-FFF2-40B4-BE49-F238E27FC236}">
                  <a16:creationId xmlns:a16="http://schemas.microsoft.com/office/drawing/2014/main" id="{EA2C054F-E15C-BDC8-B5CB-93DA7A5EC6C8}"/>
                </a:ext>
              </a:extLst>
            </p:cNvPr>
            <p:cNvGrpSpPr/>
            <p:nvPr/>
          </p:nvGrpSpPr>
          <p:grpSpPr>
            <a:xfrm>
              <a:off x="466957" y="5423695"/>
              <a:ext cx="1920240" cy="666266"/>
              <a:chOff x="971683" y="4665036"/>
              <a:chExt cx="1920240" cy="666266"/>
            </a:xfrm>
          </p:grpSpPr>
          <p:sp>
            <p:nvSpPr>
              <p:cNvPr id="40" name="Flowchart: Terminator 39">
                <a:extLst>
                  <a:ext uri="{FF2B5EF4-FFF2-40B4-BE49-F238E27FC236}">
                    <a16:creationId xmlns:a16="http://schemas.microsoft.com/office/drawing/2014/main" id="{75ECF75E-96D1-C899-4BF0-E61FE0A82559}"/>
                  </a:ext>
                </a:extLst>
              </p:cNvPr>
              <p:cNvSpPr/>
              <p:nvPr/>
            </p:nvSpPr>
            <p:spPr>
              <a:xfrm>
                <a:off x="971683" y="4665036"/>
                <a:ext cx="1920240" cy="621212"/>
              </a:xfrm>
              <a:prstGeom prst="flowChartTerminator">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C514A7B-FBDB-B63C-816D-1697FF47D456}"/>
                  </a:ext>
                </a:extLst>
              </p:cNvPr>
              <p:cNvSpPr txBox="1"/>
              <p:nvPr/>
            </p:nvSpPr>
            <p:spPr>
              <a:xfrm>
                <a:off x="1157232" y="4684971"/>
                <a:ext cx="1549142" cy="646331"/>
              </a:xfrm>
              <a:prstGeom prst="rect">
                <a:avLst/>
              </a:prstGeom>
              <a:noFill/>
            </p:spPr>
            <p:txBody>
              <a:bodyPr wrap="none" rtlCol="0">
                <a:spAutoFit/>
              </a:bodyPr>
              <a:lstStyle/>
              <a:p>
                <a:pPr algn="ctr"/>
                <a:r>
                  <a:rPr lang="en-US" dirty="0">
                    <a:latin typeface="Verdana Pro Black" panose="020B0A04030504040204" pitchFamily="34" charset="0"/>
                  </a:rPr>
                  <a:t>Additional</a:t>
                </a:r>
              </a:p>
              <a:p>
                <a:pPr algn="ctr"/>
                <a:r>
                  <a:rPr lang="en-US" dirty="0">
                    <a:latin typeface="Verdana Pro Black" panose="020B0A04030504040204" pitchFamily="34" charset="0"/>
                  </a:rPr>
                  <a:t>Time</a:t>
                </a:r>
              </a:p>
            </p:txBody>
          </p:sp>
        </p:grpSp>
      </p:grpSp>
    </p:spTree>
    <p:extLst>
      <p:ext uri="{BB962C8B-B14F-4D97-AF65-F5344CB8AC3E}">
        <p14:creationId xmlns:p14="http://schemas.microsoft.com/office/powerpoint/2010/main" val="112064948"/>
      </p:ext>
    </p:extLst>
  </p:cSld>
  <p:clrMapOvr>
    <a:masterClrMapping/>
  </p:clrMapOvr>
  <mc:AlternateContent xmlns:mc="http://schemas.openxmlformats.org/markup-compatibility/2006" xmlns:p14="http://schemas.microsoft.com/office/powerpoint/2010/main">
    <mc:Choice Requires="p14">
      <p:transition spd="slow" p14:dur="2000" advTm="18056"/>
    </mc:Choice>
    <mc:Fallback xmlns="">
      <p:transition spd="slow" advTm="1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randombar(horizontal)">
                                      <p:cBhvr>
                                        <p:cTn id="14" dur="500"/>
                                        <p:tgtEl>
                                          <p:spTgt spid="60"/>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wipe(down)">
                                      <p:cBhvr>
                                        <p:cTn id="21" dur="500"/>
                                        <p:tgtEl>
                                          <p:spTgt spid="8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randombar(horizontal)">
                                      <p:cBhvr>
                                        <p:cTn id="29" dur="500"/>
                                        <p:tgtEl>
                                          <p:spTgt spid="86"/>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3000"/>
                            </p:stCondLst>
                            <p:childTnLst>
                              <p:par>
                                <p:cTn id="35" presetID="14" presetClass="entr" presetSubtype="1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86" grpId="0" animBg="1"/>
      <p:bldP spid="88"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4EC8B-E561-F379-5671-B86668AC9828}"/>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CA0866B0-6AB5-5C71-DE81-935AFE4CE37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3B5DB2D-2C95-95E3-523B-62E1FA6D4A27}"/>
              </a:ext>
            </a:extLst>
          </p:cNvPr>
          <p:cNvSpPr txBox="1"/>
          <p:nvPr/>
        </p:nvSpPr>
        <p:spPr>
          <a:xfrm>
            <a:off x="3988906" y="210737"/>
            <a:ext cx="4214189"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Weekly Budget</a:t>
            </a:r>
          </a:p>
        </p:txBody>
      </p:sp>
      <p:cxnSp>
        <p:nvCxnSpPr>
          <p:cNvPr id="5" name="Straight Connector 4">
            <a:extLst>
              <a:ext uri="{FF2B5EF4-FFF2-40B4-BE49-F238E27FC236}">
                <a16:creationId xmlns:a16="http://schemas.microsoft.com/office/drawing/2014/main" id="{22036ECD-8E29-FADE-D01F-F79390F34950}"/>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EEF1C461-9701-6F9F-E33B-1830ACAF56B9}"/>
              </a:ext>
            </a:extLst>
          </p:cNvPr>
          <p:cNvSpPr txBox="1"/>
          <p:nvPr/>
        </p:nvSpPr>
        <p:spPr>
          <a:xfrm>
            <a:off x="234830" y="1191282"/>
            <a:ext cx="11722341" cy="1015663"/>
          </a:xfrm>
          <a:prstGeom prst="rect">
            <a:avLst/>
          </a:prstGeom>
          <a:noFill/>
        </p:spPr>
        <p:txBody>
          <a:bodyPr wrap="square">
            <a:spAutoFit/>
          </a:bodyPr>
          <a:lstStyle/>
          <a:p>
            <a:pPr lvl="0" algn="ctr">
              <a:spcBef>
                <a:spcPts val="800"/>
              </a:spcBef>
              <a:buClr>
                <a:srgbClr val="000000"/>
              </a:buClr>
              <a:buSzPts val="1400"/>
              <a:defRPr/>
            </a:pPr>
            <a:r>
              <a:rPr lang="en-US" sz="3000" kern="0" dirty="0">
                <a:solidFill>
                  <a:srgbClr val="000000"/>
                </a:solidFill>
                <a:ea typeface="Lato"/>
                <a:cs typeface="Lato"/>
                <a:sym typeface="Lato"/>
              </a:rPr>
              <a:t>Weekly budgets are</a:t>
            </a:r>
            <a:r>
              <a:rPr kumimoji="0" lang="en-US" sz="3000" b="0" i="0" u="none" strike="noStrike" kern="0" cap="none" spc="0" normalizeH="0" baseline="0" noProof="0" dirty="0">
                <a:ln>
                  <a:noFill/>
                </a:ln>
                <a:solidFill>
                  <a:srgbClr val="000000"/>
                </a:solidFill>
                <a:effectLst/>
                <a:uLnTx/>
                <a:uFillTx/>
                <a:ea typeface="Lato"/>
                <a:cs typeface="Lato"/>
                <a:sym typeface="Lato"/>
              </a:rPr>
              <a:t> based on the individual cafeteria sites average weekly participation for; breakfast, lunch, supper, and snack. </a:t>
            </a:r>
          </a:p>
        </p:txBody>
      </p:sp>
      <p:grpSp>
        <p:nvGrpSpPr>
          <p:cNvPr id="20" name="Group 19">
            <a:extLst>
              <a:ext uri="{FF2B5EF4-FFF2-40B4-BE49-F238E27FC236}">
                <a16:creationId xmlns:a16="http://schemas.microsoft.com/office/drawing/2014/main" id="{2EE1712B-EEB1-4957-6D69-ECBAC927D176}"/>
              </a:ext>
            </a:extLst>
          </p:cNvPr>
          <p:cNvGrpSpPr/>
          <p:nvPr/>
        </p:nvGrpSpPr>
        <p:grpSpPr>
          <a:xfrm>
            <a:off x="2823583" y="3133724"/>
            <a:ext cx="6440617" cy="3469025"/>
            <a:chOff x="5584195" y="3273145"/>
            <a:chExt cx="6440617" cy="2966383"/>
          </a:xfrm>
        </p:grpSpPr>
        <p:pic>
          <p:nvPicPr>
            <p:cNvPr id="17" name="Picture 16">
              <a:extLst>
                <a:ext uri="{FF2B5EF4-FFF2-40B4-BE49-F238E27FC236}">
                  <a16:creationId xmlns:a16="http://schemas.microsoft.com/office/drawing/2014/main" id="{5B15BD8A-7469-3CA1-9088-8F4E00E6B16A}"/>
                </a:ext>
              </a:extLst>
            </p:cNvPr>
            <p:cNvPicPr>
              <a:picLocks noChangeAspect="1"/>
            </p:cNvPicPr>
            <p:nvPr/>
          </p:nvPicPr>
          <p:blipFill>
            <a:blip r:embed="rId6"/>
            <a:srcRect l="45151"/>
            <a:stretch>
              <a:fillRect/>
            </a:stretch>
          </p:blipFill>
          <p:spPr>
            <a:xfrm>
              <a:off x="5584196" y="3934478"/>
              <a:ext cx="6440616" cy="2305050"/>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D6920E90-F0DE-23BE-0456-196329054B0F}"/>
                </a:ext>
              </a:extLst>
            </p:cNvPr>
            <p:cNvPicPr>
              <a:picLocks noChangeAspect="1"/>
            </p:cNvPicPr>
            <p:nvPr/>
          </p:nvPicPr>
          <p:blipFill>
            <a:blip r:embed="rId7"/>
            <a:srcRect l="45151"/>
            <a:stretch>
              <a:fillRect/>
            </a:stretch>
          </p:blipFill>
          <p:spPr>
            <a:xfrm>
              <a:off x="5584195" y="3273145"/>
              <a:ext cx="6440617" cy="674370"/>
            </a:xfrm>
            <a:prstGeom prst="rect">
              <a:avLst/>
            </a:prstGeom>
            <a:ln>
              <a:solidFill>
                <a:schemeClr val="tx1"/>
              </a:solidFill>
            </a:ln>
          </p:spPr>
        </p:pic>
      </p:grpSp>
      <p:grpSp>
        <p:nvGrpSpPr>
          <p:cNvPr id="445" name="Group 444">
            <a:extLst>
              <a:ext uri="{FF2B5EF4-FFF2-40B4-BE49-F238E27FC236}">
                <a16:creationId xmlns:a16="http://schemas.microsoft.com/office/drawing/2014/main" id="{C09AF70B-A434-951B-0748-E68F31596F93}"/>
              </a:ext>
            </a:extLst>
          </p:cNvPr>
          <p:cNvGrpSpPr/>
          <p:nvPr/>
        </p:nvGrpSpPr>
        <p:grpSpPr>
          <a:xfrm>
            <a:off x="3036685" y="2389748"/>
            <a:ext cx="3209924" cy="449772"/>
            <a:chOff x="5739694" y="2313540"/>
            <a:chExt cx="3209924" cy="449772"/>
          </a:xfrm>
        </p:grpSpPr>
        <p:sp>
          <p:nvSpPr>
            <p:cNvPr id="9" name="Arrow: Down 8">
              <a:extLst>
                <a:ext uri="{FF2B5EF4-FFF2-40B4-BE49-F238E27FC236}">
                  <a16:creationId xmlns:a16="http://schemas.microsoft.com/office/drawing/2014/main" id="{9ACB912D-7487-B946-980F-45F8884AB53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7481BCCF-8D37-11F5-E2CC-1B9B84C1F9B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26F89D2B-2F00-1D1A-B542-BDC3A280128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C5F4B404-41E9-5E74-E6CD-828D71D47428}"/>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6D5E054A-FD32-8EE4-FCF5-652D18B71253}"/>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F47E8F93-7B59-1103-CE61-46FCA8D488A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DFCC905F-5281-1948-62EA-6161193D408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35E4BA13-60DD-05CA-E3F5-D17CE2D0AC2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F1377F53-D09E-4E19-3AF4-5029DE65F2F5}"/>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7C0ABB98-E3A2-6A15-E8E3-EBAC72D8A574}"/>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444771E5-9921-CD1E-0F35-D531DE89FE3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88B0EC1F-B982-6A5B-EFCC-FDC235A0495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00A38362-39A2-13BF-E633-2F57C5E89C59}"/>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E0E3622D-2EDF-1685-6447-E0F519DBBF8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3095F965-B3D0-4315-C9E2-FF0498E9BB2D}"/>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76A2E5B1-1A45-2425-F179-FBD000A9B783}"/>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84BFDCC7-3ADF-5CF6-FD75-18D83B9370B4}"/>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B056A11C-CA58-AEDD-1172-AB5C5D7192AB}"/>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68ABBD4E-12B2-F2B8-871B-F381CA63FAB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783CAE24-2DF7-212B-2D8B-75946EB3601B}"/>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F54CB46D-13F5-E1DB-4F6E-DEA343E1D8A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Down 38">
              <a:extLst>
                <a:ext uri="{FF2B5EF4-FFF2-40B4-BE49-F238E27FC236}">
                  <a16:creationId xmlns:a16="http://schemas.microsoft.com/office/drawing/2014/main" id="{27488483-D045-3018-06B6-DB856547AAD1}"/>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2DCB9D8F-17BB-B7EA-5368-BCAB6D313C8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FAF818BE-0973-8101-CA82-430020760EC7}"/>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53956C5E-7A90-B444-3E21-E3A3B50F9F1A}"/>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2DC47C1-FED9-9192-6C28-CC45389E539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61C8B44D-518D-EF8A-6AB8-B53A85D8BD63}"/>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82DD8CF3-6B9D-F9D4-DEE8-EB25769CFA0C}"/>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Down 46">
              <a:extLst>
                <a:ext uri="{FF2B5EF4-FFF2-40B4-BE49-F238E27FC236}">
                  <a16:creationId xmlns:a16="http://schemas.microsoft.com/office/drawing/2014/main" id="{BB5DD32F-D441-2618-FF05-AFC41EF56020}"/>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C9990D0B-C64A-90A6-A096-C5D6A69D57A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49">
              <a:extLst>
                <a:ext uri="{FF2B5EF4-FFF2-40B4-BE49-F238E27FC236}">
                  <a16:creationId xmlns:a16="http://schemas.microsoft.com/office/drawing/2014/main" id="{2665FBFD-FF26-972F-AE9C-81A6576748F6}"/>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7000824C-108F-ECD1-7191-2D0D7F4A54D5}"/>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Down 51">
              <a:extLst>
                <a:ext uri="{FF2B5EF4-FFF2-40B4-BE49-F238E27FC236}">
                  <a16:creationId xmlns:a16="http://schemas.microsoft.com/office/drawing/2014/main" id="{5FFB26B0-E677-7824-1A6C-DC0DE0BFE5A0}"/>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D33F8F4A-B47F-8EFA-8EDB-F65AA049135B}"/>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C757DDD0-0E3A-DA05-6C99-0A90F020BF47}"/>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Down 55">
              <a:extLst>
                <a:ext uri="{FF2B5EF4-FFF2-40B4-BE49-F238E27FC236}">
                  <a16:creationId xmlns:a16="http://schemas.microsoft.com/office/drawing/2014/main" id="{2F9C7A88-A151-73C9-A5AD-A3D89C57BEC6}"/>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Down 56">
              <a:extLst>
                <a:ext uri="{FF2B5EF4-FFF2-40B4-BE49-F238E27FC236}">
                  <a16:creationId xmlns:a16="http://schemas.microsoft.com/office/drawing/2014/main" id="{93138A67-7641-052C-398A-149A8AB67B89}"/>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Down 57">
              <a:extLst>
                <a:ext uri="{FF2B5EF4-FFF2-40B4-BE49-F238E27FC236}">
                  <a16:creationId xmlns:a16="http://schemas.microsoft.com/office/drawing/2014/main" id="{F8E88583-4CB1-C7C4-B0E4-2336DA891CB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Down 58">
              <a:extLst>
                <a:ext uri="{FF2B5EF4-FFF2-40B4-BE49-F238E27FC236}">
                  <a16:creationId xmlns:a16="http://schemas.microsoft.com/office/drawing/2014/main" id="{5CAC5AE6-EF9F-EFC8-14A9-8B75B388F93F}"/>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Down 59">
              <a:extLst>
                <a:ext uri="{FF2B5EF4-FFF2-40B4-BE49-F238E27FC236}">
                  <a16:creationId xmlns:a16="http://schemas.microsoft.com/office/drawing/2014/main" id="{AB7D21E5-D713-71F4-F5F6-30D4D1116099}"/>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Down 61">
              <a:extLst>
                <a:ext uri="{FF2B5EF4-FFF2-40B4-BE49-F238E27FC236}">
                  <a16:creationId xmlns:a16="http://schemas.microsoft.com/office/drawing/2014/main" id="{7C655330-80C4-5F66-ED6C-9F7529B0E2A7}"/>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Down 62">
              <a:extLst>
                <a:ext uri="{FF2B5EF4-FFF2-40B4-BE49-F238E27FC236}">
                  <a16:creationId xmlns:a16="http://schemas.microsoft.com/office/drawing/2014/main" id="{C21DFFAF-16AA-A917-3741-848075F04C33}"/>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Down 63">
              <a:extLst>
                <a:ext uri="{FF2B5EF4-FFF2-40B4-BE49-F238E27FC236}">
                  <a16:creationId xmlns:a16="http://schemas.microsoft.com/office/drawing/2014/main" id="{8648E3C4-C483-00CB-BC38-3828B3218E57}"/>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Down 64">
              <a:extLst>
                <a:ext uri="{FF2B5EF4-FFF2-40B4-BE49-F238E27FC236}">
                  <a16:creationId xmlns:a16="http://schemas.microsoft.com/office/drawing/2014/main" id="{7A7BC33C-2102-9D4A-52D7-5A0DFFEA3146}"/>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Down 65">
              <a:extLst>
                <a:ext uri="{FF2B5EF4-FFF2-40B4-BE49-F238E27FC236}">
                  <a16:creationId xmlns:a16="http://schemas.microsoft.com/office/drawing/2014/main" id="{24DF328B-E975-493A-E5FA-C6762986575A}"/>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57BF9856-7D0D-C8B7-B459-C5A7E896B3A8}"/>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F51E1C24-AEB4-9EB5-8FC2-87E19826DDC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884F1BD3-36D1-3DC2-1C9B-ABF1CA9E7548}"/>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Down 70">
              <a:extLst>
                <a:ext uri="{FF2B5EF4-FFF2-40B4-BE49-F238E27FC236}">
                  <a16:creationId xmlns:a16="http://schemas.microsoft.com/office/drawing/2014/main" id="{9F46D472-D9BC-0038-57B2-74F7E8B7059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Down 71">
              <a:extLst>
                <a:ext uri="{FF2B5EF4-FFF2-40B4-BE49-F238E27FC236}">
                  <a16:creationId xmlns:a16="http://schemas.microsoft.com/office/drawing/2014/main" id="{27ABE07C-29F5-704E-2FA4-1E7E63F19E6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row: Down 73">
              <a:extLst>
                <a:ext uri="{FF2B5EF4-FFF2-40B4-BE49-F238E27FC236}">
                  <a16:creationId xmlns:a16="http://schemas.microsoft.com/office/drawing/2014/main" id="{AE94AD4B-B09A-4F3D-ABE5-994C105A559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Down 74">
              <a:extLst>
                <a:ext uri="{FF2B5EF4-FFF2-40B4-BE49-F238E27FC236}">
                  <a16:creationId xmlns:a16="http://schemas.microsoft.com/office/drawing/2014/main" id="{6732A049-045C-ADC9-71B3-CA2F898CD4D0}"/>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Down 75">
              <a:extLst>
                <a:ext uri="{FF2B5EF4-FFF2-40B4-BE49-F238E27FC236}">
                  <a16:creationId xmlns:a16="http://schemas.microsoft.com/office/drawing/2014/main" id="{C4298B09-A59D-9000-870F-4B5C262927B8}"/>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Down 76">
              <a:extLst>
                <a:ext uri="{FF2B5EF4-FFF2-40B4-BE49-F238E27FC236}">
                  <a16:creationId xmlns:a16="http://schemas.microsoft.com/office/drawing/2014/main" id="{A48BFA37-4796-3BAE-BBE5-D80183C1477B}"/>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Down 77">
              <a:extLst>
                <a:ext uri="{FF2B5EF4-FFF2-40B4-BE49-F238E27FC236}">
                  <a16:creationId xmlns:a16="http://schemas.microsoft.com/office/drawing/2014/main" id="{E522DDEB-BD8B-D888-1E38-D2DE20D710EC}"/>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Down 79">
              <a:extLst>
                <a:ext uri="{FF2B5EF4-FFF2-40B4-BE49-F238E27FC236}">
                  <a16:creationId xmlns:a16="http://schemas.microsoft.com/office/drawing/2014/main" id="{9543A436-CCB6-E994-4A39-10AD268E888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Down 80">
              <a:extLst>
                <a:ext uri="{FF2B5EF4-FFF2-40B4-BE49-F238E27FC236}">
                  <a16:creationId xmlns:a16="http://schemas.microsoft.com/office/drawing/2014/main" id="{ACF23C20-FFEF-8008-70FC-34E7DF470077}"/>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a:extLst>
                <a:ext uri="{FF2B5EF4-FFF2-40B4-BE49-F238E27FC236}">
                  <a16:creationId xmlns:a16="http://schemas.microsoft.com/office/drawing/2014/main" id="{1FD4ABD1-56E0-5B8D-058A-3DFC0F9A552B}"/>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Down 82">
              <a:extLst>
                <a:ext uri="{FF2B5EF4-FFF2-40B4-BE49-F238E27FC236}">
                  <a16:creationId xmlns:a16="http://schemas.microsoft.com/office/drawing/2014/main" id="{D173E4A7-34E2-1191-5F31-D24BE2A04530}"/>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Down 83">
              <a:extLst>
                <a:ext uri="{FF2B5EF4-FFF2-40B4-BE49-F238E27FC236}">
                  <a16:creationId xmlns:a16="http://schemas.microsoft.com/office/drawing/2014/main" id="{FD98993C-34B8-11EA-91F6-FD9E3BDC91F8}"/>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445">
            <a:extLst>
              <a:ext uri="{FF2B5EF4-FFF2-40B4-BE49-F238E27FC236}">
                <a16:creationId xmlns:a16="http://schemas.microsoft.com/office/drawing/2014/main" id="{BEF4C3F4-C819-1B84-91B9-35827A431D94}"/>
              </a:ext>
            </a:extLst>
          </p:cNvPr>
          <p:cNvGrpSpPr/>
          <p:nvPr/>
        </p:nvGrpSpPr>
        <p:grpSpPr>
          <a:xfrm>
            <a:off x="3036685" y="2389748"/>
            <a:ext cx="3209924" cy="449772"/>
            <a:chOff x="5739694" y="2313540"/>
            <a:chExt cx="3209924" cy="449772"/>
          </a:xfrm>
        </p:grpSpPr>
        <p:sp>
          <p:nvSpPr>
            <p:cNvPr id="447" name="Arrow: Down 446">
              <a:extLst>
                <a:ext uri="{FF2B5EF4-FFF2-40B4-BE49-F238E27FC236}">
                  <a16:creationId xmlns:a16="http://schemas.microsoft.com/office/drawing/2014/main" id="{C584A89D-26F8-1B7D-C031-F4301E0AF66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Arrow: Down 447">
              <a:extLst>
                <a:ext uri="{FF2B5EF4-FFF2-40B4-BE49-F238E27FC236}">
                  <a16:creationId xmlns:a16="http://schemas.microsoft.com/office/drawing/2014/main" id="{B85EC89B-79D8-D6AB-7584-EAED37E843A7}"/>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Arrow: Down 448">
              <a:extLst>
                <a:ext uri="{FF2B5EF4-FFF2-40B4-BE49-F238E27FC236}">
                  <a16:creationId xmlns:a16="http://schemas.microsoft.com/office/drawing/2014/main" id="{5E3BA533-5F11-A19D-8A55-04B46A0C65E5}"/>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Arrow: Down 449">
              <a:extLst>
                <a:ext uri="{FF2B5EF4-FFF2-40B4-BE49-F238E27FC236}">
                  <a16:creationId xmlns:a16="http://schemas.microsoft.com/office/drawing/2014/main" id="{90C876E4-D3DC-F987-CCF9-F8F886C78F2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Arrow: Down 450">
              <a:extLst>
                <a:ext uri="{FF2B5EF4-FFF2-40B4-BE49-F238E27FC236}">
                  <a16:creationId xmlns:a16="http://schemas.microsoft.com/office/drawing/2014/main" id="{A5A33A99-23AB-C941-ACD0-9C409D1B07B5}"/>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Arrow: Down 451">
              <a:extLst>
                <a:ext uri="{FF2B5EF4-FFF2-40B4-BE49-F238E27FC236}">
                  <a16:creationId xmlns:a16="http://schemas.microsoft.com/office/drawing/2014/main" id="{2814D299-A64B-6950-1B51-E02D8B589644}"/>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Arrow: Down 452">
              <a:extLst>
                <a:ext uri="{FF2B5EF4-FFF2-40B4-BE49-F238E27FC236}">
                  <a16:creationId xmlns:a16="http://schemas.microsoft.com/office/drawing/2014/main" id="{DCF33EDA-3868-D95C-F414-1C449E7FCC34}"/>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Arrow: Down 453">
              <a:extLst>
                <a:ext uri="{FF2B5EF4-FFF2-40B4-BE49-F238E27FC236}">
                  <a16:creationId xmlns:a16="http://schemas.microsoft.com/office/drawing/2014/main" id="{4F99F4D9-7DAE-264A-C6DE-76393CA5C95E}"/>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Arrow: Down 454">
              <a:extLst>
                <a:ext uri="{FF2B5EF4-FFF2-40B4-BE49-F238E27FC236}">
                  <a16:creationId xmlns:a16="http://schemas.microsoft.com/office/drawing/2014/main" id="{6FA68AE1-62D1-A30F-F2FD-7ABBDE3E2FBB}"/>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Arrow: Down 455">
              <a:extLst>
                <a:ext uri="{FF2B5EF4-FFF2-40B4-BE49-F238E27FC236}">
                  <a16:creationId xmlns:a16="http://schemas.microsoft.com/office/drawing/2014/main" id="{09E93DDB-3475-746D-AEBA-F5D0EAEF8EC4}"/>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Arrow: Down 456">
              <a:extLst>
                <a:ext uri="{FF2B5EF4-FFF2-40B4-BE49-F238E27FC236}">
                  <a16:creationId xmlns:a16="http://schemas.microsoft.com/office/drawing/2014/main" id="{C154ADA8-90E6-F92D-7F6E-959DA57477B8}"/>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Arrow: Down 457">
              <a:extLst>
                <a:ext uri="{FF2B5EF4-FFF2-40B4-BE49-F238E27FC236}">
                  <a16:creationId xmlns:a16="http://schemas.microsoft.com/office/drawing/2014/main" id="{09F83B91-A2E0-AA4E-E6AB-F2A7C58EB83A}"/>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Arrow: Down 458">
              <a:extLst>
                <a:ext uri="{FF2B5EF4-FFF2-40B4-BE49-F238E27FC236}">
                  <a16:creationId xmlns:a16="http://schemas.microsoft.com/office/drawing/2014/main" id="{9F522194-C6CE-A5E9-0FE6-9A01EAA77F4C}"/>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Arrow: Down 459">
              <a:extLst>
                <a:ext uri="{FF2B5EF4-FFF2-40B4-BE49-F238E27FC236}">
                  <a16:creationId xmlns:a16="http://schemas.microsoft.com/office/drawing/2014/main" id="{5D527A08-53DD-B739-4AE8-D6765B9E240B}"/>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Arrow: Down 460">
              <a:extLst>
                <a:ext uri="{FF2B5EF4-FFF2-40B4-BE49-F238E27FC236}">
                  <a16:creationId xmlns:a16="http://schemas.microsoft.com/office/drawing/2014/main" id="{1CAC27B1-8D74-14AB-2240-210B75761C0D}"/>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Arrow: Down 461">
              <a:extLst>
                <a:ext uri="{FF2B5EF4-FFF2-40B4-BE49-F238E27FC236}">
                  <a16:creationId xmlns:a16="http://schemas.microsoft.com/office/drawing/2014/main" id="{8836E622-8046-680E-8F16-28D05D74CCE7}"/>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Arrow: Down 462">
              <a:extLst>
                <a:ext uri="{FF2B5EF4-FFF2-40B4-BE49-F238E27FC236}">
                  <a16:creationId xmlns:a16="http://schemas.microsoft.com/office/drawing/2014/main" id="{393BC2AF-512C-38DB-BC39-5FFF3AAF3B97}"/>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Arrow: Down 463">
              <a:extLst>
                <a:ext uri="{FF2B5EF4-FFF2-40B4-BE49-F238E27FC236}">
                  <a16:creationId xmlns:a16="http://schemas.microsoft.com/office/drawing/2014/main" id="{791BFFB3-D281-A5EF-CA0C-1180885A986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Arrow: Down 464">
              <a:extLst>
                <a:ext uri="{FF2B5EF4-FFF2-40B4-BE49-F238E27FC236}">
                  <a16:creationId xmlns:a16="http://schemas.microsoft.com/office/drawing/2014/main" id="{F0D09710-036B-038C-3C0B-1ED9B31F8E05}"/>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Arrow: Down 465">
              <a:extLst>
                <a:ext uri="{FF2B5EF4-FFF2-40B4-BE49-F238E27FC236}">
                  <a16:creationId xmlns:a16="http://schemas.microsoft.com/office/drawing/2014/main" id="{247A1DAC-978A-0EBC-794A-1EEE804C3D7D}"/>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Arrow: Down 466">
              <a:extLst>
                <a:ext uri="{FF2B5EF4-FFF2-40B4-BE49-F238E27FC236}">
                  <a16:creationId xmlns:a16="http://schemas.microsoft.com/office/drawing/2014/main" id="{FFC52FF7-2DB9-06CB-796B-5E7FDB59588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Arrow: Down 467">
              <a:extLst>
                <a:ext uri="{FF2B5EF4-FFF2-40B4-BE49-F238E27FC236}">
                  <a16:creationId xmlns:a16="http://schemas.microsoft.com/office/drawing/2014/main" id="{F5CC6A25-9FB9-748C-3B1C-3E9F5939F889}"/>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Arrow: Down 468">
              <a:extLst>
                <a:ext uri="{FF2B5EF4-FFF2-40B4-BE49-F238E27FC236}">
                  <a16:creationId xmlns:a16="http://schemas.microsoft.com/office/drawing/2014/main" id="{D3472614-07E5-07B7-6C6D-45385F5803DF}"/>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Arrow: Down 469">
              <a:extLst>
                <a:ext uri="{FF2B5EF4-FFF2-40B4-BE49-F238E27FC236}">
                  <a16:creationId xmlns:a16="http://schemas.microsoft.com/office/drawing/2014/main" id="{37065FB9-52DA-5E7B-55A4-CD813D8EF7BF}"/>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Arrow: Down 470">
              <a:extLst>
                <a:ext uri="{FF2B5EF4-FFF2-40B4-BE49-F238E27FC236}">
                  <a16:creationId xmlns:a16="http://schemas.microsoft.com/office/drawing/2014/main" id="{B6A4A94D-2457-0B9D-49E1-5177F953255A}"/>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Arrow: Down 471">
              <a:extLst>
                <a:ext uri="{FF2B5EF4-FFF2-40B4-BE49-F238E27FC236}">
                  <a16:creationId xmlns:a16="http://schemas.microsoft.com/office/drawing/2014/main" id="{FEBF95E7-A41B-51C7-1505-7237985F13D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Arrow: Down 472">
              <a:extLst>
                <a:ext uri="{FF2B5EF4-FFF2-40B4-BE49-F238E27FC236}">
                  <a16:creationId xmlns:a16="http://schemas.microsoft.com/office/drawing/2014/main" id="{F64DF593-747F-5AC2-C64E-7B9A5204502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Arrow: Down 473">
              <a:extLst>
                <a:ext uri="{FF2B5EF4-FFF2-40B4-BE49-F238E27FC236}">
                  <a16:creationId xmlns:a16="http://schemas.microsoft.com/office/drawing/2014/main" id="{06D7CBCF-EBF1-4E4B-BB22-9A4899F21432}"/>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Arrow: Down 474">
              <a:extLst>
                <a:ext uri="{FF2B5EF4-FFF2-40B4-BE49-F238E27FC236}">
                  <a16:creationId xmlns:a16="http://schemas.microsoft.com/office/drawing/2014/main" id="{B77E833A-9631-660B-0795-F8C640928640}"/>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Arrow: Down 475">
              <a:extLst>
                <a:ext uri="{FF2B5EF4-FFF2-40B4-BE49-F238E27FC236}">
                  <a16:creationId xmlns:a16="http://schemas.microsoft.com/office/drawing/2014/main" id="{F2BDDC18-7848-EE38-FF65-409C9ED277CA}"/>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Arrow: Down 476">
              <a:extLst>
                <a:ext uri="{FF2B5EF4-FFF2-40B4-BE49-F238E27FC236}">
                  <a16:creationId xmlns:a16="http://schemas.microsoft.com/office/drawing/2014/main" id="{FDF04807-B6A9-0A46-3DAC-A060DA7FD2DA}"/>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Arrow: Down 477">
              <a:extLst>
                <a:ext uri="{FF2B5EF4-FFF2-40B4-BE49-F238E27FC236}">
                  <a16:creationId xmlns:a16="http://schemas.microsoft.com/office/drawing/2014/main" id="{D8B969EA-CC24-D201-C869-2656C974C480}"/>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Arrow: Down 478">
              <a:extLst>
                <a:ext uri="{FF2B5EF4-FFF2-40B4-BE49-F238E27FC236}">
                  <a16:creationId xmlns:a16="http://schemas.microsoft.com/office/drawing/2014/main" id="{E75ADDBB-8F2D-6FBD-2716-C8773EEB144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Arrow: Down 479">
              <a:extLst>
                <a:ext uri="{FF2B5EF4-FFF2-40B4-BE49-F238E27FC236}">
                  <a16:creationId xmlns:a16="http://schemas.microsoft.com/office/drawing/2014/main" id="{6CF3E5BB-303C-4B05-B7D1-7A79239834A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Arrow: Down 480">
              <a:extLst>
                <a:ext uri="{FF2B5EF4-FFF2-40B4-BE49-F238E27FC236}">
                  <a16:creationId xmlns:a16="http://schemas.microsoft.com/office/drawing/2014/main" id="{DAB5B16F-530C-AD1E-2695-E8DA2B13EB19}"/>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Arrow: Down 481">
              <a:extLst>
                <a:ext uri="{FF2B5EF4-FFF2-40B4-BE49-F238E27FC236}">
                  <a16:creationId xmlns:a16="http://schemas.microsoft.com/office/drawing/2014/main" id="{20BB4881-6C8B-8EE5-A4DE-C6513BF8E98F}"/>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Arrow: Down 482">
              <a:extLst>
                <a:ext uri="{FF2B5EF4-FFF2-40B4-BE49-F238E27FC236}">
                  <a16:creationId xmlns:a16="http://schemas.microsoft.com/office/drawing/2014/main" id="{5DD47BE5-B3D7-006C-518E-6E2F2EBADBC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Arrow: Down 483">
              <a:extLst>
                <a:ext uri="{FF2B5EF4-FFF2-40B4-BE49-F238E27FC236}">
                  <a16:creationId xmlns:a16="http://schemas.microsoft.com/office/drawing/2014/main" id="{2F64DAE2-20B2-9AC1-B39F-40AC44C747CF}"/>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Arrow: Down 484">
              <a:extLst>
                <a:ext uri="{FF2B5EF4-FFF2-40B4-BE49-F238E27FC236}">
                  <a16:creationId xmlns:a16="http://schemas.microsoft.com/office/drawing/2014/main" id="{2543FFCE-D32D-AC22-5275-CE1A6AD99A4C}"/>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Arrow: Down 485">
              <a:extLst>
                <a:ext uri="{FF2B5EF4-FFF2-40B4-BE49-F238E27FC236}">
                  <a16:creationId xmlns:a16="http://schemas.microsoft.com/office/drawing/2014/main" id="{497B472A-006E-19CD-2501-9B0FFCEE5217}"/>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Arrow: Down 486">
              <a:extLst>
                <a:ext uri="{FF2B5EF4-FFF2-40B4-BE49-F238E27FC236}">
                  <a16:creationId xmlns:a16="http://schemas.microsoft.com/office/drawing/2014/main" id="{EF2BA9F7-6767-EBCD-294E-00D7F1C33B62}"/>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Arrow: Down 487">
              <a:extLst>
                <a:ext uri="{FF2B5EF4-FFF2-40B4-BE49-F238E27FC236}">
                  <a16:creationId xmlns:a16="http://schemas.microsoft.com/office/drawing/2014/main" id="{672A0072-AAAF-FDEA-E787-ADDA481B2F03}"/>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Arrow: Down 488">
              <a:extLst>
                <a:ext uri="{FF2B5EF4-FFF2-40B4-BE49-F238E27FC236}">
                  <a16:creationId xmlns:a16="http://schemas.microsoft.com/office/drawing/2014/main" id="{9A4FA5B8-EC23-4855-1A67-2EA616F74CC0}"/>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Arrow: Down 489">
              <a:extLst>
                <a:ext uri="{FF2B5EF4-FFF2-40B4-BE49-F238E27FC236}">
                  <a16:creationId xmlns:a16="http://schemas.microsoft.com/office/drawing/2014/main" id="{6D17B5C4-3338-66B1-F143-3CB1A4FF2ADD}"/>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Arrow: Down 490">
              <a:extLst>
                <a:ext uri="{FF2B5EF4-FFF2-40B4-BE49-F238E27FC236}">
                  <a16:creationId xmlns:a16="http://schemas.microsoft.com/office/drawing/2014/main" id="{B77FEE42-A84F-74BF-6D55-B4A18DE0DBB1}"/>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Arrow: Down 491">
              <a:extLst>
                <a:ext uri="{FF2B5EF4-FFF2-40B4-BE49-F238E27FC236}">
                  <a16:creationId xmlns:a16="http://schemas.microsoft.com/office/drawing/2014/main" id="{E0894920-7144-669D-2CFB-DB7A6D3E7216}"/>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Arrow: Down 492">
              <a:extLst>
                <a:ext uri="{FF2B5EF4-FFF2-40B4-BE49-F238E27FC236}">
                  <a16:creationId xmlns:a16="http://schemas.microsoft.com/office/drawing/2014/main" id="{E3344EB5-E711-F2E2-CA28-48858FBBFB8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Arrow: Down 493">
              <a:extLst>
                <a:ext uri="{FF2B5EF4-FFF2-40B4-BE49-F238E27FC236}">
                  <a16:creationId xmlns:a16="http://schemas.microsoft.com/office/drawing/2014/main" id="{8E2889FE-B7EA-E814-DD8A-0A42382DF1B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Arrow: Down 494">
              <a:extLst>
                <a:ext uri="{FF2B5EF4-FFF2-40B4-BE49-F238E27FC236}">
                  <a16:creationId xmlns:a16="http://schemas.microsoft.com/office/drawing/2014/main" id="{604A80AD-2162-5B3A-7A1E-7122DB65171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Arrow: Down 495">
              <a:extLst>
                <a:ext uri="{FF2B5EF4-FFF2-40B4-BE49-F238E27FC236}">
                  <a16:creationId xmlns:a16="http://schemas.microsoft.com/office/drawing/2014/main" id="{204CF36C-E2FA-1990-CD23-8E5BFF5F3149}"/>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Arrow: Down 496">
              <a:extLst>
                <a:ext uri="{FF2B5EF4-FFF2-40B4-BE49-F238E27FC236}">
                  <a16:creationId xmlns:a16="http://schemas.microsoft.com/office/drawing/2014/main" id="{3DAA7480-3634-B7EC-6218-F6E04250A77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Arrow: Down 497">
              <a:extLst>
                <a:ext uri="{FF2B5EF4-FFF2-40B4-BE49-F238E27FC236}">
                  <a16:creationId xmlns:a16="http://schemas.microsoft.com/office/drawing/2014/main" id="{4909D44F-85CA-B15D-609D-53FC3867445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Arrow: Down 498">
              <a:extLst>
                <a:ext uri="{FF2B5EF4-FFF2-40B4-BE49-F238E27FC236}">
                  <a16:creationId xmlns:a16="http://schemas.microsoft.com/office/drawing/2014/main" id="{D73DB04D-F7F6-E5F3-1EFB-0AFB05F98E5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Arrow: Down 499">
              <a:extLst>
                <a:ext uri="{FF2B5EF4-FFF2-40B4-BE49-F238E27FC236}">
                  <a16:creationId xmlns:a16="http://schemas.microsoft.com/office/drawing/2014/main" id="{6654FD3F-CA81-C7BF-CC43-6B560D5234AB}"/>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Arrow: Down 500">
              <a:extLst>
                <a:ext uri="{FF2B5EF4-FFF2-40B4-BE49-F238E27FC236}">
                  <a16:creationId xmlns:a16="http://schemas.microsoft.com/office/drawing/2014/main" id="{BF12414C-B547-57F3-EA0E-1233B663DE63}"/>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Arrow: Down 501">
              <a:extLst>
                <a:ext uri="{FF2B5EF4-FFF2-40B4-BE49-F238E27FC236}">
                  <a16:creationId xmlns:a16="http://schemas.microsoft.com/office/drawing/2014/main" id="{88FB4281-3571-EBDD-730F-83C056C6E1A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Arrow: Down 502">
              <a:extLst>
                <a:ext uri="{FF2B5EF4-FFF2-40B4-BE49-F238E27FC236}">
                  <a16:creationId xmlns:a16="http://schemas.microsoft.com/office/drawing/2014/main" id="{2BF108D8-5B57-7BD2-F089-82914447CDD9}"/>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Arrow: Down 503">
              <a:extLst>
                <a:ext uri="{FF2B5EF4-FFF2-40B4-BE49-F238E27FC236}">
                  <a16:creationId xmlns:a16="http://schemas.microsoft.com/office/drawing/2014/main" id="{B557B7D6-74EB-292A-00B6-FF4C583D6DE0}"/>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Arrow: Down 504">
              <a:extLst>
                <a:ext uri="{FF2B5EF4-FFF2-40B4-BE49-F238E27FC236}">
                  <a16:creationId xmlns:a16="http://schemas.microsoft.com/office/drawing/2014/main" id="{1ED67205-5943-74E7-8722-2C7DBF38C627}"/>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Arrow: Down 505">
              <a:extLst>
                <a:ext uri="{FF2B5EF4-FFF2-40B4-BE49-F238E27FC236}">
                  <a16:creationId xmlns:a16="http://schemas.microsoft.com/office/drawing/2014/main" id="{E82C9135-ECB3-C60D-33D1-80CCCFEE07BE}"/>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506">
            <a:extLst>
              <a:ext uri="{FF2B5EF4-FFF2-40B4-BE49-F238E27FC236}">
                <a16:creationId xmlns:a16="http://schemas.microsoft.com/office/drawing/2014/main" id="{C07520A2-2A05-2D7E-6D68-9E17FB3CB703}"/>
              </a:ext>
            </a:extLst>
          </p:cNvPr>
          <p:cNvGrpSpPr/>
          <p:nvPr/>
        </p:nvGrpSpPr>
        <p:grpSpPr>
          <a:xfrm>
            <a:off x="3036685" y="2389748"/>
            <a:ext cx="3209924" cy="449772"/>
            <a:chOff x="5739694" y="2313540"/>
            <a:chExt cx="3209924" cy="449772"/>
          </a:xfrm>
        </p:grpSpPr>
        <p:sp>
          <p:nvSpPr>
            <p:cNvPr id="508" name="Arrow: Down 507">
              <a:extLst>
                <a:ext uri="{FF2B5EF4-FFF2-40B4-BE49-F238E27FC236}">
                  <a16:creationId xmlns:a16="http://schemas.microsoft.com/office/drawing/2014/main" id="{C428665B-BC67-B4E5-25A9-369E737ADCA8}"/>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Arrow: Down 508">
              <a:extLst>
                <a:ext uri="{FF2B5EF4-FFF2-40B4-BE49-F238E27FC236}">
                  <a16:creationId xmlns:a16="http://schemas.microsoft.com/office/drawing/2014/main" id="{41495785-BF07-65E1-80E4-681AAE6A9BE1}"/>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Arrow: Down 509">
              <a:extLst>
                <a:ext uri="{FF2B5EF4-FFF2-40B4-BE49-F238E27FC236}">
                  <a16:creationId xmlns:a16="http://schemas.microsoft.com/office/drawing/2014/main" id="{B191A08D-1528-64F4-F295-E96F0AE3A23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Arrow: Down 510">
              <a:extLst>
                <a:ext uri="{FF2B5EF4-FFF2-40B4-BE49-F238E27FC236}">
                  <a16:creationId xmlns:a16="http://schemas.microsoft.com/office/drawing/2014/main" id="{03F1F749-F164-EC75-F007-6F1CCD64A09B}"/>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Arrow: Down 511">
              <a:extLst>
                <a:ext uri="{FF2B5EF4-FFF2-40B4-BE49-F238E27FC236}">
                  <a16:creationId xmlns:a16="http://schemas.microsoft.com/office/drawing/2014/main" id="{3B9A4D2A-2FFA-2B26-872C-1F04F90C6346}"/>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Arrow: Down 512">
              <a:extLst>
                <a:ext uri="{FF2B5EF4-FFF2-40B4-BE49-F238E27FC236}">
                  <a16:creationId xmlns:a16="http://schemas.microsoft.com/office/drawing/2014/main" id="{851771C1-DB21-88E2-2458-76975AA4A673}"/>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Arrow: Down 513">
              <a:extLst>
                <a:ext uri="{FF2B5EF4-FFF2-40B4-BE49-F238E27FC236}">
                  <a16:creationId xmlns:a16="http://schemas.microsoft.com/office/drawing/2014/main" id="{B88338F6-9734-C580-F634-F481D6DF9F5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Arrow: Down 514">
              <a:extLst>
                <a:ext uri="{FF2B5EF4-FFF2-40B4-BE49-F238E27FC236}">
                  <a16:creationId xmlns:a16="http://schemas.microsoft.com/office/drawing/2014/main" id="{87766830-0C8E-B18B-1263-1C922E865F7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Arrow: Down 515">
              <a:extLst>
                <a:ext uri="{FF2B5EF4-FFF2-40B4-BE49-F238E27FC236}">
                  <a16:creationId xmlns:a16="http://schemas.microsoft.com/office/drawing/2014/main" id="{8CF62584-D5DD-86DF-13A6-F88083410DF6}"/>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Arrow: Down 516">
              <a:extLst>
                <a:ext uri="{FF2B5EF4-FFF2-40B4-BE49-F238E27FC236}">
                  <a16:creationId xmlns:a16="http://schemas.microsoft.com/office/drawing/2014/main" id="{53167388-E16E-2177-50E9-DE585BAA478B}"/>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Arrow: Down 517">
              <a:extLst>
                <a:ext uri="{FF2B5EF4-FFF2-40B4-BE49-F238E27FC236}">
                  <a16:creationId xmlns:a16="http://schemas.microsoft.com/office/drawing/2014/main" id="{F66B5BC3-C024-9C23-EB17-FE7BF009AED3}"/>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Arrow: Down 518">
              <a:extLst>
                <a:ext uri="{FF2B5EF4-FFF2-40B4-BE49-F238E27FC236}">
                  <a16:creationId xmlns:a16="http://schemas.microsoft.com/office/drawing/2014/main" id="{0F96B6D9-1A5B-627F-39C0-2256756D4040}"/>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Arrow: Down 519">
              <a:extLst>
                <a:ext uri="{FF2B5EF4-FFF2-40B4-BE49-F238E27FC236}">
                  <a16:creationId xmlns:a16="http://schemas.microsoft.com/office/drawing/2014/main" id="{A03F09F9-229B-CF50-B5F9-7034F83DA826}"/>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Arrow: Down 520">
              <a:extLst>
                <a:ext uri="{FF2B5EF4-FFF2-40B4-BE49-F238E27FC236}">
                  <a16:creationId xmlns:a16="http://schemas.microsoft.com/office/drawing/2014/main" id="{4EAE242F-CBBA-1B2B-CEC0-0DE1E090A5BD}"/>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Arrow: Down 521">
              <a:extLst>
                <a:ext uri="{FF2B5EF4-FFF2-40B4-BE49-F238E27FC236}">
                  <a16:creationId xmlns:a16="http://schemas.microsoft.com/office/drawing/2014/main" id="{4640C417-6E28-E09D-5927-56C29AAB91C5}"/>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Arrow: Down 522">
              <a:extLst>
                <a:ext uri="{FF2B5EF4-FFF2-40B4-BE49-F238E27FC236}">
                  <a16:creationId xmlns:a16="http://schemas.microsoft.com/office/drawing/2014/main" id="{0E69851F-AF3C-6A43-0862-7D5554593AF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Arrow: Down 523">
              <a:extLst>
                <a:ext uri="{FF2B5EF4-FFF2-40B4-BE49-F238E27FC236}">
                  <a16:creationId xmlns:a16="http://schemas.microsoft.com/office/drawing/2014/main" id="{5E8BF6C2-FBA1-375D-5946-1321EDF9FCC3}"/>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Arrow: Down 524">
              <a:extLst>
                <a:ext uri="{FF2B5EF4-FFF2-40B4-BE49-F238E27FC236}">
                  <a16:creationId xmlns:a16="http://schemas.microsoft.com/office/drawing/2014/main" id="{73EB3A5E-62B1-9618-57C7-5A5EF798C40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Arrow: Down 525">
              <a:extLst>
                <a:ext uri="{FF2B5EF4-FFF2-40B4-BE49-F238E27FC236}">
                  <a16:creationId xmlns:a16="http://schemas.microsoft.com/office/drawing/2014/main" id="{C2993318-A8FB-7023-51E8-11560C2028F5}"/>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Arrow: Down 526">
              <a:extLst>
                <a:ext uri="{FF2B5EF4-FFF2-40B4-BE49-F238E27FC236}">
                  <a16:creationId xmlns:a16="http://schemas.microsoft.com/office/drawing/2014/main" id="{5D39E784-4517-8ABA-A318-B5E2AB8AAD82}"/>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Arrow: Down 527">
              <a:extLst>
                <a:ext uri="{FF2B5EF4-FFF2-40B4-BE49-F238E27FC236}">
                  <a16:creationId xmlns:a16="http://schemas.microsoft.com/office/drawing/2014/main" id="{02456335-1B61-AE6C-BB97-4F9A7D8C7636}"/>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Arrow: Down 528">
              <a:extLst>
                <a:ext uri="{FF2B5EF4-FFF2-40B4-BE49-F238E27FC236}">
                  <a16:creationId xmlns:a16="http://schemas.microsoft.com/office/drawing/2014/main" id="{7B5AB303-7984-B194-8E2B-478B9C13701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Arrow: Down 529">
              <a:extLst>
                <a:ext uri="{FF2B5EF4-FFF2-40B4-BE49-F238E27FC236}">
                  <a16:creationId xmlns:a16="http://schemas.microsoft.com/office/drawing/2014/main" id="{007F15B2-1018-7DA2-783A-70BC4E07F51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Arrow: Down 530">
              <a:extLst>
                <a:ext uri="{FF2B5EF4-FFF2-40B4-BE49-F238E27FC236}">
                  <a16:creationId xmlns:a16="http://schemas.microsoft.com/office/drawing/2014/main" id="{46C7AD6B-39AA-345C-1082-D043B64A4EE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Arrow: Down 531">
              <a:extLst>
                <a:ext uri="{FF2B5EF4-FFF2-40B4-BE49-F238E27FC236}">
                  <a16:creationId xmlns:a16="http://schemas.microsoft.com/office/drawing/2014/main" id="{FC47438A-4AE2-DF3E-1E4D-CFD94D9B8C8E}"/>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Arrow: Down 532">
              <a:extLst>
                <a:ext uri="{FF2B5EF4-FFF2-40B4-BE49-F238E27FC236}">
                  <a16:creationId xmlns:a16="http://schemas.microsoft.com/office/drawing/2014/main" id="{1F498CDE-8F74-48D5-FFE7-CDFD1BADAC6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Arrow: Down 533">
              <a:extLst>
                <a:ext uri="{FF2B5EF4-FFF2-40B4-BE49-F238E27FC236}">
                  <a16:creationId xmlns:a16="http://schemas.microsoft.com/office/drawing/2014/main" id="{C21142CD-406D-1404-6E48-1B9A4BEACF3E}"/>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Arrow: Down 534">
              <a:extLst>
                <a:ext uri="{FF2B5EF4-FFF2-40B4-BE49-F238E27FC236}">
                  <a16:creationId xmlns:a16="http://schemas.microsoft.com/office/drawing/2014/main" id="{8B7BE760-1380-F673-309E-C9F69454CB5B}"/>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Arrow: Down 535">
              <a:extLst>
                <a:ext uri="{FF2B5EF4-FFF2-40B4-BE49-F238E27FC236}">
                  <a16:creationId xmlns:a16="http://schemas.microsoft.com/office/drawing/2014/main" id="{1DD3C122-5045-690C-053A-CD846E0A17B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Arrow: Down 536">
              <a:extLst>
                <a:ext uri="{FF2B5EF4-FFF2-40B4-BE49-F238E27FC236}">
                  <a16:creationId xmlns:a16="http://schemas.microsoft.com/office/drawing/2014/main" id="{6A783C2F-01BB-F24E-7619-C37158DD7F4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Arrow: Down 537">
              <a:extLst>
                <a:ext uri="{FF2B5EF4-FFF2-40B4-BE49-F238E27FC236}">
                  <a16:creationId xmlns:a16="http://schemas.microsoft.com/office/drawing/2014/main" id="{E858413D-ED01-E786-58AA-6E8C48664D67}"/>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Arrow: Down 538">
              <a:extLst>
                <a:ext uri="{FF2B5EF4-FFF2-40B4-BE49-F238E27FC236}">
                  <a16:creationId xmlns:a16="http://schemas.microsoft.com/office/drawing/2014/main" id="{E748DFEA-12DA-3BFB-89A4-ACD4DF8FF5B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Arrow: Down 539">
              <a:extLst>
                <a:ext uri="{FF2B5EF4-FFF2-40B4-BE49-F238E27FC236}">
                  <a16:creationId xmlns:a16="http://schemas.microsoft.com/office/drawing/2014/main" id="{F4F5A6EA-4585-3F00-F29C-B4DC55066575}"/>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Arrow: Down 540">
              <a:extLst>
                <a:ext uri="{FF2B5EF4-FFF2-40B4-BE49-F238E27FC236}">
                  <a16:creationId xmlns:a16="http://schemas.microsoft.com/office/drawing/2014/main" id="{2F2FB2DE-CB18-BB8C-FC64-03BCEAF67B03}"/>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Arrow: Down 541">
              <a:extLst>
                <a:ext uri="{FF2B5EF4-FFF2-40B4-BE49-F238E27FC236}">
                  <a16:creationId xmlns:a16="http://schemas.microsoft.com/office/drawing/2014/main" id="{9333A724-811A-216E-5587-F5A0574EDE79}"/>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Arrow: Down 542">
              <a:extLst>
                <a:ext uri="{FF2B5EF4-FFF2-40B4-BE49-F238E27FC236}">
                  <a16:creationId xmlns:a16="http://schemas.microsoft.com/office/drawing/2014/main" id="{CC99A707-40AB-DA82-A66B-B85AC412D46F}"/>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Arrow: Down 543">
              <a:extLst>
                <a:ext uri="{FF2B5EF4-FFF2-40B4-BE49-F238E27FC236}">
                  <a16:creationId xmlns:a16="http://schemas.microsoft.com/office/drawing/2014/main" id="{C95ECBC4-D574-EDC6-EF1C-1D98812102EF}"/>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Arrow: Down 544">
              <a:extLst>
                <a:ext uri="{FF2B5EF4-FFF2-40B4-BE49-F238E27FC236}">
                  <a16:creationId xmlns:a16="http://schemas.microsoft.com/office/drawing/2014/main" id="{CAD8A713-26D4-46DA-31A1-EFC4CDCADA6E}"/>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Arrow: Down 545">
              <a:extLst>
                <a:ext uri="{FF2B5EF4-FFF2-40B4-BE49-F238E27FC236}">
                  <a16:creationId xmlns:a16="http://schemas.microsoft.com/office/drawing/2014/main" id="{7D8BAA62-3AA9-5AEE-8700-6FB89D4D7677}"/>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Arrow: Down 546">
              <a:extLst>
                <a:ext uri="{FF2B5EF4-FFF2-40B4-BE49-F238E27FC236}">
                  <a16:creationId xmlns:a16="http://schemas.microsoft.com/office/drawing/2014/main" id="{2F0B6D8E-95D1-7A00-3BC9-CBA91EACE085}"/>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Arrow: Down 547">
              <a:extLst>
                <a:ext uri="{FF2B5EF4-FFF2-40B4-BE49-F238E27FC236}">
                  <a16:creationId xmlns:a16="http://schemas.microsoft.com/office/drawing/2014/main" id="{AF360CF4-F7A3-80C1-9F6C-11A999066134}"/>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Arrow: Down 548">
              <a:extLst>
                <a:ext uri="{FF2B5EF4-FFF2-40B4-BE49-F238E27FC236}">
                  <a16:creationId xmlns:a16="http://schemas.microsoft.com/office/drawing/2014/main" id="{78613693-651C-5DCC-7917-0EB3F7BC7B84}"/>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Arrow: Down 549">
              <a:extLst>
                <a:ext uri="{FF2B5EF4-FFF2-40B4-BE49-F238E27FC236}">
                  <a16:creationId xmlns:a16="http://schemas.microsoft.com/office/drawing/2014/main" id="{EBF594D0-44E5-B3F5-53A6-BED0E34C46AD}"/>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Arrow: Down 550">
              <a:extLst>
                <a:ext uri="{FF2B5EF4-FFF2-40B4-BE49-F238E27FC236}">
                  <a16:creationId xmlns:a16="http://schemas.microsoft.com/office/drawing/2014/main" id="{6A22EEE2-A13E-E1BB-6817-5C34848E427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Arrow: Down 551">
              <a:extLst>
                <a:ext uri="{FF2B5EF4-FFF2-40B4-BE49-F238E27FC236}">
                  <a16:creationId xmlns:a16="http://schemas.microsoft.com/office/drawing/2014/main" id="{85AEA858-99C4-7F7C-6214-7653F66213A6}"/>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Arrow: Down 552">
              <a:extLst>
                <a:ext uri="{FF2B5EF4-FFF2-40B4-BE49-F238E27FC236}">
                  <a16:creationId xmlns:a16="http://schemas.microsoft.com/office/drawing/2014/main" id="{379D60AC-D432-6C91-E49E-7FCBB36CA0B6}"/>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Arrow: Down 553">
              <a:extLst>
                <a:ext uri="{FF2B5EF4-FFF2-40B4-BE49-F238E27FC236}">
                  <a16:creationId xmlns:a16="http://schemas.microsoft.com/office/drawing/2014/main" id="{BDAEB5AC-02E2-DF6E-4752-85764BD8CA55}"/>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Arrow: Down 554">
              <a:extLst>
                <a:ext uri="{FF2B5EF4-FFF2-40B4-BE49-F238E27FC236}">
                  <a16:creationId xmlns:a16="http://schemas.microsoft.com/office/drawing/2014/main" id="{A51D3FE6-872D-A504-4ADD-4D1A0E10B16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Arrow: Down 555">
              <a:extLst>
                <a:ext uri="{FF2B5EF4-FFF2-40B4-BE49-F238E27FC236}">
                  <a16:creationId xmlns:a16="http://schemas.microsoft.com/office/drawing/2014/main" id="{7B231420-D10C-1BF1-E3BA-752DE08AA58C}"/>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Arrow: Down 556">
              <a:extLst>
                <a:ext uri="{FF2B5EF4-FFF2-40B4-BE49-F238E27FC236}">
                  <a16:creationId xmlns:a16="http://schemas.microsoft.com/office/drawing/2014/main" id="{652AFDA6-44F4-FB7C-C73D-665FB5BD728D}"/>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Arrow: Down 557">
              <a:extLst>
                <a:ext uri="{FF2B5EF4-FFF2-40B4-BE49-F238E27FC236}">
                  <a16:creationId xmlns:a16="http://schemas.microsoft.com/office/drawing/2014/main" id="{674F0B36-213D-CDC1-7A4F-D583C4A99E17}"/>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Arrow: Down 558">
              <a:extLst>
                <a:ext uri="{FF2B5EF4-FFF2-40B4-BE49-F238E27FC236}">
                  <a16:creationId xmlns:a16="http://schemas.microsoft.com/office/drawing/2014/main" id="{5F07F1FC-25CC-73D1-1CEC-00A77FDB4E09}"/>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Arrow: Down 559">
              <a:extLst>
                <a:ext uri="{FF2B5EF4-FFF2-40B4-BE49-F238E27FC236}">
                  <a16:creationId xmlns:a16="http://schemas.microsoft.com/office/drawing/2014/main" id="{EF73E417-1C37-3B5B-269B-071CE00438EB}"/>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Arrow: Down 560">
              <a:extLst>
                <a:ext uri="{FF2B5EF4-FFF2-40B4-BE49-F238E27FC236}">
                  <a16:creationId xmlns:a16="http://schemas.microsoft.com/office/drawing/2014/main" id="{0AFC6F98-07AC-9A3A-1C71-B582017C4E53}"/>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Arrow: Down 561">
              <a:extLst>
                <a:ext uri="{FF2B5EF4-FFF2-40B4-BE49-F238E27FC236}">
                  <a16:creationId xmlns:a16="http://schemas.microsoft.com/office/drawing/2014/main" id="{600A43FC-5956-82EA-0AEC-673B49324C1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Arrow: Down 562">
              <a:extLst>
                <a:ext uri="{FF2B5EF4-FFF2-40B4-BE49-F238E27FC236}">
                  <a16:creationId xmlns:a16="http://schemas.microsoft.com/office/drawing/2014/main" id="{0F284F23-1C21-58AC-6AB0-19BAA5E6BD0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Arrow: Down 563">
              <a:extLst>
                <a:ext uri="{FF2B5EF4-FFF2-40B4-BE49-F238E27FC236}">
                  <a16:creationId xmlns:a16="http://schemas.microsoft.com/office/drawing/2014/main" id="{8FCB17D1-3380-C0DB-6036-D6BFD7A228D0}"/>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Arrow: Down 564">
              <a:extLst>
                <a:ext uri="{FF2B5EF4-FFF2-40B4-BE49-F238E27FC236}">
                  <a16:creationId xmlns:a16="http://schemas.microsoft.com/office/drawing/2014/main" id="{AB46B15D-6C70-5B76-09AF-43356363C3D6}"/>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Arrow: Down 565">
              <a:extLst>
                <a:ext uri="{FF2B5EF4-FFF2-40B4-BE49-F238E27FC236}">
                  <a16:creationId xmlns:a16="http://schemas.microsoft.com/office/drawing/2014/main" id="{CE4E9B2B-425F-0D55-8587-08EEBB3AA7EA}"/>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Arrow: Down 566">
              <a:extLst>
                <a:ext uri="{FF2B5EF4-FFF2-40B4-BE49-F238E27FC236}">
                  <a16:creationId xmlns:a16="http://schemas.microsoft.com/office/drawing/2014/main" id="{AD0004E2-032E-86D9-3885-D34BFF7EFF67}"/>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8" name="Group 567">
            <a:extLst>
              <a:ext uri="{FF2B5EF4-FFF2-40B4-BE49-F238E27FC236}">
                <a16:creationId xmlns:a16="http://schemas.microsoft.com/office/drawing/2014/main" id="{423E3281-17C6-EA26-CA33-5A9E6FCA9B58}"/>
              </a:ext>
            </a:extLst>
          </p:cNvPr>
          <p:cNvGrpSpPr/>
          <p:nvPr/>
        </p:nvGrpSpPr>
        <p:grpSpPr>
          <a:xfrm>
            <a:off x="3036685" y="2389748"/>
            <a:ext cx="3209924" cy="449772"/>
            <a:chOff x="5739694" y="2313540"/>
            <a:chExt cx="3209924" cy="449772"/>
          </a:xfrm>
        </p:grpSpPr>
        <p:sp>
          <p:nvSpPr>
            <p:cNvPr id="569" name="Arrow: Down 568">
              <a:extLst>
                <a:ext uri="{FF2B5EF4-FFF2-40B4-BE49-F238E27FC236}">
                  <a16:creationId xmlns:a16="http://schemas.microsoft.com/office/drawing/2014/main" id="{D2F577D0-8A43-F840-21D9-2C7ECB0EC65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Arrow: Down 569">
              <a:extLst>
                <a:ext uri="{FF2B5EF4-FFF2-40B4-BE49-F238E27FC236}">
                  <a16:creationId xmlns:a16="http://schemas.microsoft.com/office/drawing/2014/main" id="{EC8D490A-2247-7101-D2BA-D3D422475B0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Arrow: Down 570">
              <a:extLst>
                <a:ext uri="{FF2B5EF4-FFF2-40B4-BE49-F238E27FC236}">
                  <a16:creationId xmlns:a16="http://schemas.microsoft.com/office/drawing/2014/main" id="{7ED0471A-1F52-B03F-C614-D93C3AA27599}"/>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Arrow: Down 571">
              <a:extLst>
                <a:ext uri="{FF2B5EF4-FFF2-40B4-BE49-F238E27FC236}">
                  <a16:creationId xmlns:a16="http://schemas.microsoft.com/office/drawing/2014/main" id="{E80FDBC7-4A08-8834-4B09-91872B516208}"/>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Arrow: Down 572">
              <a:extLst>
                <a:ext uri="{FF2B5EF4-FFF2-40B4-BE49-F238E27FC236}">
                  <a16:creationId xmlns:a16="http://schemas.microsoft.com/office/drawing/2014/main" id="{3C32122B-9164-95FD-4670-8B00494FCBA8}"/>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Arrow: Down 573">
              <a:extLst>
                <a:ext uri="{FF2B5EF4-FFF2-40B4-BE49-F238E27FC236}">
                  <a16:creationId xmlns:a16="http://schemas.microsoft.com/office/drawing/2014/main" id="{D0C03AC7-DB57-0D94-6C01-1DBEDB86A1D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Arrow: Down 574">
              <a:extLst>
                <a:ext uri="{FF2B5EF4-FFF2-40B4-BE49-F238E27FC236}">
                  <a16:creationId xmlns:a16="http://schemas.microsoft.com/office/drawing/2014/main" id="{26BE6328-F832-E014-9408-8B0AF5150301}"/>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Arrow: Down 575">
              <a:extLst>
                <a:ext uri="{FF2B5EF4-FFF2-40B4-BE49-F238E27FC236}">
                  <a16:creationId xmlns:a16="http://schemas.microsoft.com/office/drawing/2014/main" id="{149C722D-B631-5AA5-F154-DFC43FB1207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Arrow: Down 576">
              <a:extLst>
                <a:ext uri="{FF2B5EF4-FFF2-40B4-BE49-F238E27FC236}">
                  <a16:creationId xmlns:a16="http://schemas.microsoft.com/office/drawing/2014/main" id="{C6136635-63D2-62A9-F597-1C0F23BCCDAD}"/>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Arrow: Down 577">
              <a:extLst>
                <a:ext uri="{FF2B5EF4-FFF2-40B4-BE49-F238E27FC236}">
                  <a16:creationId xmlns:a16="http://schemas.microsoft.com/office/drawing/2014/main" id="{16383D49-08F3-75FF-A05F-F1698B0D0692}"/>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Arrow: Down 578">
              <a:extLst>
                <a:ext uri="{FF2B5EF4-FFF2-40B4-BE49-F238E27FC236}">
                  <a16:creationId xmlns:a16="http://schemas.microsoft.com/office/drawing/2014/main" id="{94DD9B82-F7DB-42E7-D013-6B0264CA696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Arrow: Down 579">
              <a:extLst>
                <a:ext uri="{FF2B5EF4-FFF2-40B4-BE49-F238E27FC236}">
                  <a16:creationId xmlns:a16="http://schemas.microsoft.com/office/drawing/2014/main" id="{3D791D38-6499-F9EA-62EA-463C0F5A884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Arrow: Down 580">
              <a:extLst>
                <a:ext uri="{FF2B5EF4-FFF2-40B4-BE49-F238E27FC236}">
                  <a16:creationId xmlns:a16="http://schemas.microsoft.com/office/drawing/2014/main" id="{710752F8-5C11-DE92-39B8-3D45BF4BC8A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Arrow: Down 581">
              <a:extLst>
                <a:ext uri="{FF2B5EF4-FFF2-40B4-BE49-F238E27FC236}">
                  <a16:creationId xmlns:a16="http://schemas.microsoft.com/office/drawing/2014/main" id="{8E28A134-BE68-1E0A-4E98-5A452B211C8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Arrow: Down 582">
              <a:extLst>
                <a:ext uri="{FF2B5EF4-FFF2-40B4-BE49-F238E27FC236}">
                  <a16:creationId xmlns:a16="http://schemas.microsoft.com/office/drawing/2014/main" id="{ABE8980A-959C-57B6-6818-6CB6C6E0CFDB}"/>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Arrow: Down 583">
              <a:extLst>
                <a:ext uri="{FF2B5EF4-FFF2-40B4-BE49-F238E27FC236}">
                  <a16:creationId xmlns:a16="http://schemas.microsoft.com/office/drawing/2014/main" id="{291ADCC7-1ADF-8DCC-E64D-EF1EE02D3D61}"/>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Arrow: Down 584">
              <a:extLst>
                <a:ext uri="{FF2B5EF4-FFF2-40B4-BE49-F238E27FC236}">
                  <a16:creationId xmlns:a16="http://schemas.microsoft.com/office/drawing/2014/main" id="{F3780326-06D8-77BE-2228-6262FFA4B2C0}"/>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Arrow: Down 585">
              <a:extLst>
                <a:ext uri="{FF2B5EF4-FFF2-40B4-BE49-F238E27FC236}">
                  <a16:creationId xmlns:a16="http://schemas.microsoft.com/office/drawing/2014/main" id="{32CF7BA2-0D48-F7AE-60CC-A98DA53C31C5}"/>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Arrow: Down 586">
              <a:extLst>
                <a:ext uri="{FF2B5EF4-FFF2-40B4-BE49-F238E27FC236}">
                  <a16:creationId xmlns:a16="http://schemas.microsoft.com/office/drawing/2014/main" id="{9CD26724-141D-2CEB-8151-1D02899C9F7D}"/>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Arrow: Down 587">
              <a:extLst>
                <a:ext uri="{FF2B5EF4-FFF2-40B4-BE49-F238E27FC236}">
                  <a16:creationId xmlns:a16="http://schemas.microsoft.com/office/drawing/2014/main" id="{5550FFF2-7DF5-DC5D-3276-DAB90535DAF3}"/>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Arrow: Down 588">
              <a:extLst>
                <a:ext uri="{FF2B5EF4-FFF2-40B4-BE49-F238E27FC236}">
                  <a16:creationId xmlns:a16="http://schemas.microsoft.com/office/drawing/2014/main" id="{5BACFEFA-A6AE-6724-E6A6-26A8A98E515A}"/>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Arrow: Down 589">
              <a:extLst>
                <a:ext uri="{FF2B5EF4-FFF2-40B4-BE49-F238E27FC236}">
                  <a16:creationId xmlns:a16="http://schemas.microsoft.com/office/drawing/2014/main" id="{2AD5747F-377C-20DD-AEF2-F5E2E44D30DA}"/>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Arrow: Down 590">
              <a:extLst>
                <a:ext uri="{FF2B5EF4-FFF2-40B4-BE49-F238E27FC236}">
                  <a16:creationId xmlns:a16="http://schemas.microsoft.com/office/drawing/2014/main" id="{33BD7C06-A87B-38A4-A065-5D6DD54B748F}"/>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Arrow: Down 591">
              <a:extLst>
                <a:ext uri="{FF2B5EF4-FFF2-40B4-BE49-F238E27FC236}">
                  <a16:creationId xmlns:a16="http://schemas.microsoft.com/office/drawing/2014/main" id="{32414DCF-79FD-ECE0-5B14-2ED8CFD870D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Arrow: Down 592">
              <a:extLst>
                <a:ext uri="{FF2B5EF4-FFF2-40B4-BE49-F238E27FC236}">
                  <a16:creationId xmlns:a16="http://schemas.microsoft.com/office/drawing/2014/main" id="{CF4406CF-8093-2048-4633-2721B96B2248}"/>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Arrow: Down 593">
              <a:extLst>
                <a:ext uri="{FF2B5EF4-FFF2-40B4-BE49-F238E27FC236}">
                  <a16:creationId xmlns:a16="http://schemas.microsoft.com/office/drawing/2014/main" id="{D8B1297F-76E2-940A-DB47-8C003C7C0FE7}"/>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Arrow: Down 594">
              <a:extLst>
                <a:ext uri="{FF2B5EF4-FFF2-40B4-BE49-F238E27FC236}">
                  <a16:creationId xmlns:a16="http://schemas.microsoft.com/office/drawing/2014/main" id="{3F537D40-025A-1F10-7DC0-6B481783D7C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Arrow: Down 595">
              <a:extLst>
                <a:ext uri="{FF2B5EF4-FFF2-40B4-BE49-F238E27FC236}">
                  <a16:creationId xmlns:a16="http://schemas.microsoft.com/office/drawing/2014/main" id="{92783482-3200-DF5B-805B-F59F3C0657D0}"/>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Arrow: Down 596">
              <a:extLst>
                <a:ext uri="{FF2B5EF4-FFF2-40B4-BE49-F238E27FC236}">
                  <a16:creationId xmlns:a16="http://schemas.microsoft.com/office/drawing/2014/main" id="{DB6131A6-3679-71CF-3B44-681242DCD26F}"/>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Arrow: Down 597">
              <a:extLst>
                <a:ext uri="{FF2B5EF4-FFF2-40B4-BE49-F238E27FC236}">
                  <a16:creationId xmlns:a16="http://schemas.microsoft.com/office/drawing/2014/main" id="{E5974E3B-3F27-CF5F-56A8-645F76CE2E2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Arrow: Down 598">
              <a:extLst>
                <a:ext uri="{FF2B5EF4-FFF2-40B4-BE49-F238E27FC236}">
                  <a16:creationId xmlns:a16="http://schemas.microsoft.com/office/drawing/2014/main" id="{6875E4D6-DB10-7553-2DFD-6FBD729C648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Arrow: Down 599">
              <a:extLst>
                <a:ext uri="{FF2B5EF4-FFF2-40B4-BE49-F238E27FC236}">
                  <a16:creationId xmlns:a16="http://schemas.microsoft.com/office/drawing/2014/main" id="{E0916272-844D-DAA6-CFB9-7C534863659E}"/>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Arrow: Down 600">
              <a:extLst>
                <a:ext uri="{FF2B5EF4-FFF2-40B4-BE49-F238E27FC236}">
                  <a16:creationId xmlns:a16="http://schemas.microsoft.com/office/drawing/2014/main" id="{F1BDE560-7AA4-49C4-58DF-BDACC5D11D9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Arrow: Down 601">
              <a:extLst>
                <a:ext uri="{FF2B5EF4-FFF2-40B4-BE49-F238E27FC236}">
                  <a16:creationId xmlns:a16="http://schemas.microsoft.com/office/drawing/2014/main" id="{16D0DA34-1D48-6153-E21D-F7FC0823DB02}"/>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Arrow: Down 602">
              <a:extLst>
                <a:ext uri="{FF2B5EF4-FFF2-40B4-BE49-F238E27FC236}">
                  <a16:creationId xmlns:a16="http://schemas.microsoft.com/office/drawing/2014/main" id="{49E80AC0-BAE8-7D03-EB8E-54E2354C25ED}"/>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Arrow: Down 603">
              <a:extLst>
                <a:ext uri="{FF2B5EF4-FFF2-40B4-BE49-F238E27FC236}">
                  <a16:creationId xmlns:a16="http://schemas.microsoft.com/office/drawing/2014/main" id="{B387918D-6E14-7499-CD60-BFC7D5E2072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Arrow: Down 604">
              <a:extLst>
                <a:ext uri="{FF2B5EF4-FFF2-40B4-BE49-F238E27FC236}">
                  <a16:creationId xmlns:a16="http://schemas.microsoft.com/office/drawing/2014/main" id="{A5E00730-6F6B-3896-81B6-CE579EB7B211}"/>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Arrow: Down 605">
              <a:extLst>
                <a:ext uri="{FF2B5EF4-FFF2-40B4-BE49-F238E27FC236}">
                  <a16:creationId xmlns:a16="http://schemas.microsoft.com/office/drawing/2014/main" id="{F75FD554-40DB-461F-48E1-32CA04F5B54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Arrow: Down 606">
              <a:extLst>
                <a:ext uri="{FF2B5EF4-FFF2-40B4-BE49-F238E27FC236}">
                  <a16:creationId xmlns:a16="http://schemas.microsoft.com/office/drawing/2014/main" id="{B91C12A0-497E-B714-D6AA-3553A1C596DD}"/>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Arrow: Down 607">
              <a:extLst>
                <a:ext uri="{FF2B5EF4-FFF2-40B4-BE49-F238E27FC236}">
                  <a16:creationId xmlns:a16="http://schemas.microsoft.com/office/drawing/2014/main" id="{556A143F-7B03-5216-0C1A-790E2839FFE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Arrow: Down 608">
              <a:extLst>
                <a:ext uri="{FF2B5EF4-FFF2-40B4-BE49-F238E27FC236}">
                  <a16:creationId xmlns:a16="http://schemas.microsoft.com/office/drawing/2014/main" id="{D4BD1375-5BDF-5A85-DE25-9BBF938B3FA7}"/>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Arrow: Down 609">
              <a:extLst>
                <a:ext uri="{FF2B5EF4-FFF2-40B4-BE49-F238E27FC236}">
                  <a16:creationId xmlns:a16="http://schemas.microsoft.com/office/drawing/2014/main" id="{D8412784-9801-EE0C-9A20-F2049F4CCB3D}"/>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Arrow: Down 610">
              <a:extLst>
                <a:ext uri="{FF2B5EF4-FFF2-40B4-BE49-F238E27FC236}">
                  <a16:creationId xmlns:a16="http://schemas.microsoft.com/office/drawing/2014/main" id="{6D041729-9708-982D-B033-B24520B6EB6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Arrow: Down 611">
              <a:extLst>
                <a:ext uri="{FF2B5EF4-FFF2-40B4-BE49-F238E27FC236}">
                  <a16:creationId xmlns:a16="http://schemas.microsoft.com/office/drawing/2014/main" id="{0153C62D-94A1-223F-22C6-596A483E3F9C}"/>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Arrow: Down 612">
              <a:extLst>
                <a:ext uri="{FF2B5EF4-FFF2-40B4-BE49-F238E27FC236}">
                  <a16:creationId xmlns:a16="http://schemas.microsoft.com/office/drawing/2014/main" id="{1F2F9765-1035-60C1-7D6F-CB26CA29344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Arrow: Down 613">
              <a:extLst>
                <a:ext uri="{FF2B5EF4-FFF2-40B4-BE49-F238E27FC236}">
                  <a16:creationId xmlns:a16="http://schemas.microsoft.com/office/drawing/2014/main" id="{3B2862B1-406C-10EC-8E5F-33BAA735D3BF}"/>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Arrow: Down 614">
              <a:extLst>
                <a:ext uri="{FF2B5EF4-FFF2-40B4-BE49-F238E27FC236}">
                  <a16:creationId xmlns:a16="http://schemas.microsoft.com/office/drawing/2014/main" id="{01C25E63-BF48-3B1B-138C-BE9428ECA49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Arrow: Down 615">
              <a:extLst>
                <a:ext uri="{FF2B5EF4-FFF2-40B4-BE49-F238E27FC236}">
                  <a16:creationId xmlns:a16="http://schemas.microsoft.com/office/drawing/2014/main" id="{A1636313-FB1C-F0C0-4AC6-81E572DBF032}"/>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Arrow: Down 616">
              <a:extLst>
                <a:ext uri="{FF2B5EF4-FFF2-40B4-BE49-F238E27FC236}">
                  <a16:creationId xmlns:a16="http://schemas.microsoft.com/office/drawing/2014/main" id="{CCCB64EE-84CC-6B95-3FF8-25C0C15DB92D}"/>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Arrow: Down 617">
              <a:extLst>
                <a:ext uri="{FF2B5EF4-FFF2-40B4-BE49-F238E27FC236}">
                  <a16:creationId xmlns:a16="http://schemas.microsoft.com/office/drawing/2014/main" id="{0E7560C1-B16C-1243-47CB-CB4CF81A71E8}"/>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Arrow: Down 618">
              <a:extLst>
                <a:ext uri="{FF2B5EF4-FFF2-40B4-BE49-F238E27FC236}">
                  <a16:creationId xmlns:a16="http://schemas.microsoft.com/office/drawing/2014/main" id="{72AA264E-F828-37B7-9964-29A66BE4582F}"/>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Arrow: Down 619">
              <a:extLst>
                <a:ext uri="{FF2B5EF4-FFF2-40B4-BE49-F238E27FC236}">
                  <a16:creationId xmlns:a16="http://schemas.microsoft.com/office/drawing/2014/main" id="{A2E4973E-1B3A-13BF-F1E1-AE7729AAA651}"/>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Arrow: Down 620">
              <a:extLst>
                <a:ext uri="{FF2B5EF4-FFF2-40B4-BE49-F238E27FC236}">
                  <a16:creationId xmlns:a16="http://schemas.microsoft.com/office/drawing/2014/main" id="{F6123167-8FBA-9F86-6F2D-6075EDC91902}"/>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Arrow: Down 621">
              <a:extLst>
                <a:ext uri="{FF2B5EF4-FFF2-40B4-BE49-F238E27FC236}">
                  <a16:creationId xmlns:a16="http://schemas.microsoft.com/office/drawing/2014/main" id="{9E39B41D-FE3B-9FF8-A065-9F088B6B554A}"/>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Arrow: Down 622">
              <a:extLst>
                <a:ext uri="{FF2B5EF4-FFF2-40B4-BE49-F238E27FC236}">
                  <a16:creationId xmlns:a16="http://schemas.microsoft.com/office/drawing/2014/main" id="{AFC96CE2-D477-8C8F-710D-E20D9CB7680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Arrow: Down 623">
              <a:extLst>
                <a:ext uri="{FF2B5EF4-FFF2-40B4-BE49-F238E27FC236}">
                  <a16:creationId xmlns:a16="http://schemas.microsoft.com/office/drawing/2014/main" id="{95744505-4FD1-CA5C-25F4-7C2A7C399D24}"/>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Arrow: Down 624">
              <a:extLst>
                <a:ext uri="{FF2B5EF4-FFF2-40B4-BE49-F238E27FC236}">
                  <a16:creationId xmlns:a16="http://schemas.microsoft.com/office/drawing/2014/main" id="{693FD866-ECAF-3D60-997A-555D3033E2A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Arrow: Down 625">
              <a:extLst>
                <a:ext uri="{FF2B5EF4-FFF2-40B4-BE49-F238E27FC236}">
                  <a16:creationId xmlns:a16="http://schemas.microsoft.com/office/drawing/2014/main" id="{8CE7257C-084F-E82B-56A0-E5BD9BFEB89F}"/>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Arrow: Down 626">
              <a:extLst>
                <a:ext uri="{FF2B5EF4-FFF2-40B4-BE49-F238E27FC236}">
                  <a16:creationId xmlns:a16="http://schemas.microsoft.com/office/drawing/2014/main" id="{56883475-8B47-0B6E-B502-8872FE7780DD}"/>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Arrow: Down 627">
              <a:extLst>
                <a:ext uri="{FF2B5EF4-FFF2-40B4-BE49-F238E27FC236}">
                  <a16:creationId xmlns:a16="http://schemas.microsoft.com/office/drawing/2014/main" id="{22083316-5B65-BFB3-A220-FE6440FD83F2}"/>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9" name="Group 628">
            <a:extLst>
              <a:ext uri="{FF2B5EF4-FFF2-40B4-BE49-F238E27FC236}">
                <a16:creationId xmlns:a16="http://schemas.microsoft.com/office/drawing/2014/main" id="{7D21B8FA-933B-F8EE-714B-10419561F85E}"/>
              </a:ext>
            </a:extLst>
          </p:cNvPr>
          <p:cNvGrpSpPr/>
          <p:nvPr/>
        </p:nvGrpSpPr>
        <p:grpSpPr>
          <a:xfrm>
            <a:off x="3036685" y="2389748"/>
            <a:ext cx="3209924" cy="449772"/>
            <a:chOff x="5739694" y="2313540"/>
            <a:chExt cx="3209924" cy="449772"/>
          </a:xfrm>
        </p:grpSpPr>
        <p:sp>
          <p:nvSpPr>
            <p:cNvPr id="630" name="Arrow: Down 629">
              <a:extLst>
                <a:ext uri="{FF2B5EF4-FFF2-40B4-BE49-F238E27FC236}">
                  <a16:creationId xmlns:a16="http://schemas.microsoft.com/office/drawing/2014/main" id="{F2BA7859-A493-5441-A3D0-97504D0E7D8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Arrow: Down 630">
              <a:extLst>
                <a:ext uri="{FF2B5EF4-FFF2-40B4-BE49-F238E27FC236}">
                  <a16:creationId xmlns:a16="http://schemas.microsoft.com/office/drawing/2014/main" id="{DACB00AA-50F2-5BD0-D808-ABE338586845}"/>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Arrow: Down 631">
              <a:extLst>
                <a:ext uri="{FF2B5EF4-FFF2-40B4-BE49-F238E27FC236}">
                  <a16:creationId xmlns:a16="http://schemas.microsoft.com/office/drawing/2014/main" id="{76D08E09-0FE5-92F1-E895-1D712D4C886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Arrow: Down 632">
              <a:extLst>
                <a:ext uri="{FF2B5EF4-FFF2-40B4-BE49-F238E27FC236}">
                  <a16:creationId xmlns:a16="http://schemas.microsoft.com/office/drawing/2014/main" id="{AC519D8B-B01B-CC76-8C06-DB0750D91EE7}"/>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Arrow: Down 633">
              <a:extLst>
                <a:ext uri="{FF2B5EF4-FFF2-40B4-BE49-F238E27FC236}">
                  <a16:creationId xmlns:a16="http://schemas.microsoft.com/office/drawing/2014/main" id="{DFCB5B5A-E4C2-29FA-B9F9-490BEE18FED1}"/>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Arrow: Down 634">
              <a:extLst>
                <a:ext uri="{FF2B5EF4-FFF2-40B4-BE49-F238E27FC236}">
                  <a16:creationId xmlns:a16="http://schemas.microsoft.com/office/drawing/2014/main" id="{CCE4DA2A-9F59-817B-6209-C84470B96326}"/>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Arrow: Down 635">
              <a:extLst>
                <a:ext uri="{FF2B5EF4-FFF2-40B4-BE49-F238E27FC236}">
                  <a16:creationId xmlns:a16="http://schemas.microsoft.com/office/drawing/2014/main" id="{F15E76F3-C137-8483-EDCC-6DF4E0C67FBD}"/>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Arrow: Down 636">
              <a:extLst>
                <a:ext uri="{FF2B5EF4-FFF2-40B4-BE49-F238E27FC236}">
                  <a16:creationId xmlns:a16="http://schemas.microsoft.com/office/drawing/2014/main" id="{D0EC5D61-3C56-6556-E75B-51E86F15215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Arrow: Down 637">
              <a:extLst>
                <a:ext uri="{FF2B5EF4-FFF2-40B4-BE49-F238E27FC236}">
                  <a16:creationId xmlns:a16="http://schemas.microsoft.com/office/drawing/2014/main" id="{C92FCFD2-BDA1-015C-2587-89409596CEA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Arrow: Down 638">
              <a:extLst>
                <a:ext uri="{FF2B5EF4-FFF2-40B4-BE49-F238E27FC236}">
                  <a16:creationId xmlns:a16="http://schemas.microsoft.com/office/drawing/2014/main" id="{8C5749AB-BF2F-2665-D665-506A57748692}"/>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Arrow: Down 639">
              <a:extLst>
                <a:ext uri="{FF2B5EF4-FFF2-40B4-BE49-F238E27FC236}">
                  <a16:creationId xmlns:a16="http://schemas.microsoft.com/office/drawing/2014/main" id="{17FD8DB4-3AA8-7CC9-C5DA-77A79DD477E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Arrow: Down 640">
              <a:extLst>
                <a:ext uri="{FF2B5EF4-FFF2-40B4-BE49-F238E27FC236}">
                  <a16:creationId xmlns:a16="http://schemas.microsoft.com/office/drawing/2014/main" id="{67D5B012-AE42-61C8-147D-B366ED2FD4A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Arrow: Down 641">
              <a:extLst>
                <a:ext uri="{FF2B5EF4-FFF2-40B4-BE49-F238E27FC236}">
                  <a16:creationId xmlns:a16="http://schemas.microsoft.com/office/drawing/2014/main" id="{B749FC52-C9AF-4D86-C973-8C77F3D43F0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Arrow: Down 642">
              <a:extLst>
                <a:ext uri="{FF2B5EF4-FFF2-40B4-BE49-F238E27FC236}">
                  <a16:creationId xmlns:a16="http://schemas.microsoft.com/office/drawing/2014/main" id="{918749F8-ED71-9D48-602D-8D458F8FEEA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Arrow: Down 643">
              <a:extLst>
                <a:ext uri="{FF2B5EF4-FFF2-40B4-BE49-F238E27FC236}">
                  <a16:creationId xmlns:a16="http://schemas.microsoft.com/office/drawing/2014/main" id="{2C8749E2-B4CF-C839-9976-49728F4494EA}"/>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Arrow: Down 644">
              <a:extLst>
                <a:ext uri="{FF2B5EF4-FFF2-40B4-BE49-F238E27FC236}">
                  <a16:creationId xmlns:a16="http://schemas.microsoft.com/office/drawing/2014/main" id="{51451AB7-6D82-2F19-296F-A5E136E408B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Arrow: Down 645">
              <a:extLst>
                <a:ext uri="{FF2B5EF4-FFF2-40B4-BE49-F238E27FC236}">
                  <a16:creationId xmlns:a16="http://schemas.microsoft.com/office/drawing/2014/main" id="{4FE2FF89-B149-0B52-FE2C-87C054E479FF}"/>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Arrow: Down 646">
              <a:extLst>
                <a:ext uri="{FF2B5EF4-FFF2-40B4-BE49-F238E27FC236}">
                  <a16:creationId xmlns:a16="http://schemas.microsoft.com/office/drawing/2014/main" id="{7BA57460-643E-6EAB-B8CB-4F0BA0FFBBD9}"/>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Arrow: Down 647">
              <a:extLst>
                <a:ext uri="{FF2B5EF4-FFF2-40B4-BE49-F238E27FC236}">
                  <a16:creationId xmlns:a16="http://schemas.microsoft.com/office/drawing/2014/main" id="{C478764A-7330-9497-616C-93C1E210D40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Arrow: Down 648">
              <a:extLst>
                <a:ext uri="{FF2B5EF4-FFF2-40B4-BE49-F238E27FC236}">
                  <a16:creationId xmlns:a16="http://schemas.microsoft.com/office/drawing/2014/main" id="{38C70502-F97A-5551-F523-1A7D6068BAC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Arrow: Down 649">
              <a:extLst>
                <a:ext uri="{FF2B5EF4-FFF2-40B4-BE49-F238E27FC236}">
                  <a16:creationId xmlns:a16="http://schemas.microsoft.com/office/drawing/2014/main" id="{7BEF6238-A1F0-1C93-5A85-45DCD4EA6E23}"/>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Arrow: Down 650">
              <a:extLst>
                <a:ext uri="{FF2B5EF4-FFF2-40B4-BE49-F238E27FC236}">
                  <a16:creationId xmlns:a16="http://schemas.microsoft.com/office/drawing/2014/main" id="{40BA6D36-DA3D-42F3-5BB5-5043ED0763E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Arrow: Down 651">
              <a:extLst>
                <a:ext uri="{FF2B5EF4-FFF2-40B4-BE49-F238E27FC236}">
                  <a16:creationId xmlns:a16="http://schemas.microsoft.com/office/drawing/2014/main" id="{DBAE76B2-BA92-A921-EA6A-FD9732B4683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Arrow: Down 652">
              <a:extLst>
                <a:ext uri="{FF2B5EF4-FFF2-40B4-BE49-F238E27FC236}">
                  <a16:creationId xmlns:a16="http://schemas.microsoft.com/office/drawing/2014/main" id="{7704FC21-AB92-CDA1-FFBD-1EF433B6A7DF}"/>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Arrow: Down 653">
              <a:extLst>
                <a:ext uri="{FF2B5EF4-FFF2-40B4-BE49-F238E27FC236}">
                  <a16:creationId xmlns:a16="http://schemas.microsoft.com/office/drawing/2014/main" id="{E74B16FA-EBD1-DA15-ADA6-8363A0062179}"/>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Arrow: Down 654">
              <a:extLst>
                <a:ext uri="{FF2B5EF4-FFF2-40B4-BE49-F238E27FC236}">
                  <a16:creationId xmlns:a16="http://schemas.microsoft.com/office/drawing/2014/main" id="{7ABAB135-4DEB-61A8-9FF0-6557805EDD8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Arrow: Down 655">
              <a:extLst>
                <a:ext uri="{FF2B5EF4-FFF2-40B4-BE49-F238E27FC236}">
                  <a16:creationId xmlns:a16="http://schemas.microsoft.com/office/drawing/2014/main" id="{8FAB5C48-01EA-1171-20FD-963C6E0CEA9A}"/>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Arrow: Down 656">
              <a:extLst>
                <a:ext uri="{FF2B5EF4-FFF2-40B4-BE49-F238E27FC236}">
                  <a16:creationId xmlns:a16="http://schemas.microsoft.com/office/drawing/2014/main" id="{2BCDAAE1-79AB-33B1-CAD0-6CCEE688A47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Arrow: Down 657">
              <a:extLst>
                <a:ext uri="{FF2B5EF4-FFF2-40B4-BE49-F238E27FC236}">
                  <a16:creationId xmlns:a16="http://schemas.microsoft.com/office/drawing/2014/main" id="{40F1547D-D978-B019-1515-6C38B02E1FF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Arrow: Down 658">
              <a:extLst>
                <a:ext uri="{FF2B5EF4-FFF2-40B4-BE49-F238E27FC236}">
                  <a16:creationId xmlns:a16="http://schemas.microsoft.com/office/drawing/2014/main" id="{BA384550-75C4-BD8B-7012-6EE937462091}"/>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Arrow: Down 659">
              <a:extLst>
                <a:ext uri="{FF2B5EF4-FFF2-40B4-BE49-F238E27FC236}">
                  <a16:creationId xmlns:a16="http://schemas.microsoft.com/office/drawing/2014/main" id="{027C9015-B181-DCC5-C2BF-CE8B7EA12A0B}"/>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Arrow: Down 660">
              <a:extLst>
                <a:ext uri="{FF2B5EF4-FFF2-40B4-BE49-F238E27FC236}">
                  <a16:creationId xmlns:a16="http://schemas.microsoft.com/office/drawing/2014/main" id="{E5944962-A905-CD3A-EDE7-1FF11972D40F}"/>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Arrow: Down 661">
              <a:extLst>
                <a:ext uri="{FF2B5EF4-FFF2-40B4-BE49-F238E27FC236}">
                  <a16:creationId xmlns:a16="http://schemas.microsoft.com/office/drawing/2014/main" id="{475C4F23-E105-C39D-F16F-E56A3BF1AF06}"/>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Arrow: Down 662">
              <a:extLst>
                <a:ext uri="{FF2B5EF4-FFF2-40B4-BE49-F238E27FC236}">
                  <a16:creationId xmlns:a16="http://schemas.microsoft.com/office/drawing/2014/main" id="{28F0AC01-7719-64A2-DAE8-94C8F1411CD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Arrow: Down 663">
              <a:extLst>
                <a:ext uri="{FF2B5EF4-FFF2-40B4-BE49-F238E27FC236}">
                  <a16:creationId xmlns:a16="http://schemas.microsoft.com/office/drawing/2014/main" id="{9B4F1BDC-511B-EE07-13FD-34B188443E1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Arrow: Down 664">
              <a:extLst>
                <a:ext uri="{FF2B5EF4-FFF2-40B4-BE49-F238E27FC236}">
                  <a16:creationId xmlns:a16="http://schemas.microsoft.com/office/drawing/2014/main" id="{D5ABBC6B-7D19-2570-09D0-317B09ECB09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Arrow: Down 665">
              <a:extLst>
                <a:ext uri="{FF2B5EF4-FFF2-40B4-BE49-F238E27FC236}">
                  <a16:creationId xmlns:a16="http://schemas.microsoft.com/office/drawing/2014/main" id="{B2DF3601-F00F-B7D2-AEB4-1FC0F746D08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Arrow: Down 666">
              <a:extLst>
                <a:ext uri="{FF2B5EF4-FFF2-40B4-BE49-F238E27FC236}">
                  <a16:creationId xmlns:a16="http://schemas.microsoft.com/office/drawing/2014/main" id="{1583BB29-7F1D-B9F4-0A32-B0FAFCB182B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Arrow: Down 667">
              <a:extLst>
                <a:ext uri="{FF2B5EF4-FFF2-40B4-BE49-F238E27FC236}">
                  <a16:creationId xmlns:a16="http://schemas.microsoft.com/office/drawing/2014/main" id="{2200A002-DD62-280F-50E1-B37C22679760}"/>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Arrow: Down 668">
              <a:extLst>
                <a:ext uri="{FF2B5EF4-FFF2-40B4-BE49-F238E27FC236}">
                  <a16:creationId xmlns:a16="http://schemas.microsoft.com/office/drawing/2014/main" id="{87994C22-251B-FE10-E00D-37D7F35B953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Arrow: Down 669">
              <a:extLst>
                <a:ext uri="{FF2B5EF4-FFF2-40B4-BE49-F238E27FC236}">
                  <a16:creationId xmlns:a16="http://schemas.microsoft.com/office/drawing/2014/main" id="{807DCFD9-A33B-51E1-9499-009CB26A3BC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Arrow: Down 670">
              <a:extLst>
                <a:ext uri="{FF2B5EF4-FFF2-40B4-BE49-F238E27FC236}">
                  <a16:creationId xmlns:a16="http://schemas.microsoft.com/office/drawing/2014/main" id="{A007E44D-0068-4E0D-8855-A4A351DA82D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Arrow: Down 671">
              <a:extLst>
                <a:ext uri="{FF2B5EF4-FFF2-40B4-BE49-F238E27FC236}">
                  <a16:creationId xmlns:a16="http://schemas.microsoft.com/office/drawing/2014/main" id="{8B054792-7375-71D1-E8FF-D06F751CCF66}"/>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Arrow: Down 672">
              <a:extLst>
                <a:ext uri="{FF2B5EF4-FFF2-40B4-BE49-F238E27FC236}">
                  <a16:creationId xmlns:a16="http://schemas.microsoft.com/office/drawing/2014/main" id="{720CB314-C4D3-58F5-9410-5DBE295D51A8}"/>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Arrow: Down 673">
              <a:extLst>
                <a:ext uri="{FF2B5EF4-FFF2-40B4-BE49-F238E27FC236}">
                  <a16:creationId xmlns:a16="http://schemas.microsoft.com/office/drawing/2014/main" id="{C3D460D8-FCA1-9FF4-0E82-A2D415B8512E}"/>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Arrow: Down 674">
              <a:extLst>
                <a:ext uri="{FF2B5EF4-FFF2-40B4-BE49-F238E27FC236}">
                  <a16:creationId xmlns:a16="http://schemas.microsoft.com/office/drawing/2014/main" id="{F7D0C5C1-2838-77E6-5F4A-63388D92AFCA}"/>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Arrow: Down 675">
              <a:extLst>
                <a:ext uri="{FF2B5EF4-FFF2-40B4-BE49-F238E27FC236}">
                  <a16:creationId xmlns:a16="http://schemas.microsoft.com/office/drawing/2014/main" id="{D5009271-1525-30E0-9EE1-30E69506E82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Arrow: Down 676">
              <a:extLst>
                <a:ext uri="{FF2B5EF4-FFF2-40B4-BE49-F238E27FC236}">
                  <a16:creationId xmlns:a16="http://schemas.microsoft.com/office/drawing/2014/main" id="{E1830228-C8EF-6C21-AF5E-28335DC3096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Arrow: Down 677">
              <a:extLst>
                <a:ext uri="{FF2B5EF4-FFF2-40B4-BE49-F238E27FC236}">
                  <a16:creationId xmlns:a16="http://schemas.microsoft.com/office/drawing/2014/main" id="{7F676676-1039-57DF-81CD-8AF4C6720B2D}"/>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Arrow: Down 678">
              <a:extLst>
                <a:ext uri="{FF2B5EF4-FFF2-40B4-BE49-F238E27FC236}">
                  <a16:creationId xmlns:a16="http://schemas.microsoft.com/office/drawing/2014/main" id="{CBFAD036-AE0D-3CEA-53C3-DB17076F5086}"/>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Arrow: Down 679">
              <a:extLst>
                <a:ext uri="{FF2B5EF4-FFF2-40B4-BE49-F238E27FC236}">
                  <a16:creationId xmlns:a16="http://schemas.microsoft.com/office/drawing/2014/main" id="{2724C71A-24DA-F796-9BA0-C7761F8C3DD8}"/>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Arrow: Down 680">
              <a:extLst>
                <a:ext uri="{FF2B5EF4-FFF2-40B4-BE49-F238E27FC236}">
                  <a16:creationId xmlns:a16="http://schemas.microsoft.com/office/drawing/2014/main" id="{BCFE91CC-8B7D-17F3-471A-ABD227D715DD}"/>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Arrow: Down 681">
              <a:extLst>
                <a:ext uri="{FF2B5EF4-FFF2-40B4-BE49-F238E27FC236}">
                  <a16:creationId xmlns:a16="http://schemas.microsoft.com/office/drawing/2014/main" id="{0D7D063E-1C03-DAAD-BBE7-46BC956CF37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Arrow: Down 682">
              <a:extLst>
                <a:ext uri="{FF2B5EF4-FFF2-40B4-BE49-F238E27FC236}">
                  <a16:creationId xmlns:a16="http://schemas.microsoft.com/office/drawing/2014/main" id="{A134FDBA-353B-A500-91C4-3EC438B3F283}"/>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Arrow: Down 683">
              <a:extLst>
                <a:ext uri="{FF2B5EF4-FFF2-40B4-BE49-F238E27FC236}">
                  <a16:creationId xmlns:a16="http://schemas.microsoft.com/office/drawing/2014/main" id="{8D224623-EB2C-01B2-08E6-5B02AB12706B}"/>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Arrow: Down 684">
              <a:extLst>
                <a:ext uri="{FF2B5EF4-FFF2-40B4-BE49-F238E27FC236}">
                  <a16:creationId xmlns:a16="http://schemas.microsoft.com/office/drawing/2014/main" id="{2D4EA967-9D27-C696-7D2C-27B010532988}"/>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Arrow: Down 685">
              <a:extLst>
                <a:ext uri="{FF2B5EF4-FFF2-40B4-BE49-F238E27FC236}">
                  <a16:creationId xmlns:a16="http://schemas.microsoft.com/office/drawing/2014/main" id="{B0627719-93B2-ECAF-4511-B230D1438C8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Arrow: Down 686">
              <a:extLst>
                <a:ext uri="{FF2B5EF4-FFF2-40B4-BE49-F238E27FC236}">
                  <a16:creationId xmlns:a16="http://schemas.microsoft.com/office/drawing/2014/main" id="{6DC15275-5E92-42E5-7D3E-EB4A7A31BF7E}"/>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Arrow: Down 687">
              <a:extLst>
                <a:ext uri="{FF2B5EF4-FFF2-40B4-BE49-F238E27FC236}">
                  <a16:creationId xmlns:a16="http://schemas.microsoft.com/office/drawing/2014/main" id="{33768BD3-E3B4-DD74-79A1-8E530E36BDA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Arrow: Down 688">
              <a:extLst>
                <a:ext uri="{FF2B5EF4-FFF2-40B4-BE49-F238E27FC236}">
                  <a16:creationId xmlns:a16="http://schemas.microsoft.com/office/drawing/2014/main" id="{A1F70593-966E-B75A-3D14-D76AB13CE93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0" name="Group 689">
            <a:extLst>
              <a:ext uri="{FF2B5EF4-FFF2-40B4-BE49-F238E27FC236}">
                <a16:creationId xmlns:a16="http://schemas.microsoft.com/office/drawing/2014/main" id="{0DEEF29A-646C-DD0C-DB26-FA89968C2F9F}"/>
              </a:ext>
            </a:extLst>
          </p:cNvPr>
          <p:cNvGrpSpPr/>
          <p:nvPr/>
        </p:nvGrpSpPr>
        <p:grpSpPr>
          <a:xfrm>
            <a:off x="3036685" y="2389748"/>
            <a:ext cx="3209924" cy="449772"/>
            <a:chOff x="5739694" y="2313540"/>
            <a:chExt cx="3209924" cy="449772"/>
          </a:xfrm>
        </p:grpSpPr>
        <p:sp>
          <p:nvSpPr>
            <p:cNvPr id="691" name="Arrow: Down 690">
              <a:extLst>
                <a:ext uri="{FF2B5EF4-FFF2-40B4-BE49-F238E27FC236}">
                  <a16:creationId xmlns:a16="http://schemas.microsoft.com/office/drawing/2014/main" id="{00AC7122-4B42-489B-4899-E56A0FD5CCD2}"/>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Arrow: Down 691">
              <a:extLst>
                <a:ext uri="{FF2B5EF4-FFF2-40B4-BE49-F238E27FC236}">
                  <a16:creationId xmlns:a16="http://schemas.microsoft.com/office/drawing/2014/main" id="{DBEB24A7-6A55-1684-8482-DBE0E298B1D0}"/>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Arrow: Down 692">
              <a:extLst>
                <a:ext uri="{FF2B5EF4-FFF2-40B4-BE49-F238E27FC236}">
                  <a16:creationId xmlns:a16="http://schemas.microsoft.com/office/drawing/2014/main" id="{BF9287ED-2564-B369-348E-3D8F6FB69428}"/>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Arrow: Down 693">
              <a:extLst>
                <a:ext uri="{FF2B5EF4-FFF2-40B4-BE49-F238E27FC236}">
                  <a16:creationId xmlns:a16="http://schemas.microsoft.com/office/drawing/2014/main" id="{15C36425-6BC2-078E-2E61-47AFD9DADEE6}"/>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Arrow: Down 694">
              <a:extLst>
                <a:ext uri="{FF2B5EF4-FFF2-40B4-BE49-F238E27FC236}">
                  <a16:creationId xmlns:a16="http://schemas.microsoft.com/office/drawing/2014/main" id="{C7A912CA-6E13-DED1-45E0-1B612F13610D}"/>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Arrow: Down 695">
              <a:extLst>
                <a:ext uri="{FF2B5EF4-FFF2-40B4-BE49-F238E27FC236}">
                  <a16:creationId xmlns:a16="http://schemas.microsoft.com/office/drawing/2014/main" id="{1A253FB3-C7CA-A2B7-4BE0-8530ADAF5F5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Arrow: Down 696">
              <a:extLst>
                <a:ext uri="{FF2B5EF4-FFF2-40B4-BE49-F238E27FC236}">
                  <a16:creationId xmlns:a16="http://schemas.microsoft.com/office/drawing/2014/main" id="{4AD67353-ABB1-E6D4-ABCA-6715A832D08D}"/>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Arrow: Down 697">
              <a:extLst>
                <a:ext uri="{FF2B5EF4-FFF2-40B4-BE49-F238E27FC236}">
                  <a16:creationId xmlns:a16="http://schemas.microsoft.com/office/drawing/2014/main" id="{2E53B4DE-E96A-9CDD-7B4D-45DE560E33D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Arrow: Down 698">
              <a:extLst>
                <a:ext uri="{FF2B5EF4-FFF2-40B4-BE49-F238E27FC236}">
                  <a16:creationId xmlns:a16="http://schemas.microsoft.com/office/drawing/2014/main" id="{2FA4176A-ACB4-EA7D-F868-2A321DE92233}"/>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Arrow: Down 699">
              <a:extLst>
                <a:ext uri="{FF2B5EF4-FFF2-40B4-BE49-F238E27FC236}">
                  <a16:creationId xmlns:a16="http://schemas.microsoft.com/office/drawing/2014/main" id="{5C120B41-ED6C-39A6-66C6-7B9EB854EF3A}"/>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Arrow: Down 700">
              <a:extLst>
                <a:ext uri="{FF2B5EF4-FFF2-40B4-BE49-F238E27FC236}">
                  <a16:creationId xmlns:a16="http://schemas.microsoft.com/office/drawing/2014/main" id="{0F99421F-9332-FE0B-79DC-3F7C53EE33B2}"/>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Arrow: Down 701">
              <a:extLst>
                <a:ext uri="{FF2B5EF4-FFF2-40B4-BE49-F238E27FC236}">
                  <a16:creationId xmlns:a16="http://schemas.microsoft.com/office/drawing/2014/main" id="{49CCE4F7-5767-8C70-E833-2683B30F3CE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Arrow: Down 702">
              <a:extLst>
                <a:ext uri="{FF2B5EF4-FFF2-40B4-BE49-F238E27FC236}">
                  <a16:creationId xmlns:a16="http://schemas.microsoft.com/office/drawing/2014/main" id="{2633A0F1-7671-3332-76EF-4DF89206E137}"/>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Arrow: Down 703">
              <a:extLst>
                <a:ext uri="{FF2B5EF4-FFF2-40B4-BE49-F238E27FC236}">
                  <a16:creationId xmlns:a16="http://schemas.microsoft.com/office/drawing/2014/main" id="{739F70A0-8E76-04FA-76A0-6C2B48015628}"/>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Arrow: Down 704">
              <a:extLst>
                <a:ext uri="{FF2B5EF4-FFF2-40B4-BE49-F238E27FC236}">
                  <a16:creationId xmlns:a16="http://schemas.microsoft.com/office/drawing/2014/main" id="{551DAA5B-685A-96D8-56A3-65A41C8989E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Arrow: Down 705">
              <a:extLst>
                <a:ext uri="{FF2B5EF4-FFF2-40B4-BE49-F238E27FC236}">
                  <a16:creationId xmlns:a16="http://schemas.microsoft.com/office/drawing/2014/main" id="{011D6176-4566-0D96-D789-BAB69A115B1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Arrow: Down 706">
              <a:extLst>
                <a:ext uri="{FF2B5EF4-FFF2-40B4-BE49-F238E27FC236}">
                  <a16:creationId xmlns:a16="http://schemas.microsoft.com/office/drawing/2014/main" id="{82D5E815-81B1-6E76-2A50-0121C6EA2D78}"/>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Arrow: Down 707">
              <a:extLst>
                <a:ext uri="{FF2B5EF4-FFF2-40B4-BE49-F238E27FC236}">
                  <a16:creationId xmlns:a16="http://schemas.microsoft.com/office/drawing/2014/main" id="{7A3961D0-BB16-1FA8-E127-D6C4D1B558AC}"/>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Arrow: Down 708">
              <a:extLst>
                <a:ext uri="{FF2B5EF4-FFF2-40B4-BE49-F238E27FC236}">
                  <a16:creationId xmlns:a16="http://schemas.microsoft.com/office/drawing/2014/main" id="{7C47F908-E9DE-6FA6-CB8A-5190C5ADF5D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Arrow: Down 709">
              <a:extLst>
                <a:ext uri="{FF2B5EF4-FFF2-40B4-BE49-F238E27FC236}">
                  <a16:creationId xmlns:a16="http://schemas.microsoft.com/office/drawing/2014/main" id="{0E3C9513-73C3-D059-1168-6FD307057134}"/>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Arrow: Down 710">
              <a:extLst>
                <a:ext uri="{FF2B5EF4-FFF2-40B4-BE49-F238E27FC236}">
                  <a16:creationId xmlns:a16="http://schemas.microsoft.com/office/drawing/2014/main" id="{C8AAA6B9-9C56-8990-18A5-5B3E81CADC94}"/>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Arrow: Down 711">
              <a:extLst>
                <a:ext uri="{FF2B5EF4-FFF2-40B4-BE49-F238E27FC236}">
                  <a16:creationId xmlns:a16="http://schemas.microsoft.com/office/drawing/2014/main" id="{095C30E4-BBA4-08B0-D768-197F1A650B81}"/>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Arrow: Down 712">
              <a:extLst>
                <a:ext uri="{FF2B5EF4-FFF2-40B4-BE49-F238E27FC236}">
                  <a16:creationId xmlns:a16="http://schemas.microsoft.com/office/drawing/2014/main" id="{798D66F1-D9FC-CE6E-6EB7-4BF5A3D09592}"/>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Arrow: Down 713">
              <a:extLst>
                <a:ext uri="{FF2B5EF4-FFF2-40B4-BE49-F238E27FC236}">
                  <a16:creationId xmlns:a16="http://schemas.microsoft.com/office/drawing/2014/main" id="{B7C2E66C-05CF-0AC1-68D8-E22C4D073CF7}"/>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Arrow: Down 714">
              <a:extLst>
                <a:ext uri="{FF2B5EF4-FFF2-40B4-BE49-F238E27FC236}">
                  <a16:creationId xmlns:a16="http://schemas.microsoft.com/office/drawing/2014/main" id="{9C8815BD-8E7D-FED6-8779-4937A1E7E7FC}"/>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Arrow: Down 715">
              <a:extLst>
                <a:ext uri="{FF2B5EF4-FFF2-40B4-BE49-F238E27FC236}">
                  <a16:creationId xmlns:a16="http://schemas.microsoft.com/office/drawing/2014/main" id="{3AC9317D-386A-BA29-8DE7-A7D034B9D68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Arrow: Down 716">
              <a:extLst>
                <a:ext uri="{FF2B5EF4-FFF2-40B4-BE49-F238E27FC236}">
                  <a16:creationId xmlns:a16="http://schemas.microsoft.com/office/drawing/2014/main" id="{7F6C4DC4-4238-C86E-C01D-DE794FA63CF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Arrow: Down 717">
              <a:extLst>
                <a:ext uri="{FF2B5EF4-FFF2-40B4-BE49-F238E27FC236}">
                  <a16:creationId xmlns:a16="http://schemas.microsoft.com/office/drawing/2014/main" id="{57BAD08E-4B2E-3231-C175-51C7DFEBB29C}"/>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Arrow: Down 718">
              <a:extLst>
                <a:ext uri="{FF2B5EF4-FFF2-40B4-BE49-F238E27FC236}">
                  <a16:creationId xmlns:a16="http://schemas.microsoft.com/office/drawing/2014/main" id="{36649190-19F6-756C-AC59-EE71F04BF358}"/>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Arrow: Down 719">
              <a:extLst>
                <a:ext uri="{FF2B5EF4-FFF2-40B4-BE49-F238E27FC236}">
                  <a16:creationId xmlns:a16="http://schemas.microsoft.com/office/drawing/2014/main" id="{7D7660B0-71E1-41B6-00F6-0D6F9420A4D7}"/>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Arrow: Down 720">
              <a:extLst>
                <a:ext uri="{FF2B5EF4-FFF2-40B4-BE49-F238E27FC236}">
                  <a16:creationId xmlns:a16="http://schemas.microsoft.com/office/drawing/2014/main" id="{F76F48CD-298B-E4DE-CF8D-86960157BD23}"/>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Arrow: Down 721">
              <a:extLst>
                <a:ext uri="{FF2B5EF4-FFF2-40B4-BE49-F238E27FC236}">
                  <a16:creationId xmlns:a16="http://schemas.microsoft.com/office/drawing/2014/main" id="{496A867F-62E8-B06A-27CE-A7BF3E9AC083}"/>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Arrow: Down 722">
              <a:extLst>
                <a:ext uri="{FF2B5EF4-FFF2-40B4-BE49-F238E27FC236}">
                  <a16:creationId xmlns:a16="http://schemas.microsoft.com/office/drawing/2014/main" id="{4E88676E-5150-4A16-F41F-BA8C26770695}"/>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Arrow: Down 723">
              <a:extLst>
                <a:ext uri="{FF2B5EF4-FFF2-40B4-BE49-F238E27FC236}">
                  <a16:creationId xmlns:a16="http://schemas.microsoft.com/office/drawing/2014/main" id="{2B4CCF08-C0D4-8B56-85F2-E201E751F8C8}"/>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Arrow: Down 724">
              <a:extLst>
                <a:ext uri="{FF2B5EF4-FFF2-40B4-BE49-F238E27FC236}">
                  <a16:creationId xmlns:a16="http://schemas.microsoft.com/office/drawing/2014/main" id="{77865D91-95F3-0941-ED23-0E1097D40BC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Arrow: Down 725">
              <a:extLst>
                <a:ext uri="{FF2B5EF4-FFF2-40B4-BE49-F238E27FC236}">
                  <a16:creationId xmlns:a16="http://schemas.microsoft.com/office/drawing/2014/main" id="{75623F0C-A012-D2BD-6FCC-2E2F7BFFF75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Arrow: Down 726">
              <a:extLst>
                <a:ext uri="{FF2B5EF4-FFF2-40B4-BE49-F238E27FC236}">
                  <a16:creationId xmlns:a16="http://schemas.microsoft.com/office/drawing/2014/main" id="{6AA78F8C-FF0D-3F6A-CC40-6B6AD9F5B1F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Arrow: Down 727">
              <a:extLst>
                <a:ext uri="{FF2B5EF4-FFF2-40B4-BE49-F238E27FC236}">
                  <a16:creationId xmlns:a16="http://schemas.microsoft.com/office/drawing/2014/main" id="{4BF27D5A-FD8B-D957-1D37-4D9C2CE27D7E}"/>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Arrow: Down 728">
              <a:extLst>
                <a:ext uri="{FF2B5EF4-FFF2-40B4-BE49-F238E27FC236}">
                  <a16:creationId xmlns:a16="http://schemas.microsoft.com/office/drawing/2014/main" id="{5A8BB121-CAEA-0182-AEC4-9B470730C96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Arrow: Down 729">
              <a:extLst>
                <a:ext uri="{FF2B5EF4-FFF2-40B4-BE49-F238E27FC236}">
                  <a16:creationId xmlns:a16="http://schemas.microsoft.com/office/drawing/2014/main" id="{B13258E4-6185-F684-612E-CFEDB82CBB3B}"/>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Arrow: Down 730">
              <a:extLst>
                <a:ext uri="{FF2B5EF4-FFF2-40B4-BE49-F238E27FC236}">
                  <a16:creationId xmlns:a16="http://schemas.microsoft.com/office/drawing/2014/main" id="{F485AA11-DBE5-2C50-8C6A-A6D2AF7E5756}"/>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Arrow: Down 731">
              <a:extLst>
                <a:ext uri="{FF2B5EF4-FFF2-40B4-BE49-F238E27FC236}">
                  <a16:creationId xmlns:a16="http://schemas.microsoft.com/office/drawing/2014/main" id="{7409149E-9160-7996-A3CA-7FDBE7C3E6F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Arrow: Down 732">
              <a:extLst>
                <a:ext uri="{FF2B5EF4-FFF2-40B4-BE49-F238E27FC236}">
                  <a16:creationId xmlns:a16="http://schemas.microsoft.com/office/drawing/2014/main" id="{CBF2B61D-11FF-2D1B-96FF-C1DB73FC70AB}"/>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Arrow: Down 733">
              <a:extLst>
                <a:ext uri="{FF2B5EF4-FFF2-40B4-BE49-F238E27FC236}">
                  <a16:creationId xmlns:a16="http://schemas.microsoft.com/office/drawing/2014/main" id="{F25D9A8C-702F-1ADF-B8A4-D6733F7E9F0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Arrow: Down 734">
              <a:extLst>
                <a:ext uri="{FF2B5EF4-FFF2-40B4-BE49-F238E27FC236}">
                  <a16:creationId xmlns:a16="http://schemas.microsoft.com/office/drawing/2014/main" id="{28B1AA8E-4509-F9C7-8FCB-394DE9CCA31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Arrow: Down 735">
              <a:extLst>
                <a:ext uri="{FF2B5EF4-FFF2-40B4-BE49-F238E27FC236}">
                  <a16:creationId xmlns:a16="http://schemas.microsoft.com/office/drawing/2014/main" id="{0764A42E-579D-9EAD-F439-B62A5FA8931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Arrow: Down 736">
              <a:extLst>
                <a:ext uri="{FF2B5EF4-FFF2-40B4-BE49-F238E27FC236}">
                  <a16:creationId xmlns:a16="http://schemas.microsoft.com/office/drawing/2014/main" id="{3F06E4C4-A829-F63B-87AA-89A8E991DDD9}"/>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Arrow: Down 737">
              <a:extLst>
                <a:ext uri="{FF2B5EF4-FFF2-40B4-BE49-F238E27FC236}">
                  <a16:creationId xmlns:a16="http://schemas.microsoft.com/office/drawing/2014/main" id="{A646E7ED-4E8C-28B9-AF69-AE0A39D6C23C}"/>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Arrow: Down 738">
              <a:extLst>
                <a:ext uri="{FF2B5EF4-FFF2-40B4-BE49-F238E27FC236}">
                  <a16:creationId xmlns:a16="http://schemas.microsoft.com/office/drawing/2014/main" id="{A36EA916-7666-9893-18E6-4E46D596994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Arrow: Down 739">
              <a:extLst>
                <a:ext uri="{FF2B5EF4-FFF2-40B4-BE49-F238E27FC236}">
                  <a16:creationId xmlns:a16="http://schemas.microsoft.com/office/drawing/2014/main" id="{256C69D2-F0AC-5350-1591-9E35ECD408C7}"/>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Arrow: Down 740">
              <a:extLst>
                <a:ext uri="{FF2B5EF4-FFF2-40B4-BE49-F238E27FC236}">
                  <a16:creationId xmlns:a16="http://schemas.microsoft.com/office/drawing/2014/main" id="{F934CBD0-4A45-C1B2-465A-F41EE5491DA3}"/>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Arrow: Down 741">
              <a:extLst>
                <a:ext uri="{FF2B5EF4-FFF2-40B4-BE49-F238E27FC236}">
                  <a16:creationId xmlns:a16="http://schemas.microsoft.com/office/drawing/2014/main" id="{3B526D8D-D511-65F4-2EDA-2651DAD3BD3D}"/>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Arrow: Down 742">
              <a:extLst>
                <a:ext uri="{FF2B5EF4-FFF2-40B4-BE49-F238E27FC236}">
                  <a16:creationId xmlns:a16="http://schemas.microsoft.com/office/drawing/2014/main" id="{50D60240-BA40-C27E-8AD9-F0F7D2F7EF4F}"/>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Arrow: Down 743">
              <a:extLst>
                <a:ext uri="{FF2B5EF4-FFF2-40B4-BE49-F238E27FC236}">
                  <a16:creationId xmlns:a16="http://schemas.microsoft.com/office/drawing/2014/main" id="{633B0A94-45ED-CA76-E241-E9D3A53693F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Arrow: Down 744">
              <a:extLst>
                <a:ext uri="{FF2B5EF4-FFF2-40B4-BE49-F238E27FC236}">
                  <a16:creationId xmlns:a16="http://schemas.microsoft.com/office/drawing/2014/main" id="{62C1A6DE-5C2D-B7AA-D9EF-47F7EF58AF8E}"/>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Arrow: Down 745">
              <a:extLst>
                <a:ext uri="{FF2B5EF4-FFF2-40B4-BE49-F238E27FC236}">
                  <a16:creationId xmlns:a16="http://schemas.microsoft.com/office/drawing/2014/main" id="{0D3A8E6B-5CC6-D752-0FDF-181A897784FA}"/>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Arrow: Down 746">
              <a:extLst>
                <a:ext uri="{FF2B5EF4-FFF2-40B4-BE49-F238E27FC236}">
                  <a16:creationId xmlns:a16="http://schemas.microsoft.com/office/drawing/2014/main" id="{E9B799C7-AE9D-936E-E533-86EB1B5B37ED}"/>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Arrow: Down 747">
              <a:extLst>
                <a:ext uri="{FF2B5EF4-FFF2-40B4-BE49-F238E27FC236}">
                  <a16:creationId xmlns:a16="http://schemas.microsoft.com/office/drawing/2014/main" id="{B81B10EC-AC8E-ABCA-5196-C8996C6A08B1}"/>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Arrow: Down 748">
              <a:extLst>
                <a:ext uri="{FF2B5EF4-FFF2-40B4-BE49-F238E27FC236}">
                  <a16:creationId xmlns:a16="http://schemas.microsoft.com/office/drawing/2014/main" id="{12B2A739-8C58-9D57-01C2-DBEE8B6C48C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Arrow: Down 749">
              <a:extLst>
                <a:ext uri="{FF2B5EF4-FFF2-40B4-BE49-F238E27FC236}">
                  <a16:creationId xmlns:a16="http://schemas.microsoft.com/office/drawing/2014/main" id="{D27647B2-70D1-2B51-EC1E-E783117C41DD}"/>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1" name="Group 750">
            <a:extLst>
              <a:ext uri="{FF2B5EF4-FFF2-40B4-BE49-F238E27FC236}">
                <a16:creationId xmlns:a16="http://schemas.microsoft.com/office/drawing/2014/main" id="{C548761D-3E5D-0C17-35EC-C37A46D5416C}"/>
              </a:ext>
            </a:extLst>
          </p:cNvPr>
          <p:cNvGrpSpPr/>
          <p:nvPr/>
        </p:nvGrpSpPr>
        <p:grpSpPr>
          <a:xfrm>
            <a:off x="3036685" y="2389748"/>
            <a:ext cx="3209924" cy="449772"/>
            <a:chOff x="5739694" y="2313540"/>
            <a:chExt cx="3209924" cy="449772"/>
          </a:xfrm>
        </p:grpSpPr>
        <p:sp>
          <p:nvSpPr>
            <p:cNvPr id="752" name="Arrow: Down 751">
              <a:extLst>
                <a:ext uri="{FF2B5EF4-FFF2-40B4-BE49-F238E27FC236}">
                  <a16:creationId xmlns:a16="http://schemas.microsoft.com/office/drawing/2014/main" id="{C211F84A-418A-C765-9F07-359D26704B3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Arrow: Down 752">
              <a:extLst>
                <a:ext uri="{FF2B5EF4-FFF2-40B4-BE49-F238E27FC236}">
                  <a16:creationId xmlns:a16="http://schemas.microsoft.com/office/drawing/2014/main" id="{26B7305B-065D-ECA6-3ED0-6F71C3B58F4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Arrow: Down 753">
              <a:extLst>
                <a:ext uri="{FF2B5EF4-FFF2-40B4-BE49-F238E27FC236}">
                  <a16:creationId xmlns:a16="http://schemas.microsoft.com/office/drawing/2014/main" id="{D0219C97-03B2-064D-87A2-BC63E8330120}"/>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Arrow: Down 754">
              <a:extLst>
                <a:ext uri="{FF2B5EF4-FFF2-40B4-BE49-F238E27FC236}">
                  <a16:creationId xmlns:a16="http://schemas.microsoft.com/office/drawing/2014/main" id="{9E09C653-BEE9-D511-6AD9-08DDDDA72F7F}"/>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Arrow: Down 755">
              <a:extLst>
                <a:ext uri="{FF2B5EF4-FFF2-40B4-BE49-F238E27FC236}">
                  <a16:creationId xmlns:a16="http://schemas.microsoft.com/office/drawing/2014/main" id="{383A2052-0F8F-1C15-EFCB-E750D2C7FEB2}"/>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Arrow: Down 756">
              <a:extLst>
                <a:ext uri="{FF2B5EF4-FFF2-40B4-BE49-F238E27FC236}">
                  <a16:creationId xmlns:a16="http://schemas.microsoft.com/office/drawing/2014/main" id="{28298BFC-4F70-E7CC-CAF4-76D6110B29C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Arrow: Down 757">
              <a:extLst>
                <a:ext uri="{FF2B5EF4-FFF2-40B4-BE49-F238E27FC236}">
                  <a16:creationId xmlns:a16="http://schemas.microsoft.com/office/drawing/2014/main" id="{0E90AEBB-3475-604D-6BBC-F2ACD474273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Arrow: Down 758">
              <a:extLst>
                <a:ext uri="{FF2B5EF4-FFF2-40B4-BE49-F238E27FC236}">
                  <a16:creationId xmlns:a16="http://schemas.microsoft.com/office/drawing/2014/main" id="{1412CA93-A5AD-A333-5E5E-670950B91859}"/>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Arrow: Down 759">
              <a:extLst>
                <a:ext uri="{FF2B5EF4-FFF2-40B4-BE49-F238E27FC236}">
                  <a16:creationId xmlns:a16="http://schemas.microsoft.com/office/drawing/2014/main" id="{84D85EDB-F9EC-BA2C-B092-8546DEAAA90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Arrow: Down 760">
              <a:extLst>
                <a:ext uri="{FF2B5EF4-FFF2-40B4-BE49-F238E27FC236}">
                  <a16:creationId xmlns:a16="http://schemas.microsoft.com/office/drawing/2014/main" id="{3E9FC161-80F0-CDEF-8561-1ADA86767F67}"/>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Arrow: Down 761">
              <a:extLst>
                <a:ext uri="{FF2B5EF4-FFF2-40B4-BE49-F238E27FC236}">
                  <a16:creationId xmlns:a16="http://schemas.microsoft.com/office/drawing/2014/main" id="{E37CE1C9-BC29-3305-32A5-9B6147EE3A1A}"/>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Arrow: Down 762">
              <a:extLst>
                <a:ext uri="{FF2B5EF4-FFF2-40B4-BE49-F238E27FC236}">
                  <a16:creationId xmlns:a16="http://schemas.microsoft.com/office/drawing/2014/main" id="{6EAAA9BC-3563-61E3-2365-8B244D37142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Arrow: Down 763">
              <a:extLst>
                <a:ext uri="{FF2B5EF4-FFF2-40B4-BE49-F238E27FC236}">
                  <a16:creationId xmlns:a16="http://schemas.microsoft.com/office/drawing/2014/main" id="{B826E78A-1DA5-ABB7-1B35-C455FD321699}"/>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Arrow: Down 764">
              <a:extLst>
                <a:ext uri="{FF2B5EF4-FFF2-40B4-BE49-F238E27FC236}">
                  <a16:creationId xmlns:a16="http://schemas.microsoft.com/office/drawing/2014/main" id="{8B63AC41-0736-3185-491F-19FAFF2E5413}"/>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Arrow: Down 765">
              <a:extLst>
                <a:ext uri="{FF2B5EF4-FFF2-40B4-BE49-F238E27FC236}">
                  <a16:creationId xmlns:a16="http://schemas.microsoft.com/office/drawing/2014/main" id="{4D7534CC-BA8C-5E35-E8F8-A0D3666BC196}"/>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Arrow: Down 766">
              <a:extLst>
                <a:ext uri="{FF2B5EF4-FFF2-40B4-BE49-F238E27FC236}">
                  <a16:creationId xmlns:a16="http://schemas.microsoft.com/office/drawing/2014/main" id="{A3DC0815-19C0-F543-AE64-008B7905B5A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Arrow: Down 767">
              <a:extLst>
                <a:ext uri="{FF2B5EF4-FFF2-40B4-BE49-F238E27FC236}">
                  <a16:creationId xmlns:a16="http://schemas.microsoft.com/office/drawing/2014/main" id="{69DC6308-29D3-9DCE-D75A-D5EA10676B05}"/>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Arrow: Down 768">
              <a:extLst>
                <a:ext uri="{FF2B5EF4-FFF2-40B4-BE49-F238E27FC236}">
                  <a16:creationId xmlns:a16="http://schemas.microsoft.com/office/drawing/2014/main" id="{B399A9C4-B866-CF84-091A-E0C7A7B455E9}"/>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Arrow: Down 769">
              <a:extLst>
                <a:ext uri="{FF2B5EF4-FFF2-40B4-BE49-F238E27FC236}">
                  <a16:creationId xmlns:a16="http://schemas.microsoft.com/office/drawing/2014/main" id="{94B72176-168C-5F35-C5B2-88C5373CAA8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Arrow: Down 770">
              <a:extLst>
                <a:ext uri="{FF2B5EF4-FFF2-40B4-BE49-F238E27FC236}">
                  <a16:creationId xmlns:a16="http://schemas.microsoft.com/office/drawing/2014/main" id="{93634E28-3BB5-94A6-5EE9-FB36A7C24FEA}"/>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Arrow: Down 771">
              <a:extLst>
                <a:ext uri="{FF2B5EF4-FFF2-40B4-BE49-F238E27FC236}">
                  <a16:creationId xmlns:a16="http://schemas.microsoft.com/office/drawing/2014/main" id="{6151A4B9-68A6-EC00-1C18-D7BB24425271}"/>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Arrow: Down 772">
              <a:extLst>
                <a:ext uri="{FF2B5EF4-FFF2-40B4-BE49-F238E27FC236}">
                  <a16:creationId xmlns:a16="http://schemas.microsoft.com/office/drawing/2014/main" id="{AD4ECF2E-C3AE-6C77-D8FD-E352D100671E}"/>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Arrow: Down 773">
              <a:extLst>
                <a:ext uri="{FF2B5EF4-FFF2-40B4-BE49-F238E27FC236}">
                  <a16:creationId xmlns:a16="http://schemas.microsoft.com/office/drawing/2014/main" id="{7B58EEFC-BF0F-5F2D-5CA1-B54E6102AF4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Arrow: Down 774">
              <a:extLst>
                <a:ext uri="{FF2B5EF4-FFF2-40B4-BE49-F238E27FC236}">
                  <a16:creationId xmlns:a16="http://schemas.microsoft.com/office/drawing/2014/main" id="{03A45E5D-2F7D-2116-8AC5-743C1672514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Arrow: Down 775">
              <a:extLst>
                <a:ext uri="{FF2B5EF4-FFF2-40B4-BE49-F238E27FC236}">
                  <a16:creationId xmlns:a16="http://schemas.microsoft.com/office/drawing/2014/main" id="{CBF1F213-F092-5790-8FFB-4E4080FA9CE8}"/>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Arrow: Down 776">
              <a:extLst>
                <a:ext uri="{FF2B5EF4-FFF2-40B4-BE49-F238E27FC236}">
                  <a16:creationId xmlns:a16="http://schemas.microsoft.com/office/drawing/2014/main" id="{C9676D1C-C309-72D5-A823-40D9DA7BADF7}"/>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Arrow: Down 777">
              <a:extLst>
                <a:ext uri="{FF2B5EF4-FFF2-40B4-BE49-F238E27FC236}">
                  <a16:creationId xmlns:a16="http://schemas.microsoft.com/office/drawing/2014/main" id="{7E13A478-AB8E-DA50-A852-A8798AADE9C7}"/>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Arrow: Down 778">
              <a:extLst>
                <a:ext uri="{FF2B5EF4-FFF2-40B4-BE49-F238E27FC236}">
                  <a16:creationId xmlns:a16="http://schemas.microsoft.com/office/drawing/2014/main" id="{403571BB-AB17-F722-2D47-F1664D569B3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Arrow: Down 779">
              <a:extLst>
                <a:ext uri="{FF2B5EF4-FFF2-40B4-BE49-F238E27FC236}">
                  <a16:creationId xmlns:a16="http://schemas.microsoft.com/office/drawing/2014/main" id="{5DD9D4E1-7FF1-9CB2-A632-5489542BDBB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Arrow: Down 780">
              <a:extLst>
                <a:ext uri="{FF2B5EF4-FFF2-40B4-BE49-F238E27FC236}">
                  <a16:creationId xmlns:a16="http://schemas.microsoft.com/office/drawing/2014/main" id="{588806A6-2842-6A10-0BB3-ADB877E5287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Arrow: Down 781">
              <a:extLst>
                <a:ext uri="{FF2B5EF4-FFF2-40B4-BE49-F238E27FC236}">
                  <a16:creationId xmlns:a16="http://schemas.microsoft.com/office/drawing/2014/main" id="{82E4939F-F175-047A-89BE-93685CA499D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Arrow: Down 782">
              <a:extLst>
                <a:ext uri="{FF2B5EF4-FFF2-40B4-BE49-F238E27FC236}">
                  <a16:creationId xmlns:a16="http://schemas.microsoft.com/office/drawing/2014/main" id="{C9621130-D38E-4B6F-58B8-3738AA9F6908}"/>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Arrow: Down 783">
              <a:extLst>
                <a:ext uri="{FF2B5EF4-FFF2-40B4-BE49-F238E27FC236}">
                  <a16:creationId xmlns:a16="http://schemas.microsoft.com/office/drawing/2014/main" id="{640911FB-FBE5-B8D6-4ECA-99B81B7B245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Arrow: Down 784">
              <a:extLst>
                <a:ext uri="{FF2B5EF4-FFF2-40B4-BE49-F238E27FC236}">
                  <a16:creationId xmlns:a16="http://schemas.microsoft.com/office/drawing/2014/main" id="{2E13BB90-51BA-3C14-1F05-46A65ABA2813}"/>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Arrow: Down 785">
              <a:extLst>
                <a:ext uri="{FF2B5EF4-FFF2-40B4-BE49-F238E27FC236}">
                  <a16:creationId xmlns:a16="http://schemas.microsoft.com/office/drawing/2014/main" id="{2594F727-8521-420B-619F-9CCEF63B365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Arrow: Down 786">
              <a:extLst>
                <a:ext uri="{FF2B5EF4-FFF2-40B4-BE49-F238E27FC236}">
                  <a16:creationId xmlns:a16="http://schemas.microsoft.com/office/drawing/2014/main" id="{5FC2AA61-B59B-9509-0F4F-C34D19F03A61}"/>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Arrow: Down 787">
              <a:extLst>
                <a:ext uri="{FF2B5EF4-FFF2-40B4-BE49-F238E27FC236}">
                  <a16:creationId xmlns:a16="http://schemas.microsoft.com/office/drawing/2014/main" id="{A881BF57-41C2-A8BE-2E17-D3D72FCA1C2A}"/>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Arrow: Down 788">
              <a:extLst>
                <a:ext uri="{FF2B5EF4-FFF2-40B4-BE49-F238E27FC236}">
                  <a16:creationId xmlns:a16="http://schemas.microsoft.com/office/drawing/2014/main" id="{CEEA066D-23C8-30AD-5722-D77ABC2A04A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Arrow: Down 789">
              <a:extLst>
                <a:ext uri="{FF2B5EF4-FFF2-40B4-BE49-F238E27FC236}">
                  <a16:creationId xmlns:a16="http://schemas.microsoft.com/office/drawing/2014/main" id="{42571347-2ED2-7C2E-C73B-989BD69A1E12}"/>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Arrow: Down 790">
              <a:extLst>
                <a:ext uri="{FF2B5EF4-FFF2-40B4-BE49-F238E27FC236}">
                  <a16:creationId xmlns:a16="http://schemas.microsoft.com/office/drawing/2014/main" id="{1C2678A7-581E-A338-FCD9-80334471B335}"/>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Arrow: Down 791">
              <a:extLst>
                <a:ext uri="{FF2B5EF4-FFF2-40B4-BE49-F238E27FC236}">
                  <a16:creationId xmlns:a16="http://schemas.microsoft.com/office/drawing/2014/main" id="{90FB432F-4957-D6E7-D0E3-9D57587F1E7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Arrow: Down 792">
              <a:extLst>
                <a:ext uri="{FF2B5EF4-FFF2-40B4-BE49-F238E27FC236}">
                  <a16:creationId xmlns:a16="http://schemas.microsoft.com/office/drawing/2014/main" id="{967129FD-CDE0-039E-D732-3033098FEACE}"/>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Arrow: Down 793">
              <a:extLst>
                <a:ext uri="{FF2B5EF4-FFF2-40B4-BE49-F238E27FC236}">
                  <a16:creationId xmlns:a16="http://schemas.microsoft.com/office/drawing/2014/main" id="{D571EF31-99E8-4350-044C-1E08CAB5F4C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Arrow: Down 794">
              <a:extLst>
                <a:ext uri="{FF2B5EF4-FFF2-40B4-BE49-F238E27FC236}">
                  <a16:creationId xmlns:a16="http://schemas.microsoft.com/office/drawing/2014/main" id="{089CE86A-C991-23BB-56BC-19C9C98C7E1B}"/>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Arrow: Down 795">
              <a:extLst>
                <a:ext uri="{FF2B5EF4-FFF2-40B4-BE49-F238E27FC236}">
                  <a16:creationId xmlns:a16="http://schemas.microsoft.com/office/drawing/2014/main" id="{F9716C3D-E3B4-0CA6-0EF8-7C59498537E9}"/>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Arrow: Down 796">
              <a:extLst>
                <a:ext uri="{FF2B5EF4-FFF2-40B4-BE49-F238E27FC236}">
                  <a16:creationId xmlns:a16="http://schemas.microsoft.com/office/drawing/2014/main" id="{6BAEA21C-8BD1-3C7B-23A3-E5879DCB5EAD}"/>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Arrow: Down 797">
              <a:extLst>
                <a:ext uri="{FF2B5EF4-FFF2-40B4-BE49-F238E27FC236}">
                  <a16:creationId xmlns:a16="http://schemas.microsoft.com/office/drawing/2014/main" id="{04853E94-6064-307B-F742-4974327CEAA8}"/>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Arrow: Down 798">
              <a:extLst>
                <a:ext uri="{FF2B5EF4-FFF2-40B4-BE49-F238E27FC236}">
                  <a16:creationId xmlns:a16="http://schemas.microsoft.com/office/drawing/2014/main" id="{DC5A6B22-1823-3ADB-2E77-A46033F0061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Arrow: Down 799">
              <a:extLst>
                <a:ext uri="{FF2B5EF4-FFF2-40B4-BE49-F238E27FC236}">
                  <a16:creationId xmlns:a16="http://schemas.microsoft.com/office/drawing/2014/main" id="{6CCE7195-AA0B-9DF4-D307-A8E4DC948357}"/>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Arrow: Down 800">
              <a:extLst>
                <a:ext uri="{FF2B5EF4-FFF2-40B4-BE49-F238E27FC236}">
                  <a16:creationId xmlns:a16="http://schemas.microsoft.com/office/drawing/2014/main" id="{C21903FA-8FE1-FB21-CCA6-092FDB51EA8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Arrow: Down 801">
              <a:extLst>
                <a:ext uri="{FF2B5EF4-FFF2-40B4-BE49-F238E27FC236}">
                  <a16:creationId xmlns:a16="http://schemas.microsoft.com/office/drawing/2014/main" id="{0BEA71EF-7EBC-70C1-0896-5BB8BB3FC156}"/>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Arrow: Down 802">
              <a:extLst>
                <a:ext uri="{FF2B5EF4-FFF2-40B4-BE49-F238E27FC236}">
                  <a16:creationId xmlns:a16="http://schemas.microsoft.com/office/drawing/2014/main" id="{14A9BE20-9360-8213-2065-4411D3D4807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Arrow: Down 803">
              <a:extLst>
                <a:ext uri="{FF2B5EF4-FFF2-40B4-BE49-F238E27FC236}">
                  <a16:creationId xmlns:a16="http://schemas.microsoft.com/office/drawing/2014/main" id="{B2ACF5F3-73FE-244A-A611-C078FD0FD7DF}"/>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Arrow: Down 804">
              <a:extLst>
                <a:ext uri="{FF2B5EF4-FFF2-40B4-BE49-F238E27FC236}">
                  <a16:creationId xmlns:a16="http://schemas.microsoft.com/office/drawing/2014/main" id="{13DA0C54-954D-C0C4-5BE2-BAF549CE7A08}"/>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Arrow: Down 805">
              <a:extLst>
                <a:ext uri="{FF2B5EF4-FFF2-40B4-BE49-F238E27FC236}">
                  <a16:creationId xmlns:a16="http://schemas.microsoft.com/office/drawing/2014/main" id="{8A04341B-2831-6260-356C-1EB37258EBF8}"/>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Arrow: Down 806">
              <a:extLst>
                <a:ext uri="{FF2B5EF4-FFF2-40B4-BE49-F238E27FC236}">
                  <a16:creationId xmlns:a16="http://schemas.microsoft.com/office/drawing/2014/main" id="{BB8CCDAB-810C-E4A0-DAFC-712306C1FD32}"/>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Arrow: Down 807">
              <a:extLst>
                <a:ext uri="{FF2B5EF4-FFF2-40B4-BE49-F238E27FC236}">
                  <a16:creationId xmlns:a16="http://schemas.microsoft.com/office/drawing/2014/main" id="{17148910-FF1B-BEA4-DBDF-0001CECF721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Arrow: Down 808">
              <a:extLst>
                <a:ext uri="{FF2B5EF4-FFF2-40B4-BE49-F238E27FC236}">
                  <a16:creationId xmlns:a16="http://schemas.microsoft.com/office/drawing/2014/main" id="{71FA64C7-E599-DF50-1C10-476F92F3BC62}"/>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Arrow: Down 809">
              <a:extLst>
                <a:ext uri="{FF2B5EF4-FFF2-40B4-BE49-F238E27FC236}">
                  <a16:creationId xmlns:a16="http://schemas.microsoft.com/office/drawing/2014/main" id="{89A8A0A8-D00B-6B35-5878-514A2AE7721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Arrow: Down 810">
              <a:extLst>
                <a:ext uri="{FF2B5EF4-FFF2-40B4-BE49-F238E27FC236}">
                  <a16:creationId xmlns:a16="http://schemas.microsoft.com/office/drawing/2014/main" id="{43DB4D14-8F89-D249-BAB1-468E911D2D24}"/>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2" name="Group 811">
            <a:extLst>
              <a:ext uri="{FF2B5EF4-FFF2-40B4-BE49-F238E27FC236}">
                <a16:creationId xmlns:a16="http://schemas.microsoft.com/office/drawing/2014/main" id="{5BB95B08-433E-8E86-7FA5-507285367553}"/>
              </a:ext>
            </a:extLst>
          </p:cNvPr>
          <p:cNvGrpSpPr/>
          <p:nvPr/>
        </p:nvGrpSpPr>
        <p:grpSpPr>
          <a:xfrm>
            <a:off x="3036685" y="2389748"/>
            <a:ext cx="3209924" cy="449772"/>
            <a:chOff x="5739694" y="2313540"/>
            <a:chExt cx="3209924" cy="449772"/>
          </a:xfrm>
        </p:grpSpPr>
        <p:sp>
          <p:nvSpPr>
            <p:cNvPr id="813" name="Arrow: Down 812">
              <a:extLst>
                <a:ext uri="{FF2B5EF4-FFF2-40B4-BE49-F238E27FC236}">
                  <a16:creationId xmlns:a16="http://schemas.microsoft.com/office/drawing/2014/main" id="{6AADEB1C-D953-81BC-24BB-DC5CA591B8F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Arrow: Down 813">
              <a:extLst>
                <a:ext uri="{FF2B5EF4-FFF2-40B4-BE49-F238E27FC236}">
                  <a16:creationId xmlns:a16="http://schemas.microsoft.com/office/drawing/2014/main" id="{64EB46F6-DF14-E001-CF5B-7258C6E441DB}"/>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Arrow: Down 814">
              <a:extLst>
                <a:ext uri="{FF2B5EF4-FFF2-40B4-BE49-F238E27FC236}">
                  <a16:creationId xmlns:a16="http://schemas.microsoft.com/office/drawing/2014/main" id="{388EB02C-C4C3-2800-92A9-524BB760BD25}"/>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Arrow: Down 815">
              <a:extLst>
                <a:ext uri="{FF2B5EF4-FFF2-40B4-BE49-F238E27FC236}">
                  <a16:creationId xmlns:a16="http://schemas.microsoft.com/office/drawing/2014/main" id="{418BF541-30C3-2880-5D4F-7F4FC062B7F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Arrow: Down 816">
              <a:extLst>
                <a:ext uri="{FF2B5EF4-FFF2-40B4-BE49-F238E27FC236}">
                  <a16:creationId xmlns:a16="http://schemas.microsoft.com/office/drawing/2014/main" id="{2C072D18-6CC6-A1E5-5E27-1AC7D8AA0E3D}"/>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Arrow: Down 817">
              <a:extLst>
                <a:ext uri="{FF2B5EF4-FFF2-40B4-BE49-F238E27FC236}">
                  <a16:creationId xmlns:a16="http://schemas.microsoft.com/office/drawing/2014/main" id="{4323A8E5-BC58-3087-0411-53BFDDF01F0F}"/>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Arrow: Down 818">
              <a:extLst>
                <a:ext uri="{FF2B5EF4-FFF2-40B4-BE49-F238E27FC236}">
                  <a16:creationId xmlns:a16="http://schemas.microsoft.com/office/drawing/2014/main" id="{03F01C5B-1998-19BE-742E-0BAF15361BE8}"/>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Arrow: Down 819">
              <a:extLst>
                <a:ext uri="{FF2B5EF4-FFF2-40B4-BE49-F238E27FC236}">
                  <a16:creationId xmlns:a16="http://schemas.microsoft.com/office/drawing/2014/main" id="{23375BED-48EE-A897-11F4-A15111CF2FDC}"/>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Arrow: Down 820">
              <a:extLst>
                <a:ext uri="{FF2B5EF4-FFF2-40B4-BE49-F238E27FC236}">
                  <a16:creationId xmlns:a16="http://schemas.microsoft.com/office/drawing/2014/main" id="{804F1170-4AE2-6375-0DBE-734B8FB100BC}"/>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Arrow: Down 821">
              <a:extLst>
                <a:ext uri="{FF2B5EF4-FFF2-40B4-BE49-F238E27FC236}">
                  <a16:creationId xmlns:a16="http://schemas.microsoft.com/office/drawing/2014/main" id="{ED1EC8B7-B424-B0CB-803F-3C00D7FA2356}"/>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Arrow: Down 822">
              <a:extLst>
                <a:ext uri="{FF2B5EF4-FFF2-40B4-BE49-F238E27FC236}">
                  <a16:creationId xmlns:a16="http://schemas.microsoft.com/office/drawing/2014/main" id="{5583B7B2-D749-3FE4-B44B-DACE115C4630}"/>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Arrow: Down 823">
              <a:extLst>
                <a:ext uri="{FF2B5EF4-FFF2-40B4-BE49-F238E27FC236}">
                  <a16:creationId xmlns:a16="http://schemas.microsoft.com/office/drawing/2014/main" id="{343A14CB-3245-E15B-CB3C-AE5BE95B542E}"/>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Arrow: Down 824">
              <a:extLst>
                <a:ext uri="{FF2B5EF4-FFF2-40B4-BE49-F238E27FC236}">
                  <a16:creationId xmlns:a16="http://schemas.microsoft.com/office/drawing/2014/main" id="{DBE20E6E-9F85-AC5C-273E-943586016CAE}"/>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Arrow: Down 825">
              <a:extLst>
                <a:ext uri="{FF2B5EF4-FFF2-40B4-BE49-F238E27FC236}">
                  <a16:creationId xmlns:a16="http://schemas.microsoft.com/office/drawing/2014/main" id="{32880E5F-79FE-D96D-E74A-741708C8126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Arrow: Down 826">
              <a:extLst>
                <a:ext uri="{FF2B5EF4-FFF2-40B4-BE49-F238E27FC236}">
                  <a16:creationId xmlns:a16="http://schemas.microsoft.com/office/drawing/2014/main" id="{0F73C96D-B215-0081-BF49-3F6FD62353D3}"/>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Arrow: Down 827">
              <a:extLst>
                <a:ext uri="{FF2B5EF4-FFF2-40B4-BE49-F238E27FC236}">
                  <a16:creationId xmlns:a16="http://schemas.microsoft.com/office/drawing/2014/main" id="{758FB896-8854-0EF1-EE40-C9D1D6BDFBB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Arrow: Down 828">
              <a:extLst>
                <a:ext uri="{FF2B5EF4-FFF2-40B4-BE49-F238E27FC236}">
                  <a16:creationId xmlns:a16="http://schemas.microsoft.com/office/drawing/2014/main" id="{4FE7E9F3-412C-EA4F-EB74-3CBB5E3C2757}"/>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Arrow: Down 829">
              <a:extLst>
                <a:ext uri="{FF2B5EF4-FFF2-40B4-BE49-F238E27FC236}">
                  <a16:creationId xmlns:a16="http://schemas.microsoft.com/office/drawing/2014/main" id="{113E2816-12F5-AAF0-F98C-B9CDE7358E9F}"/>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Arrow: Down 830">
              <a:extLst>
                <a:ext uri="{FF2B5EF4-FFF2-40B4-BE49-F238E27FC236}">
                  <a16:creationId xmlns:a16="http://schemas.microsoft.com/office/drawing/2014/main" id="{47FF1A67-2424-7997-9832-10476CE38753}"/>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Arrow: Down 831">
              <a:extLst>
                <a:ext uri="{FF2B5EF4-FFF2-40B4-BE49-F238E27FC236}">
                  <a16:creationId xmlns:a16="http://schemas.microsoft.com/office/drawing/2014/main" id="{7F261A36-E4E8-FEF8-7350-0876BB0B00C5}"/>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Arrow: Down 832">
              <a:extLst>
                <a:ext uri="{FF2B5EF4-FFF2-40B4-BE49-F238E27FC236}">
                  <a16:creationId xmlns:a16="http://schemas.microsoft.com/office/drawing/2014/main" id="{F82BEFCC-6474-CC11-8A3B-7EC271028AB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Arrow: Down 833">
              <a:extLst>
                <a:ext uri="{FF2B5EF4-FFF2-40B4-BE49-F238E27FC236}">
                  <a16:creationId xmlns:a16="http://schemas.microsoft.com/office/drawing/2014/main" id="{5957C950-8B11-AC91-6CA1-C8BAE9D61487}"/>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Arrow: Down 834">
              <a:extLst>
                <a:ext uri="{FF2B5EF4-FFF2-40B4-BE49-F238E27FC236}">
                  <a16:creationId xmlns:a16="http://schemas.microsoft.com/office/drawing/2014/main" id="{FA46FE3B-CF99-03E8-B288-52CDFACC5532}"/>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Arrow: Down 835">
              <a:extLst>
                <a:ext uri="{FF2B5EF4-FFF2-40B4-BE49-F238E27FC236}">
                  <a16:creationId xmlns:a16="http://schemas.microsoft.com/office/drawing/2014/main" id="{B44BCA67-741A-0965-B3B9-4AD950FE9DC2}"/>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Arrow: Down 836">
              <a:extLst>
                <a:ext uri="{FF2B5EF4-FFF2-40B4-BE49-F238E27FC236}">
                  <a16:creationId xmlns:a16="http://schemas.microsoft.com/office/drawing/2014/main" id="{70536C0C-2A70-6B24-D382-E62D0D14A0A1}"/>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Arrow: Down 837">
              <a:extLst>
                <a:ext uri="{FF2B5EF4-FFF2-40B4-BE49-F238E27FC236}">
                  <a16:creationId xmlns:a16="http://schemas.microsoft.com/office/drawing/2014/main" id="{57D0A4A0-7282-1D9E-088C-69EB06CB0C5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Arrow: Down 838">
              <a:extLst>
                <a:ext uri="{FF2B5EF4-FFF2-40B4-BE49-F238E27FC236}">
                  <a16:creationId xmlns:a16="http://schemas.microsoft.com/office/drawing/2014/main" id="{9A21B5D5-6607-9C69-59BA-72E4A01F8FF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Arrow: Down 839">
              <a:extLst>
                <a:ext uri="{FF2B5EF4-FFF2-40B4-BE49-F238E27FC236}">
                  <a16:creationId xmlns:a16="http://schemas.microsoft.com/office/drawing/2014/main" id="{970E186E-8C8C-484B-D64F-1C2C97648938}"/>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Arrow: Down 840">
              <a:extLst>
                <a:ext uri="{FF2B5EF4-FFF2-40B4-BE49-F238E27FC236}">
                  <a16:creationId xmlns:a16="http://schemas.microsoft.com/office/drawing/2014/main" id="{71FDFA9C-D4D0-3DF9-0B60-7457D23608BE}"/>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Arrow: Down 841">
              <a:extLst>
                <a:ext uri="{FF2B5EF4-FFF2-40B4-BE49-F238E27FC236}">
                  <a16:creationId xmlns:a16="http://schemas.microsoft.com/office/drawing/2014/main" id="{FFB111AD-934B-8AB6-97ED-4E6168D3B895}"/>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Arrow: Down 842">
              <a:extLst>
                <a:ext uri="{FF2B5EF4-FFF2-40B4-BE49-F238E27FC236}">
                  <a16:creationId xmlns:a16="http://schemas.microsoft.com/office/drawing/2014/main" id="{8806B7E3-7C49-61B3-ABFE-F2A88DC675D1}"/>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Arrow: Down 843">
              <a:extLst>
                <a:ext uri="{FF2B5EF4-FFF2-40B4-BE49-F238E27FC236}">
                  <a16:creationId xmlns:a16="http://schemas.microsoft.com/office/drawing/2014/main" id="{F8EA75EC-8474-8CBA-D9C8-A2248B8DDC04}"/>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Arrow: Down 844">
              <a:extLst>
                <a:ext uri="{FF2B5EF4-FFF2-40B4-BE49-F238E27FC236}">
                  <a16:creationId xmlns:a16="http://schemas.microsoft.com/office/drawing/2014/main" id="{A9FED5F0-436A-86A2-AA9E-B365F0C511F9}"/>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Arrow: Down 845">
              <a:extLst>
                <a:ext uri="{FF2B5EF4-FFF2-40B4-BE49-F238E27FC236}">
                  <a16:creationId xmlns:a16="http://schemas.microsoft.com/office/drawing/2014/main" id="{DC24CD5D-6082-75E8-1236-1073A49E2306}"/>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Arrow: Down 846">
              <a:extLst>
                <a:ext uri="{FF2B5EF4-FFF2-40B4-BE49-F238E27FC236}">
                  <a16:creationId xmlns:a16="http://schemas.microsoft.com/office/drawing/2014/main" id="{DD67407D-9CE0-686B-EC7B-1BF1DB1D96A6}"/>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Arrow: Down 847">
              <a:extLst>
                <a:ext uri="{FF2B5EF4-FFF2-40B4-BE49-F238E27FC236}">
                  <a16:creationId xmlns:a16="http://schemas.microsoft.com/office/drawing/2014/main" id="{0047609E-D4C6-2478-F432-87C6375C991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Arrow: Down 848">
              <a:extLst>
                <a:ext uri="{FF2B5EF4-FFF2-40B4-BE49-F238E27FC236}">
                  <a16:creationId xmlns:a16="http://schemas.microsoft.com/office/drawing/2014/main" id="{A64BBD75-5B86-002E-D232-B5992A23B1A4}"/>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Arrow: Down 849">
              <a:extLst>
                <a:ext uri="{FF2B5EF4-FFF2-40B4-BE49-F238E27FC236}">
                  <a16:creationId xmlns:a16="http://schemas.microsoft.com/office/drawing/2014/main" id="{D88E6BB8-617C-93D4-A44A-06A396706D9B}"/>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Arrow: Down 850">
              <a:extLst>
                <a:ext uri="{FF2B5EF4-FFF2-40B4-BE49-F238E27FC236}">
                  <a16:creationId xmlns:a16="http://schemas.microsoft.com/office/drawing/2014/main" id="{DA07EC95-67E0-6774-79B7-F2FB7D19DFC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Arrow: Down 851">
              <a:extLst>
                <a:ext uri="{FF2B5EF4-FFF2-40B4-BE49-F238E27FC236}">
                  <a16:creationId xmlns:a16="http://schemas.microsoft.com/office/drawing/2014/main" id="{A63D9CC7-EDA7-6AA3-EB24-4D7445CED84B}"/>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Arrow: Down 852">
              <a:extLst>
                <a:ext uri="{FF2B5EF4-FFF2-40B4-BE49-F238E27FC236}">
                  <a16:creationId xmlns:a16="http://schemas.microsoft.com/office/drawing/2014/main" id="{FBDF20B2-482B-9044-B4DE-9E79C6D8DAC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Arrow: Down 853">
              <a:extLst>
                <a:ext uri="{FF2B5EF4-FFF2-40B4-BE49-F238E27FC236}">
                  <a16:creationId xmlns:a16="http://schemas.microsoft.com/office/drawing/2014/main" id="{4C2EE4D4-6ADA-639D-0771-48258DE8472D}"/>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Arrow: Down 854">
              <a:extLst>
                <a:ext uri="{FF2B5EF4-FFF2-40B4-BE49-F238E27FC236}">
                  <a16:creationId xmlns:a16="http://schemas.microsoft.com/office/drawing/2014/main" id="{30F244E8-A241-5AD9-4AB1-32E6F5991ED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Arrow: Down 855">
              <a:extLst>
                <a:ext uri="{FF2B5EF4-FFF2-40B4-BE49-F238E27FC236}">
                  <a16:creationId xmlns:a16="http://schemas.microsoft.com/office/drawing/2014/main" id="{794C3778-7953-6CFD-19E7-AFE1AE5D224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Arrow: Down 856">
              <a:extLst>
                <a:ext uri="{FF2B5EF4-FFF2-40B4-BE49-F238E27FC236}">
                  <a16:creationId xmlns:a16="http://schemas.microsoft.com/office/drawing/2014/main" id="{263F8A39-B15D-0A6E-7E02-9A3FE3E1DCEC}"/>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Arrow: Down 857">
              <a:extLst>
                <a:ext uri="{FF2B5EF4-FFF2-40B4-BE49-F238E27FC236}">
                  <a16:creationId xmlns:a16="http://schemas.microsoft.com/office/drawing/2014/main" id="{E3143815-980A-C78B-BED5-FAA29013FB3F}"/>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Arrow: Down 858">
              <a:extLst>
                <a:ext uri="{FF2B5EF4-FFF2-40B4-BE49-F238E27FC236}">
                  <a16:creationId xmlns:a16="http://schemas.microsoft.com/office/drawing/2014/main" id="{7F3D6F5A-5932-3B20-334E-375C232A1FE3}"/>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Arrow: Down 859">
              <a:extLst>
                <a:ext uri="{FF2B5EF4-FFF2-40B4-BE49-F238E27FC236}">
                  <a16:creationId xmlns:a16="http://schemas.microsoft.com/office/drawing/2014/main" id="{D78262C7-D65A-14AC-596C-C60240E55701}"/>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Arrow: Down 860">
              <a:extLst>
                <a:ext uri="{FF2B5EF4-FFF2-40B4-BE49-F238E27FC236}">
                  <a16:creationId xmlns:a16="http://schemas.microsoft.com/office/drawing/2014/main" id="{8C03343A-1354-7983-5664-55643E82F9B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Arrow: Down 861">
              <a:extLst>
                <a:ext uri="{FF2B5EF4-FFF2-40B4-BE49-F238E27FC236}">
                  <a16:creationId xmlns:a16="http://schemas.microsoft.com/office/drawing/2014/main" id="{062B89D1-2BED-B199-8012-C531E4A3D574}"/>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Arrow: Down 862">
              <a:extLst>
                <a:ext uri="{FF2B5EF4-FFF2-40B4-BE49-F238E27FC236}">
                  <a16:creationId xmlns:a16="http://schemas.microsoft.com/office/drawing/2014/main" id="{3691010C-0D31-5FD8-640E-9E0AD4BD2072}"/>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Arrow: Down 863">
              <a:extLst>
                <a:ext uri="{FF2B5EF4-FFF2-40B4-BE49-F238E27FC236}">
                  <a16:creationId xmlns:a16="http://schemas.microsoft.com/office/drawing/2014/main" id="{61406080-6E3E-1E45-E87C-2E51E09287A6}"/>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Arrow: Down 864">
              <a:extLst>
                <a:ext uri="{FF2B5EF4-FFF2-40B4-BE49-F238E27FC236}">
                  <a16:creationId xmlns:a16="http://schemas.microsoft.com/office/drawing/2014/main" id="{7D6FE5D3-F0FC-BE64-90DC-57A026DA10A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Arrow: Down 865">
              <a:extLst>
                <a:ext uri="{FF2B5EF4-FFF2-40B4-BE49-F238E27FC236}">
                  <a16:creationId xmlns:a16="http://schemas.microsoft.com/office/drawing/2014/main" id="{4ACE5799-22A1-F74F-2D7E-622DE022A847}"/>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Arrow: Down 866">
              <a:extLst>
                <a:ext uri="{FF2B5EF4-FFF2-40B4-BE49-F238E27FC236}">
                  <a16:creationId xmlns:a16="http://schemas.microsoft.com/office/drawing/2014/main" id="{3080BF74-5908-63A7-2491-F74C2B953824}"/>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Arrow: Down 867">
              <a:extLst>
                <a:ext uri="{FF2B5EF4-FFF2-40B4-BE49-F238E27FC236}">
                  <a16:creationId xmlns:a16="http://schemas.microsoft.com/office/drawing/2014/main" id="{72C888BA-D23E-6007-EED6-386D284E417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Arrow: Down 868">
              <a:extLst>
                <a:ext uri="{FF2B5EF4-FFF2-40B4-BE49-F238E27FC236}">
                  <a16:creationId xmlns:a16="http://schemas.microsoft.com/office/drawing/2014/main" id="{2334BE69-E802-0052-FCFD-F5D0E958003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Arrow: Down 869">
              <a:extLst>
                <a:ext uri="{FF2B5EF4-FFF2-40B4-BE49-F238E27FC236}">
                  <a16:creationId xmlns:a16="http://schemas.microsoft.com/office/drawing/2014/main" id="{3AA37910-746F-6F9C-270B-7103381AE3F1}"/>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Arrow: Down 870">
              <a:extLst>
                <a:ext uri="{FF2B5EF4-FFF2-40B4-BE49-F238E27FC236}">
                  <a16:creationId xmlns:a16="http://schemas.microsoft.com/office/drawing/2014/main" id="{5F628480-C203-DE8F-CB7A-2BC968787B34}"/>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Arrow: Down 871">
              <a:extLst>
                <a:ext uri="{FF2B5EF4-FFF2-40B4-BE49-F238E27FC236}">
                  <a16:creationId xmlns:a16="http://schemas.microsoft.com/office/drawing/2014/main" id="{EAC1DF01-11D4-B7C2-2F9F-93D6380A1B12}"/>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3" name="Group 872">
            <a:extLst>
              <a:ext uri="{FF2B5EF4-FFF2-40B4-BE49-F238E27FC236}">
                <a16:creationId xmlns:a16="http://schemas.microsoft.com/office/drawing/2014/main" id="{83416C0A-D66D-859D-1F95-AF335B869549}"/>
              </a:ext>
            </a:extLst>
          </p:cNvPr>
          <p:cNvGrpSpPr/>
          <p:nvPr/>
        </p:nvGrpSpPr>
        <p:grpSpPr>
          <a:xfrm>
            <a:off x="3036685" y="2389748"/>
            <a:ext cx="3209924" cy="449772"/>
            <a:chOff x="5739694" y="2313540"/>
            <a:chExt cx="3209924" cy="449772"/>
          </a:xfrm>
        </p:grpSpPr>
        <p:sp>
          <p:nvSpPr>
            <p:cNvPr id="874" name="Arrow: Down 873">
              <a:extLst>
                <a:ext uri="{FF2B5EF4-FFF2-40B4-BE49-F238E27FC236}">
                  <a16:creationId xmlns:a16="http://schemas.microsoft.com/office/drawing/2014/main" id="{62033153-8C6A-5D01-BA03-78009479E62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Arrow: Down 874">
              <a:extLst>
                <a:ext uri="{FF2B5EF4-FFF2-40B4-BE49-F238E27FC236}">
                  <a16:creationId xmlns:a16="http://schemas.microsoft.com/office/drawing/2014/main" id="{84425590-BEC7-4B51-2095-071F8C5243D4}"/>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Arrow: Down 875">
              <a:extLst>
                <a:ext uri="{FF2B5EF4-FFF2-40B4-BE49-F238E27FC236}">
                  <a16:creationId xmlns:a16="http://schemas.microsoft.com/office/drawing/2014/main" id="{1928D729-6E91-F5A9-27E5-3D83F4455138}"/>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Arrow: Down 876">
              <a:extLst>
                <a:ext uri="{FF2B5EF4-FFF2-40B4-BE49-F238E27FC236}">
                  <a16:creationId xmlns:a16="http://schemas.microsoft.com/office/drawing/2014/main" id="{52C5FE5E-EB85-36D0-86C5-9E3A2BB5A2FC}"/>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Arrow: Down 877">
              <a:extLst>
                <a:ext uri="{FF2B5EF4-FFF2-40B4-BE49-F238E27FC236}">
                  <a16:creationId xmlns:a16="http://schemas.microsoft.com/office/drawing/2014/main" id="{D18F558F-BA81-C312-57AD-7E841C22314A}"/>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Arrow: Down 878">
              <a:extLst>
                <a:ext uri="{FF2B5EF4-FFF2-40B4-BE49-F238E27FC236}">
                  <a16:creationId xmlns:a16="http://schemas.microsoft.com/office/drawing/2014/main" id="{7AF92410-C0B4-B976-7247-F6081A6F5CCD}"/>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Arrow: Down 879">
              <a:extLst>
                <a:ext uri="{FF2B5EF4-FFF2-40B4-BE49-F238E27FC236}">
                  <a16:creationId xmlns:a16="http://schemas.microsoft.com/office/drawing/2014/main" id="{2DECBDEE-1961-3CD6-DC1D-CA7191BDBD0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Arrow: Down 880">
              <a:extLst>
                <a:ext uri="{FF2B5EF4-FFF2-40B4-BE49-F238E27FC236}">
                  <a16:creationId xmlns:a16="http://schemas.microsoft.com/office/drawing/2014/main" id="{6B738934-8C84-8225-8C6A-43EDADEA1CAF}"/>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Arrow: Down 881">
              <a:extLst>
                <a:ext uri="{FF2B5EF4-FFF2-40B4-BE49-F238E27FC236}">
                  <a16:creationId xmlns:a16="http://schemas.microsoft.com/office/drawing/2014/main" id="{994FCAD2-D461-D935-84D2-4CECB6420F31}"/>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Arrow: Down 882">
              <a:extLst>
                <a:ext uri="{FF2B5EF4-FFF2-40B4-BE49-F238E27FC236}">
                  <a16:creationId xmlns:a16="http://schemas.microsoft.com/office/drawing/2014/main" id="{C5A0693D-7C8E-0B90-9218-EC7FD2F2FD7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Arrow: Down 883">
              <a:extLst>
                <a:ext uri="{FF2B5EF4-FFF2-40B4-BE49-F238E27FC236}">
                  <a16:creationId xmlns:a16="http://schemas.microsoft.com/office/drawing/2014/main" id="{747CD311-892A-4C62-6543-559BE747670A}"/>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Arrow: Down 884">
              <a:extLst>
                <a:ext uri="{FF2B5EF4-FFF2-40B4-BE49-F238E27FC236}">
                  <a16:creationId xmlns:a16="http://schemas.microsoft.com/office/drawing/2014/main" id="{86E50B11-ED5C-CC13-A7E4-4F2A3CAF5100}"/>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Arrow: Down 885">
              <a:extLst>
                <a:ext uri="{FF2B5EF4-FFF2-40B4-BE49-F238E27FC236}">
                  <a16:creationId xmlns:a16="http://schemas.microsoft.com/office/drawing/2014/main" id="{FA24C51F-5559-1B77-F20F-050DDF2DB12B}"/>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Arrow: Down 886">
              <a:extLst>
                <a:ext uri="{FF2B5EF4-FFF2-40B4-BE49-F238E27FC236}">
                  <a16:creationId xmlns:a16="http://schemas.microsoft.com/office/drawing/2014/main" id="{CC958DFF-50B3-3D79-64AC-A360C7654BD2}"/>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Arrow: Down 887">
              <a:extLst>
                <a:ext uri="{FF2B5EF4-FFF2-40B4-BE49-F238E27FC236}">
                  <a16:creationId xmlns:a16="http://schemas.microsoft.com/office/drawing/2014/main" id="{3DA4F4FD-6F66-7364-540B-0A652CC167CF}"/>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Arrow: Down 888">
              <a:extLst>
                <a:ext uri="{FF2B5EF4-FFF2-40B4-BE49-F238E27FC236}">
                  <a16:creationId xmlns:a16="http://schemas.microsoft.com/office/drawing/2014/main" id="{3D4244B7-5912-93ED-18BF-45BD3209B93E}"/>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Arrow: Down 889">
              <a:extLst>
                <a:ext uri="{FF2B5EF4-FFF2-40B4-BE49-F238E27FC236}">
                  <a16:creationId xmlns:a16="http://schemas.microsoft.com/office/drawing/2014/main" id="{22DEBD0C-8730-058D-F895-BA28EDB949DD}"/>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Arrow: Down 890">
              <a:extLst>
                <a:ext uri="{FF2B5EF4-FFF2-40B4-BE49-F238E27FC236}">
                  <a16:creationId xmlns:a16="http://schemas.microsoft.com/office/drawing/2014/main" id="{AD4B1DCB-CA23-FDFC-DB1B-8305B72077AE}"/>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Arrow: Down 891">
              <a:extLst>
                <a:ext uri="{FF2B5EF4-FFF2-40B4-BE49-F238E27FC236}">
                  <a16:creationId xmlns:a16="http://schemas.microsoft.com/office/drawing/2014/main" id="{8841CF66-DD4B-1CD4-D467-4025DF7C11E0}"/>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Arrow: Down 892">
              <a:extLst>
                <a:ext uri="{FF2B5EF4-FFF2-40B4-BE49-F238E27FC236}">
                  <a16:creationId xmlns:a16="http://schemas.microsoft.com/office/drawing/2014/main" id="{3E73C320-573B-8C5F-4DC9-C15B69F1DC12}"/>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Arrow: Down 893">
              <a:extLst>
                <a:ext uri="{FF2B5EF4-FFF2-40B4-BE49-F238E27FC236}">
                  <a16:creationId xmlns:a16="http://schemas.microsoft.com/office/drawing/2014/main" id="{96275B4F-82FF-FC1B-DE2A-CE2076C18B08}"/>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Arrow: Down 894">
              <a:extLst>
                <a:ext uri="{FF2B5EF4-FFF2-40B4-BE49-F238E27FC236}">
                  <a16:creationId xmlns:a16="http://schemas.microsoft.com/office/drawing/2014/main" id="{653A64DB-F165-A771-2523-3E5ED2F9123E}"/>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Arrow: Down 895">
              <a:extLst>
                <a:ext uri="{FF2B5EF4-FFF2-40B4-BE49-F238E27FC236}">
                  <a16:creationId xmlns:a16="http://schemas.microsoft.com/office/drawing/2014/main" id="{66BEDAC5-921C-92E0-583F-014AA2690DDD}"/>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Arrow: Down 896">
              <a:extLst>
                <a:ext uri="{FF2B5EF4-FFF2-40B4-BE49-F238E27FC236}">
                  <a16:creationId xmlns:a16="http://schemas.microsoft.com/office/drawing/2014/main" id="{C8A50DD7-BB79-160E-40FD-7FAD8ADCE4B5}"/>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Arrow: Down 897">
              <a:extLst>
                <a:ext uri="{FF2B5EF4-FFF2-40B4-BE49-F238E27FC236}">
                  <a16:creationId xmlns:a16="http://schemas.microsoft.com/office/drawing/2014/main" id="{A895ADCD-8CC5-D85F-F6A7-2D7CB3DCBB0B}"/>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Arrow: Down 898">
              <a:extLst>
                <a:ext uri="{FF2B5EF4-FFF2-40B4-BE49-F238E27FC236}">
                  <a16:creationId xmlns:a16="http://schemas.microsoft.com/office/drawing/2014/main" id="{1D9334DE-A244-6665-F155-368003B210E8}"/>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Arrow: Down 899">
              <a:extLst>
                <a:ext uri="{FF2B5EF4-FFF2-40B4-BE49-F238E27FC236}">
                  <a16:creationId xmlns:a16="http://schemas.microsoft.com/office/drawing/2014/main" id="{29C89334-4154-E987-D8C4-CE7F9BD2E450}"/>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Arrow: Down 900">
              <a:extLst>
                <a:ext uri="{FF2B5EF4-FFF2-40B4-BE49-F238E27FC236}">
                  <a16:creationId xmlns:a16="http://schemas.microsoft.com/office/drawing/2014/main" id="{EFA95320-37C1-D92F-B684-9F519CC0453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Arrow: Down 901">
              <a:extLst>
                <a:ext uri="{FF2B5EF4-FFF2-40B4-BE49-F238E27FC236}">
                  <a16:creationId xmlns:a16="http://schemas.microsoft.com/office/drawing/2014/main" id="{F7EB1411-75B3-0C35-4D30-D7849BDE0D59}"/>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Arrow: Down 902">
              <a:extLst>
                <a:ext uri="{FF2B5EF4-FFF2-40B4-BE49-F238E27FC236}">
                  <a16:creationId xmlns:a16="http://schemas.microsoft.com/office/drawing/2014/main" id="{B7C39D7E-3F4A-A599-B8B2-2B8C528F6204}"/>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Arrow: Down 903">
              <a:extLst>
                <a:ext uri="{FF2B5EF4-FFF2-40B4-BE49-F238E27FC236}">
                  <a16:creationId xmlns:a16="http://schemas.microsoft.com/office/drawing/2014/main" id="{DF11A661-EDE5-3C9A-2FEE-F8B35858F8A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Arrow: Down 904">
              <a:extLst>
                <a:ext uri="{FF2B5EF4-FFF2-40B4-BE49-F238E27FC236}">
                  <a16:creationId xmlns:a16="http://schemas.microsoft.com/office/drawing/2014/main" id="{739AAD38-6B9B-0536-9F14-4B5D0162C103}"/>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Arrow: Down 905">
              <a:extLst>
                <a:ext uri="{FF2B5EF4-FFF2-40B4-BE49-F238E27FC236}">
                  <a16:creationId xmlns:a16="http://schemas.microsoft.com/office/drawing/2014/main" id="{6C8816CF-0F6E-9054-2F8B-D3198356E74D}"/>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Arrow: Down 906">
              <a:extLst>
                <a:ext uri="{FF2B5EF4-FFF2-40B4-BE49-F238E27FC236}">
                  <a16:creationId xmlns:a16="http://schemas.microsoft.com/office/drawing/2014/main" id="{429EC58E-552C-A5B2-8686-DC861829B065}"/>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Arrow: Down 907">
              <a:extLst>
                <a:ext uri="{FF2B5EF4-FFF2-40B4-BE49-F238E27FC236}">
                  <a16:creationId xmlns:a16="http://schemas.microsoft.com/office/drawing/2014/main" id="{997D1BC1-3E0C-7264-27BE-B9EBA6EA78F9}"/>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Arrow: Down 908">
              <a:extLst>
                <a:ext uri="{FF2B5EF4-FFF2-40B4-BE49-F238E27FC236}">
                  <a16:creationId xmlns:a16="http://schemas.microsoft.com/office/drawing/2014/main" id="{D4B85391-6598-F86A-5AEC-55B40B91004C}"/>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Arrow: Down 909">
              <a:extLst>
                <a:ext uri="{FF2B5EF4-FFF2-40B4-BE49-F238E27FC236}">
                  <a16:creationId xmlns:a16="http://schemas.microsoft.com/office/drawing/2014/main" id="{FD1D900D-534B-73DD-C2E1-113516B2244C}"/>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Arrow: Down 910">
              <a:extLst>
                <a:ext uri="{FF2B5EF4-FFF2-40B4-BE49-F238E27FC236}">
                  <a16:creationId xmlns:a16="http://schemas.microsoft.com/office/drawing/2014/main" id="{E2C4F60F-25D0-F3E1-85FD-6C8ACDC4F956}"/>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Arrow: Down 911">
              <a:extLst>
                <a:ext uri="{FF2B5EF4-FFF2-40B4-BE49-F238E27FC236}">
                  <a16:creationId xmlns:a16="http://schemas.microsoft.com/office/drawing/2014/main" id="{D143FFE6-EE35-943D-124A-04F6136D6632}"/>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Arrow: Down 912">
              <a:extLst>
                <a:ext uri="{FF2B5EF4-FFF2-40B4-BE49-F238E27FC236}">
                  <a16:creationId xmlns:a16="http://schemas.microsoft.com/office/drawing/2014/main" id="{250A2F93-E2E5-E719-7D6C-BA17F7B1ED8C}"/>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Arrow: Down 913">
              <a:extLst>
                <a:ext uri="{FF2B5EF4-FFF2-40B4-BE49-F238E27FC236}">
                  <a16:creationId xmlns:a16="http://schemas.microsoft.com/office/drawing/2014/main" id="{452FCFDF-361B-761F-12A5-C3CBA7D05343}"/>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Arrow: Down 914">
              <a:extLst>
                <a:ext uri="{FF2B5EF4-FFF2-40B4-BE49-F238E27FC236}">
                  <a16:creationId xmlns:a16="http://schemas.microsoft.com/office/drawing/2014/main" id="{C9E3A3D8-7A0D-AAA8-0367-B32A01F76157}"/>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Arrow: Down 915">
              <a:extLst>
                <a:ext uri="{FF2B5EF4-FFF2-40B4-BE49-F238E27FC236}">
                  <a16:creationId xmlns:a16="http://schemas.microsoft.com/office/drawing/2014/main" id="{5A7D2B0A-AF20-1EEB-48FB-94D17DF9F76A}"/>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Arrow: Down 916">
              <a:extLst>
                <a:ext uri="{FF2B5EF4-FFF2-40B4-BE49-F238E27FC236}">
                  <a16:creationId xmlns:a16="http://schemas.microsoft.com/office/drawing/2014/main" id="{5A1FA394-4BEF-FFF2-481C-32D92D9DE488}"/>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Arrow: Down 917">
              <a:extLst>
                <a:ext uri="{FF2B5EF4-FFF2-40B4-BE49-F238E27FC236}">
                  <a16:creationId xmlns:a16="http://schemas.microsoft.com/office/drawing/2014/main" id="{B172E6E2-05F5-00AC-8BAE-FC8EAA3976BB}"/>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Arrow: Down 918">
              <a:extLst>
                <a:ext uri="{FF2B5EF4-FFF2-40B4-BE49-F238E27FC236}">
                  <a16:creationId xmlns:a16="http://schemas.microsoft.com/office/drawing/2014/main" id="{447AF596-1E32-D3F1-BF8B-2FB54DC0FE85}"/>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Arrow: Down 919">
              <a:extLst>
                <a:ext uri="{FF2B5EF4-FFF2-40B4-BE49-F238E27FC236}">
                  <a16:creationId xmlns:a16="http://schemas.microsoft.com/office/drawing/2014/main" id="{4F59D804-8025-162B-B657-DD2D94E4C675}"/>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Arrow: Down 920">
              <a:extLst>
                <a:ext uri="{FF2B5EF4-FFF2-40B4-BE49-F238E27FC236}">
                  <a16:creationId xmlns:a16="http://schemas.microsoft.com/office/drawing/2014/main" id="{1BFECD4F-D4B0-0C80-4698-3CF81F28AB03}"/>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Arrow: Down 921">
              <a:extLst>
                <a:ext uri="{FF2B5EF4-FFF2-40B4-BE49-F238E27FC236}">
                  <a16:creationId xmlns:a16="http://schemas.microsoft.com/office/drawing/2014/main" id="{9366AAB0-C08E-AF6B-65D6-917152F6581F}"/>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Arrow: Down 922">
              <a:extLst>
                <a:ext uri="{FF2B5EF4-FFF2-40B4-BE49-F238E27FC236}">
                  <a16:creationId xmlns:a16="http://schemas.microsoft.com/office/drawing/2014/main" id="{789DF7B7-B9AF-50F1-1A43-401ADC938A48}"/>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Arrow: Down 923">
              <a:extLst>
                <a:ext uri="{FF2B5EF4-FFF2-40B4-BE49-F238E27FC236}">
                  <a16:creationId xmlns:a16="http://schemas.microsoft.com/office/drawing/2014/main" id="{55F7E9A0-3B89-9F39-C6A8-AE065860F3B9}"/>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Arrow: Down 924">
              <a:extLst>
                <a:ext uri="{FF2B5EF4-FFF2-40B4-BE49-F238E27FC236}">
                  <a16:creationId xmlns:a16="http://schemas.microsoft.com/office/drawing/2014/main" id="{A5CC6EAF-5846-1687-FB79-6000B9819FB1}"/>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Arrow: Down 925">
              <a:extLst>
                <a:ext uri="{FF2B5EF4-FFF2-40B4-BE49-F238E27FC236}">
                  <a16:creationId xmlns:a16="http://schemas.microsoft.com/office/drawing/2014/main" id="{D5E5AB19-25B7-5337-8020-0D81A57E9E74}"/>
                </a:ext>
              </a:extLst>
            </p:cNvPr>
            <p:cNvSpPr/>
            <p:nvPr/>
          </p:nvSpPr>
          <p:spPr>
            <a:xfrm>
              <a:off x="7097006" y="2313540"/>
              <a:ext cx="395288" cy="44977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Arrow: Down 926">
              <a:extLst>
                <a:ext uri="{FF2B5EF4-FFF2-40B4-BE49-F238E27FC236}">
                  <a16:creationId xmlns:a16="http://schemas.microsoft.com/office/drawing/2014/main" id="{4A49FFDD-FBB4-1210-E169-7B1B4879BCB2}"/>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Arrow: Down 927">
              <a:extLst>
                <a:ext uri="{FF2B5EF4-FFF2-40B4-BE49-F238E27FC236}">
                  <a16:creationId xmlns:a16="http://schemas.microsoft.com/office/drawing/2014/main" id="{E80AA388-3745-5F80-2A5B-E599BD2A8651}"/>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Arrow: Down 928">
              <a:extLst>
                <a:ext uri="{FF2B5EF4-FFF2-40B4-BE49-F238E27FC236}">
                  <a16:creationId xmlns:a16="http://schemas.microsoft.com/office/drawing/2014/main" id="{D2BF4F88-FA5E-F18C-F2EF-9557ED67DF9B}"/>
                </a:ext>
              </a:extLst>
            </p:cNvPr>
            <p:cNvSpPr/>
            <p:nvPr/>
          </p:nvSpPr>
          <p:spPr>
            <a:xfrm>
              <a:off x="5739694" y="2313540"/>
              <a:ext cx="395288" cy="449772"/>
            </a:xfrm>
            <a:prstGeom prst="down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Arrow: Down 929">
              <a:extLst>
                <a:ext uri="{FF2B5EF4-FFF2-40B4-BE49-F238E27FC236}">
                  <a16:creationId xmlns:a16="http://schemas.microsoft.com/office/drawing/2014/main" id="{5F6456AE-2280-5FFA-32E5-48DB2F5BD032}"/>
                </a:ext>
              </a:extLst>
            </p:cNvPr>
            <p:cNvSpPr/>
            <p:nvPr/>
          </p:nvSpPr>
          <p:spPr>
            <a:xfrm>
              <a:off x="6473119" y="2313540"/>
              <a:ext cx="395288" cy="449772"/>
            </a:xfrm>
            <a:prstGeom prst="downArrow">
              <a:avLst/>
            </a:prstGeom>
            <a:solidFill>
              <a:srgbClr val="FF82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Arrow: Down 930">
              <a:extLst>
                <a:ext uri="{FF2B5EF4-FFF2-40B4-BE49-F238E27FC236}">
                  <a16:creationId xmlns:a16="http://schemas.microsoft.com/office/drawing/2014/main" id="{901EBA71-E4AE-355C-C9B4-3DB64C7A3131}"/>
                </a:ext>
              </a:extLst>
            </p:cNvPr>
            <p:cNvSpPr/>
            <p:nvPr/>
          </p:nvSpPr>
          <p:spPr>
            <a:xfrm>
              <a:off x="7097006" y="2313540"/>
              <a:ext cx="395288" cy="449772"/>
            </a:xfrm>
            <a:prstGeom prst="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Arrow: Down 931">
              <a:extLst>
                <a:ext uri="{FF2B5EF4-FFF2-40B4-BE49-F238E27FC236}">
                  <a16:creationId xmlns:a16="http://schemas.microsoft.com/office/drawing/2014/main" id="{526B10E9-09FC-3460-048B-6B7BD014877F}"/>
                </a:ext>
              </a:extLst>
            </p:cNvPr>
            <p:cNvSpPr/>
            <p:nvPr/>
          </p:nvSpPr>
          <p:spPr>
            <a:xfrm>
              <a:off x="7720893" y="2313540"/>
              <a:ext cx="395288" cy="449772"/>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Arrow: Down 932">
              <a:extLst>
                <a:ext uri="{FF2B5EF4-FFF2-40B4-BE49-F238E27FC236}">
                  <a16:creationId xmlns:a16="http://schemas.microsoft.com/office/drawing/2014/main" id="{D271789D-C855-05DA-C232-517C34FABB60}"/>
                </a:ext>
              </a:extLst>
            </p:cNvPr>
            <p:cNvSpPr/>
            <p:nvPr/>
          </p:nvSpPr>
          <p:spPr>
            <a:xfrm>
              <a:off x="8554330" y="2313540"/>
              <a:ext cx="395288" cy="449772"/>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35" name="Picture 934" descr="A shopping cart full of food&#10;&#10;AI-generated content may be incorrect.">
            <a:extLst>
              <a:ext uri="{FF2B5EF4-FFF2-40B4-BE49-F238E27FC236}">
                <a16:creationId xmlns:a16="http://schemas.microsoft.com/office/drawing/2014/main" id="{FF4685DF-723F-B63C-31C9-AE71816A59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1" b="98746" l="3125" r="96875">
                        <a14:foregroundMark x1="89063" y1="15758" x2="89063" y2="15758"/>
                        <a14:foregroundMark x1="88229" y1="8670" x2="88229" y2="8670"/>
                        <a14:foregroundMark x1="93958" y1="16957" x2="96875" y2="17067"/>
                        <a14:foregroundMark x1="87656" y1="10687" x2="80469" y2="23228"/>
                        <a14:foregroundMark x1="80469" y1="23228" x2="80368" y2="23757"/>
                        <a14:foregroundMark x1="41094" y1="4308" x2="40625" y2="9597"/>
                        <a14:foregroundMark x1="33021" y1="3871" x2="33229" y2="9869"/>
                        <a14:foregroundMark x1="15729" y1="10251" x2="3229" y2="13195"/>
                        <a14:foregroundMark x1="30885" y1="90403" x2="50368" y2="91956"/>
                        <a14:foregroundMark x1="58880" y1="92001" x2="71563" y2="90622"/>
                        <a14:foregroundMark x1="68229" y1="95256" x2="66563" y2="98746"/>
                        <a14:foregroundMark x1="75260" y1="91712" x2="75260" y2="96238"/>
                        <a14:foregroundMark x1="25938" y1="95365" x2="26667" y2="98146"/>
                        <a14:foregroundMark x1="80781" y1="25027" x2="83281" y2="25409"/>
                        <a14:foregroundMark x1="95000" y1="22246" x2="89063" y2="39149"/>
                        <a14:foregroundMark x1="83854" y1="56870" x2="82760" y2="59597"/>
                        <a14:foregroundMark x1="41250" y1="2563" x2="41667" y2="4362"/>
                        <a14:foregroundMark x1="33542" y1="1091" x2="33542" y2="1091"/>
                        <a14:foregroundMark x1="41354" y1="1363" x2="41354" y2="1363"/>
                        <a14:foregroundMark x1="41094" y1="2345" x2="41250" y2="981"/>
                        <a14:foregroundMark x1="36354" y1="97274" x2="36198" y2="92366"/>
                        <a14:backgroundMark x1="55052" y1="92857" x2="55052" y2="92857"/>
                        <a14:backgroundMark x1="56458" y1="92912" x2="53854" y2="92639"/>
                        <a14:backgroundMark x1="59531" y1="93130" x2="50573" y2="9231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027912" y="2281901"/>
            <a:ext cx="785819" cy="750621"/>
          </a:xfrm>
          <a:prstGeom prst="rect">
            <a:avLst/>
          </a:prstGeom>
        </p:spPr>
      </p:pic>
      <p:pic>
        <p:nvPicPr>
          <p:cNvPr id="937" name="Picture 936" descr="A calculator and money&#10;&#10;AI-generated content may be incorrect.">
            <a:extLst>
              <a:ext uri="{FF2B5EF4-FFF2-40B4-BE49-F238E27FC236}">
                <a16:creationId xmlns:a16="http://schemas.microsoft.com/office/drawing/2014/main" id="{207D09C9-BE00-659E-2F9B-43964724C31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9748" y1="27796" x2="41176" y2="55272"/>
                        <a14:foregroundMark x1="41176" y1="55272" x2="41176" y2="55272"/>
                        <a14:foregroundMark x1="49244" y1="23642" x2="57983" y2="25719"/>
                        <a14:foregroundMark x1="57983" y1="25719" x2="70420" y2="35942"/>
                        <a14:foregroundMark x1="70420" y1="35942" x2="73109" y2="54153"/>
                        <a14:foregroundMark x1="73109" y1="54153" x2="66387" y2="66454"/>
                        <a14:foregroundMark x1="66387" y1="66454" x2="49748" y2="71725"/>
                        <a14:foregroundMark x1="49748" y1="71725" x2="33613" y2="61981"/>
                        <a14:foregroundMark x1="33613" y1="61981" x2="29412" y2="45208"/>
                        <a14:foregroundMark x1="27395" y1="40895" x2="21345" y2="47284"/>
                        <a14:foregroundMark x1="21345" y1="47284" x2="21008" y2="48083"/>
                        <a14:foregroundMark x1="30588" y1="31310" x2="49076" y2="36422"/>
                        <a14:foregroundMark x1="26218" y1="38179" x2="19832" y2="45367"/>
                        <a14:foregroundMark x1="19832" y1="45367" x2="19832" y2="45847"/>
                        <a14:foregroundMark x1="80672" y1="54473" x2="78151" y2="46805"/>
                        <a14:foregroundMark x1="24034" y1="59744" x2="19496" y2="47923"/>
                        <a14:foregroundMark x1="43529" y1="72524" x2="56471" y2="77157"/>
                        <a14:foregroundMark x1="56471" y1="77157" x2="58655" y2="76677"/>
                        <a14:foregroundMark x1="59664" y1="73642" x2="56975" y2="76837"/>
                        <a14:foregroundMark x1="63866" y1="73003" x2="60672" y2="75719"/>
                        <a14:foregroundMark x1="65714" y1="74121" x2="71092" y2="67093"/>
                        <a14:foregroundMark x1="64874" y1="68371" x2="53109" y2="73962"/>
                        <a14:foregroundMark x1="62689" y1="70927" x2="72437" y2="72045"/>
                        <a14:foregroundMark x1="72437" y1="72045" x2="72101" y2="68051"/>
                        <a14:foregroundMark x1="79832" y1="59904" x2="74286" y2="63578"/>
                        <a14:foregroundMark x1="81176" y1="48243" x2="77311" y2="54313"/>
                        <a14:foregroundMark x1="78824" y1="46486" x2="75966" y2="37540"/>
                        <a14:foregroundMark x1="62185" y1="26518" x2="69244" y2="30831"/>
                        <a14:foregroundMark x1="69076" y1="27316" x2="52269" y2="21086"/>
                        <a14:foregroundMark x1="42017" y1="79233" x2="42017" y2="79233"/>
                        <a14:foregroundMark x1="41513" y1="79233" x2="52605" y2="80032"/>
                        <a14:foregroundMark x1="52605" y1="80032" x2="56807" y2="79872"/>
                        <a14:foregroundMark x1="62689" y1="77316" x2="66218" y2="75719"/>
                        <a14:foregroundMark x1="27731" y1="24601" x2="30756" y2="41853"/>
                        <a14:foregroundMark x1="18824" y1="51757" x2="23193" y2="51757"/>
                        <a14:foregroundMark x1="20000" y1="57668" x2="23697" y2="56869"/>
                        <a14:foregroundMark x1="80168" y1="42492" x2="80336" y2="44888"/>
                        <a14:foregroundMark x1="80000" y1="45367" x2="77647" y2="40575"/>
                        <a14:foregroundMark x1="77815" y1="39936" x2="79160" y2="39297"/>
                        <a14:foregroundMark x1="69916" y1="27796" x2="75630" y2="27636"/>
                        <a14:foregroundMark x1="76303" y1="27636" x2="69244" y2="27636"/>
                        <a14:foregroundMark x1="80672" y1="49361" x2="80504" y2="52875"/>
                        <a14:foregroundMark x1="80840" y1="50479" x2="80840" y2="54313"/>
                        <a14:foregroundMark x1="80504" y1="53514" x2="80672" y2="57188"/>
                        <a14:foregroundMark x1="81176" y1="49681" x2="81513" y2="5095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145966" y="2057393"/>
            <a:ext cx="1160683" cy="1221156"/>
          </a:xfrm>
          <a:prstGeom prst="rect">
            <a:avLst/>
          </a:prstGeom>
        </p:spPr>
      </p:pic>
    </p:spTree>
    <p:custDataLst>
      <p:tags r:id="rId1"/>
    </p:custDataLst>
    <p:extLst>
      <p:ext uri="{BB962C8B-B14F-4D97-AF65-F5344CB8AC3E}">
        <p14:creationId xmlns:p14="http://schemas.microsoft.com/office/powerpoint/2010/main" val="429277127"/>
      </p:ext>
    </p:extLst>
  </p:cSld>
  <p:clrMapOvr>
    <a:masterClrMapping/>
  </p:clrMapOvr>
  <mc:AlternateContent xmlns:mc="http://schemas.openxmlformats.org/markup-compatibility/2006" xmlns:p14="http://schemas.microsoft.com/office/powerpoint/2010/main">
    <mc:Choice Requires="p14">
      <p:transition spd="slow" p14:dur="2000" advTm="24585"/>
    </mc:Choice>
    <mc:Fallback xmlns="">
      <p:transition spd="slow" advTm="2458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B844B-FEC2-3241-432D-B59A1813295B}"/>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E3257974-8945-AE1A-131C-CC861E5518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73DC51E-0D3F-8F81-B74F-CFCEC93E7049}"/>
              </a:ext>
            </a:extLst>
          </p:cNvPr>
          <p:cNvSpPr txBox="1"/>
          <p:nvPr/>
        </p:nvSpPr>
        <p:spPr>
          <a:xfrm>
            <a:off x="3877572" y="210737"/>
            <a:ext cx="4436857"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Communication</a:t>
            </a:r>
          </a:p>
        </p:txBody>
      </p:sp>
      <p:cxnSp>
        <p:nvCxnSpPr>
          <p:cNvPr id="5" name="Straight Connector 4">
            <a:extLst>
              <a:ext uri="{FF2B5EF4-FFF2-40B4-BE49-F238E27FC236}">
                <a16:creationId xmlns:a16="http://schemas.microsoft.com/office/drawing/2014/main" id="{D56F78BA-C413-A6AC-AD5B-EF0089B571D1}"/>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79E60668-CD7A-A994-80EB-58E38DA2DAC0}"/>
              </a:ext>
            </a:extLst>
          </p:cNvPr>
          <p:cNvSpPr txBox="1"/>
          <p:nvPr/>
        </p:nvSpPr>
        <p:spPr>
          <a:xfrm>
            <a:off x="287317" y="1191282"/>
            <a:ext cx="11722341" cy="1384995"/>
          </a:xfrm>
          <a:prstGeom prst="rect">
            <a:avLst/>
          </a:prstGeom>
          <a:noFill/>
        </p:spPr>
        <p:txBody>
          <a:bodyPr wrap="square">
            <a:spAutoFit/>
          </a:bodyPr>
          <a:lstStyle/>
          <a:p>
            <a:pPr algn="ctr"/>
            <a:r>
              <a:rPr lang="en-US" sz="2800" dirty="0"/>
              <a:t>Communicate with the Area Food Service Supervisor (AFSS) on any impacts or fluctuations to the weekly budget, such as; adjusting a shopping list to a previous week or catering for an event at your school site.</a:t>
            </a:r>
          </a:p>
        </p:txBody>
      </p:sp>
      <p:grpSp>
        <p:nvGrpSpPr>
          <p:cNvPr id="25" name="Group 24">
            <a:extLst>
              <a:ext uri="{FF2B5EF4-FFF2-40B4-BE49-F238E27FC236}">
                <a16:creationId xmlns:a16="http://schemas.microsoft.com/office/drawing/2014/main" id="{632E4FFE-91D1-CE1A-56CC-E122B764E8B3}"/>
              </a:ext>
            </a:extLst>
          </p:cNvPr>
          <p:cNvGrpSpPr/>
          <p:nvPr/>
        </p:nvGrpSpPr>
        <p:grpSpPr>
          <a:xfrm>
            <a:off x="4630811" y="3828045"/>
            <a:ext cx="2930378" cy="2780808"/>
            <a:chOff x="3989696" y="2460479"/>
            <a:chExt cx="3692118" cy="3469025"/>
          </a:xfrm>
        </p:grpSpPr>
        <p:pic>
          <p:nvPicPr>
            <p:cNvPr id="17" name="Picture 16">
              <a:extLst>
                <a:ext uri="{FF2B5EF4-FFF2-40B4-BE49-F238E27FC236}">
                  <a16:creationId xmlns:a16="http://schemas.microsoft.com/office/drawing/2014/main" id="{54BE5D78-5EF1-BEC8-3340-DF9E1F85A1DC}"/>
                </a:ext>
              </a:extLst>
            </p:cNvPr>
            <p:cNvPicPr>
              <a:picLocks noChangeAspect="1"/>
            </p:cNvPicPr>
            <p:nvPr/>
          </p:nvPicPr>
          <p:blipFill>
            <a:blip r:embed="rId5"/>
            <a:srcRect l="68557"/>
            <a:stretch>
              <a:fillRect/>
            </a:stretch>
          </p:blipFill>
          <p:spPr>
            <a:xfrm>
              <a:off x="3989696" y="3233872"/>
              <a:ext cx="3692118" cy="2695632"/>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DFE41415-A8C3-708F-6238-9E37B822453B}"/>
                </a:ext>
              </a:extLst>
            </p:cNvPr>
            <p:cNvPicPr>
              <a:picLocks noChangeAspect="1"/>
            </p:cNvPicPr>
            <p:nvPr/>
          </p:nvPicPr>
          <p:blipFill>
            <a:blip r:embed="rId6"/>
            <a:srcRect l="68557"/>
            <a:stretch>
              <a:fillRect/>
            </a:stretch>
          </p:blipFill>
          <p:spPr>
            <a:xfrm>
              <a:off x="3989696" y="2460479"/>
              <a:ext cx="3692117" cy="788639"/>
            </a:xfrm>
            <a:prstGeom prst="rect">
              <a:avLst/>
            </a:prstGeom>
            <a:ln>
              <a:solidFill>
                <a:schemeClr val="tx1"/>
              </a:solidFill>
            </a:ln>
          </p:spPr>
        </p:pic>
      </p:grpSp>
      <p:pic>
        <p:nvPicPr>
          <p:cNvPr id="16" name="Picture 15" descr="A person holding a phone&#10;&#10;AI-generated content may be incorrect.">
            <a:extLst>
              <a:ext uri="{FF2B5EF4-FFF2-40B4-BE49-F238E27FC236}">
                <a16:creationId xmlns:a16="http://schemas.microsoft.com/office/drawing/2014/main" id="{2B28F964-A37A-8BDE-B0B6-C7ED3184681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7031" l="10000" r="90000">
                        <a14:foregroundMark x1="40313" y1="62813" x2="24375" y2="80938"/>
                        <a14:foregroundMark x1="24375" y1="80938" x2="18438" y2="91563"/>
                        <a14:foregroundMark x1="55156" y1="68750" x2="74688" y2="87344"/>
                        <a14:foregroundMark x1="74688" y1="87344" x2="75313" y2="88594"/>
                        <a14:foregroundMark x1="77969" y1="75156" x2="82188" y2="97031"/>
                        <a14:foregroundMark x1="66406" y1="58594" x2="65000" y2="59531"/>
                        <a14:foregroundMark x1="68125" y1="39063" x2="67656" y2="46250"/>
                        <a14:foregroundMark x1="67813" y1="37500" x2="68594" y2="38125"/>
                        <a14:foregroundMark x1="68438" y1="58906" x2="67656" y2="47656"/>
                        <a14:foregroundMark x1="34375" y1="47188" x2="34375" y2="47188"/>
                        <a14:foregroundMark x1="35472" y1="46985" x2="35781" y2="44688"/>
                        <a14:backgroundMark x1="35469" y1="48906" x2="35625" y2="51563"/>
                        <a14:backgroundMark x1="35469" y1="52656" x2="34219" y2="46563"/>
                        <a14:backgroundMark x1="34844" y1="47188" x2="35625" y2="49531"/>
                        <a14:backgroundMark x1="35469" y1="49531" x2="34375" y2="54219"/>
                      </a14:backgroundRemoval>
                    </a14:imgEffect>
                  </a14:imgLayer>
                </a14:imgProps>
              </a:ext>
              <a:ext uri="{28A0092B-C50C-407E-A947-70E740481C1C}">
                <a14:useLocalDpi xmlns:a14="http://schemas.microsoft.com/office/drawing/2010/main" val="0"/>
              </a:ext>
            </a:extLst>
          </a:blip>
          <a:stretch>
            <a:fillRect/>
          </a:stretch>
        </p:blipFill>
        <p:spPr>
          <a:xfrm>
            <a:off x="8583430" y="2718614"/>
            <a:ext cx="3426228" cy="3850507"/>
          </a:xfrm>
          <a:prstGeom prst="rect">
            <a:avLst/>
          </a:prstGeom>
        </p:spPr>
      </p:pic>
      <p:grpSp>
        <p:nvGrpSpPr>
          <p:cNvPr id="49" name="Group 48">
            <a:extLst>
              <a:ext uri="{FF2B5EF4-FFF2-40B4-BE49-F238E27FC236}">
                <a16:creationId xmlns:a16="http://schemas.microsoft.com/office/drawing/2014/main" id="{C5674331-62C3-D734-06A8-4F9A6D4085C9}"/>
              </a:ext>
            </a:extLst>
          </p:cNvPr>
          <p:cNvGrpSpPr/>
          <p:nvPr/>
        </p:nvGrpSpPr>
        <p:grpSpPr>
          <a:xfrm>
            <a:off x="94077" y="2218754"/>
            <a:ext cx="4204968" cy="4350368"/>
            <a:chOff x="94077" y="2218754"/>
            <a:chExt cx="4204968" cy="4350368"/>
          </a:xfrm>
        </p:grpSpPr>
        <p:pic>
          <p:nvPicPr>
            <p:cNvPr id="8" name="Picture 7" descr="A person in a brown apron talking on a phone&#10;&#10;AI-generated content may be incorrect.">
              <a:extLst>
                <a:ext uri="{FF2B5EF4-FFF2-40B4-BE49-F238E27FC236}">
                  <a16:creationId xmlns:a16="http://schemas.microsoft.com/office/drawing/2014/main" id="{00B8B2FA-B58F-2BDA-D5A1-0CB71D3C38B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8281" l="10000" r="90000">
                          <a14:foregroundMark x1="43281" y1="85938" x2="40625" y2="98281"/>
                          <a14:foregroundMark x1="38906" y1="32344" x2="38906" y2="31719"/>
                        </a14:backgroundRemoval>
                      </a14:imgEffect>
                    </a14:imgLayer>
                  </a14:imgProps>
                </a:ext>
                <a:ext uri="{28A0092B-C50C-407E-A947-70E740481C1C}">
                  <a14:useLocalDpi xmlns:a14="http://schemas.microsoft.com/office/drawing/2010/main" val="0"/>
                </a:ext>
              </a:extLst>
            </a:blip>
            <a:stretch>
              <a:fillRect/>
            </a:stretch>
          </p:blipFill>
          <p:spPr>
            <a:xfrm>
              <a:off x="94077" y="2218754"/>
              <a:ext cx="4204968" cy="4350368"/>
            </a:xfrm>
            <a:prstGeom prst="rect">
              <a:avLst/>
            </a:prstGeom>
          </p:spPr>
        </p:pic>
        <p:pic>
          <p:nvPicPr>
            <p:cNvPr id="31" name="Picture 30" descr="A black net on a black background&#10;&#10;Description automatically generated">
              <a:extLst>
                <a:ext uri="{FF2B5EF4-FFF2-40B4-BE49-F238E27FC236}">
                  <a16:creationId xmlns:a16="http://schemas.microsoft.com/office/drawing/2014/main" id="{1B93D086-24A2-D780-76AD-62F2E84848EF}"/>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402740">
              <a:off x="1694706" y="2809798"/>
              <a:ext cx="1121281" cy="788640"/>
            </a:xfrm>
            <a:prstGeom prst="rect">
              <a:avLst/>
            </a:prstGeom>
          </p:spPr>
        </p:pic>
        <p:pic>
          <p:nvPicPr>
            <p:cNvPr id="43" name="Picture 42" descr="A black net on a black background&#10;&#10;Description automatically generated">
              <a:extLst>
                <a:ext uri="{FF2B5EF4-FFF2-40B4-BE49-F238E27FC236}">
                  <a16:creationId xmlns:a16="http://schemas.microsoft.com/office/drawing/2014/main" id="{E23CF034-8A50-E231-31DE-97036A48521F}"/>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7879389">
              <a:off x="2434453" y="3887152"/>
              <a:ext cx="380130" cy="438531"/>
            </a:xfrm>
            <a:prstGeom prst="rect">
              <a:avLst/>
            </a:prstGeom>
          </p:spPr>
        </p:pic>
        <p:pic>
          <p:nvPicPr>
            <p:cNvPr id="37" name="Picture 36" descr="A black net on a black background&#10;&#10;Description automatically generated">
              <a:extLst>
                <a:ext uri="{FF2B5EF4-FFF2-40B4-BE49-F238E27FC236}">
                  <a16:creationId xmlns:a16="http://schemas.microsoft.com/office/drawing/2014/main" id="{5E01A167-E18E-80F5-0BAF-5CDA3BDC4155}"/>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5400000">
              <a:off x="2097829" y="3480805"/>
              <a:ext cx="1276364" cy="523893"/>
            </a:xfrm>
            <a:prstGeom prst="rect">
              <a:avLst/>
            </a:prstGeom>
          </p:spPr>
        </p:pic>
      </p:grpSp>
      <p:pic>
        <p:nvPicPr>
          <p:cNvPr id="934" name="Picture 933" descr="A black and white logo&#10;&#10;AI-generated content may be incorrect.">
            <a:extLst>
              <a:ext uri="{FF2B5EF4-FFF2-40B4-BE49-F238E27FC236}">
                <a16:creationId xmlns:a16="http://schemas.microsoft.com/office/drawing/2014/main" id="{1D43219F-7986-B2CB-F559-45C00C683117}"/>
              </a:ext>
            </a:extLst>
          </p:cNvPr>
          <p:cNvPicPr>
            <a:picLocks noChangeAspect="1"/>
          </p:cNvPicPr>
          <p:nvPr/>
        </p:nvPicPr>
        <p:blipFill>
          <a:blip r:embed="rId13">
            <a:duotone>
              <a:schemeClr val="accent4">
                <a:shade val="45000"/>
                <a:satMod val="135000"/>
              </a:schemeClr>
              <a:prstClr val="white"/>
            </a:duotone>
            <a:extLst>
              <a:ext uri="{BEBA8EAE-BF5A-486C-A8C5-ECC9F3942E4B}">
                <a14:imgProps xmlns:a14="http://schemas.microsoft.com/office/drawing/2010/main">
                  <a14:imgLayer r:embed="rId14">
                    <a14:imgEffect>
                      <a14:backgroundRemoval t="10000" b="90000" l="9427" r="90000">
                        <a14:foregroundMark x1="9427" y1="45833" x2="9427" y2="45833"/>
                        <a14:foregroundMark x1="15521" y1="47292" x2="15521" y2="47292"/>
                        <a14:foregroundMark x1="21615" y1="47188" x2="21615" y2="47188"/>
                        <a14:foregroundMark x1="27969" y1="48490" x2="27969" y2="48490"/>
                        <a14:foregroundMark x1="34323" y1="49219" x2="34323" y2="49219"/>
                        <a14:foregroundMark x1="40729" y1="49219" x2="40729" y2="49219"/>
                        <a14:foregroundMark x1="59427" y1="50365" x2="59427" y2="50365"/>
                        <a14:foregroundMark x1="65833" y1="49010" x2="65833" y2="49010"/>
                        <a14:foregroundMark x1="72135" y1="47448" x2="72135" y2="47448"/>
                        <a14:foregroundMark x1="77396" y1="45781" x2="77396" y2="45781"/>
                        <a14:foregroundMark x1="83750" y1="43542" x2="83750" y2="43542"/>
                        <a14:foregroundMark x1="90000" y1="41146" x2="90000" y2="41146"/>
                      </a14:backgroundRemoval>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6863" t="29452" r="6683" b="28159"/>
          <a:stretch>
            <a:fillRect/>
          </a:stretch>
        </p:blipFill>
        <p:spPr>
          <a:xfrm>
            <a:off x="3411941" y="2866028"/>
            <a:ext cx="5368119" cy="936806"/>
          </a:xfrm>
          <a:prstGeom prst="rect">
            <a:avLst/>
          </a:prstGeom>
        </p:spPr>
      </p:pic>
      <p:sp>
        <p:nvSpPr>
          <p:cNvPr id="936" name="Arrow: Right 935">
            <a:extLst>
              <a:ext uri="{FF2B5EF4-FFF2-40B4-BE49-F238E27FC236}">
                <a16:creationId xmlns:a16="http://schemas.microsoft.com/office/drawing/2014/main" id="{5B15FEC1-A6B1-DDAB-219D-80A7F82CF577}"/>
              </a:ext>
            </a:extLst>
          </p:cNvPr>
          <p:cNvSpPr/>
          <p:nvPr/>
        </p:nvSpPr>
        <p:spPr>
          <a:xfrm rot="10800000">
            <a:off x="7749538" y="4406012"/>
            <a:ext cx="404813" cy="33337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Arrow: Right 937">
            <a:extLst>
              <a:ext uri="{FF2B5EF4-FFF2-40B4-BE49-F238E27FC236}">
                <a16:creationId xmlns:a16="http://schemas.microsoft.com/office/drawing/2014/main" id="{16CFC87B-DC2F-16C4-EE15-D35355928F33}"/>
              </a:ext>
            </a:extLst>
          </p:cNvPr>
          <p:cNvSpPr/>
          <p:nvPr/>
        </p:nvSpPr>
        <p:spPr>
          <a:xfrm rot="10800000">
            <a:off x="7749538" y="4915600"/>
            <a:ext cx="404813" cy="33337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9" name="Arrow: Right 938">
            <a:extLst>
              <a:ext uri="{FF2B5EF4-FFF2-40B4-BE49-F238E27FC236}">
                <a16:creationId xmlns:a16="http://schemas.microsoft.com/office/drawing/2014/main" id="{F133312A-BDE7-D602-8C2A-CA8877EF39CB}"/>
              </a:ext>
            </a:extLst>
          </p:cNvPr>
          <p:cNvSpPr/>
          <p:nvPr/>
        </p:nvSpPr>
        <p:spPr>
          <a:xfrm rot="10800000">
            <a:off x="7761671" y="5853546"/>
            <a:ext cx="404813" cy="33337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0" name="Picture 939" descr="A blue and orange letters on a black background&#10;&#10;AI-generated content may be incorrect.">
            <a:extLst>
              <a:ext uri="{FF2B5EF4-FFF2-40B4-BE49-F238E27FC236}">
                <a16:creationId xmlns:a16="http://schemas.microsoft.com/office/drawing/2014/main" id="{59B1D8EB-B80D-C262-6272-9153A37AD9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3504">
            <a:off x="1714370" y="5084454"/>
            <a:ext cx="838731" cy="143879"/>
          </a:xfrm>
          <a:prstGeom prst="rect">
            <a:avLst/>
          </a:prstGeom>
        </p:spPr>
      </p:pic>
    </p:spTree>
    <p:extLst>
      <p:ext uri="{BB962C8B-B14F-4D97-AF65-F5344CB8AC3E}">
        <p14:creationId xmlns:p14="http://schemas.microsoft.com/office/powerpoint/2010/main" val="2518661222"/>
      </p:ext>
    </p:extLst>
  </p:cSld>
  <p:clrMapOvr>
    <a:masterClrMapping/>
  </p:clrMapOvr>
  <mc:AlternateContent xmlns:mc="http://schemas.openxmlformats.org/markup-compatibility/2006" xmlns:p14="http://schemas.microsoft.com/office/powerpoint/2010/main">
    <mc:Choice Requires="p14">
      <p:transition spd="slow" p14:dur="2000" advTm="23827"/>
    </mc:Choice>
    <mc:Fallback xmlns="">
      <p:transition spd="slow" advTm="23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repeatCount="indefinite" fill="hold" nodeType="withEffect">
                                  <p:stCondLst>
                                    <p:cond delay="0"/>
                                  </p:stCondLst>
                                  <p:childTnLst>
                                    <p:set>
                                      <p:cBhvr>
                                        <p:cTn id="6" dur="1" fill="hold">
                                          <p:stCondLst>
                                            <p:cond delay="0"/>
                                          </p:stCondLst>
                                        </p:cTn>
                                        <p:tgtEl>
                                          <p:spTgt spid="934"/>
                                        </p:tgtEl>
                                        <p:attrNameLst>
                                          <p:attrName>style.visibility</p:attrName>
                                        </p:attrNameLst>
                                      </p:cBhvr>
                                      <p:to>
                                        <p:strVal val="visible"/>
                                      </p:to>
                                    </p:set>
                                    <p:animEffect transition="in" filter="circle(out)">
                                      <p:cBhvr>
                                        <p:cTn id="7" dur="2000"/>
                                        <p:tgtEl>
                                          <p:spTgt spid="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57A71-1CCA-F829-7EC3-8E8282897BE5}"/>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881758D3-98A3-7E4B-F332-44530A344C8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9986A6C-CC14-B90D-B9B1-3B201BBCA007}"/>
              </a:ext>
            </a:extLst>
          </p:cNvPr>
          <p:cNvSpPr txBox="1"/>
          <p:nvPr/>
        </p:nvSpPr>
        <p:spPr>
          <a:xfrm>
            <a:off x="2816225" y="210737"/>
            <a:ext cx="65595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Meal Counts = Revenue</a:t>
            </a:r>
          </a:p>
        </p:txBody>
      </p:sp>
      <p:cxnSp>
        <p:nvCxnSpPr>
          <p:cNvPr id="5" name="Straight Connector 4">
            <a:extLst>
              <a:ext uri="{FF2B5EF4-FFF2-40B4-BE49-F238E27FC236}">
                <a16:creationId xmlns:a16="http://schemas.microsoft.com/office/drawing/2014/main" id="{6500524F-C5E7-0043-C7D5-59E974E01DC0}"/>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0558A1B6-7009-8310-3268-54E12910F95F}"/>
              </a:ext>
            </a:extLst>
          </p:cNvPr>
          <p:cNvSpPr txBox="1"/>
          <p:nvPr/>
        </p:nvSpPr>
        <p:spPr>
          <a:xfrm>
            <a:off x="145576" y="1138883"/>
            <a:ext cx="12004221" cy="1384995"/>
          </a:xfrm>
          <a:prstGeom prst="rect">
            <a:avLst/>
          </a:prstGeom>
          <a:noFill/>
        </p:spPr>
        <p:txBody>
          <a:bodyPr wrap="square">
            <a:spAutoFit/>
          </a:bodyPr>
          <a:lstStyle/>
          <a:p>
            <a:pPr lvl="0" algn="ctr">
              <a:defRPr/>
            </a:pPr>
            <a:r>
              <a:rPr lang="en-US" sz="2800" dirty="0"/>
              <a:t>School food programs receive reimbursement rates from both the federal and state governments, with the specific amounts varying based on meal type, student eligibility (free, reduced-price, or paid).</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pic>
        <p:nvPicPr>
          <p:cNvPr id="45" name="Picture 44">
            <a:extLst>
              <a:ext uri="{FF2B5EF4-FFF2-40B4-BE49-F238E27FC236}">
                <a16:creationId xmlns:a16="http://schemas.microsoft.com/office/drawing/2014/main" id="{EA353142-4FCF-20B9-EB37-30258B738F9E}"/>
              </a:ext>
            </a:extLst>
          </p:cNvPr>
          <p:cNvPicPr>
            <a:picLocks noChangeAspect="1"/>
          </p:cNvPicPr>
          <p:nvPr/>
        </p:nvPicPr>
        <p:blipFill>
          <a:blip r:embed="rId6"/>
          <a:srcRect t="17685" b="74788"/>
          <a:stretch>
            <a:fillRect/>
          </a:stretch>
        </p:blipFill>
        <p:spPr>
          <a:xfrm>
            <a:off x="832766" y="4091080"/>
            <a:ext cx="10586898" cy="592162"/>
          </a:xfrm>
          <a:prstGeom prst="rect">
            <a:avLst/>
          </a:prstGeom>
          <a:ln>
            <a:solidFill>
              <a:schemeClr val="tx1"/>
            </a:solidFill>
          </a:ln>
        </p:spPr>
      </p:pic>
      <p:pic>
        <p:nvPicPr>
          <p:cNvPr id="46" name="Picture 45">
            <a:extLst>
              <a:ext uri="{FF2B5EF4-FFF2-40B4-BE49-F238E27FC236}">
                <a16:creationId xmlns:a16="http://schemas.microsoft.com/office/drawing/2014/main" id="{FADCAA53-7EAD-A9A3-062C-EB5B94269873}"/>
              </a:ext>
            </a:extLst>
          </p:cNvPr>
          <p:cNvPicPr>
            <a:picLocks noChangeAspect="1"/>
          </p:cNvPicPr>
          <p:nvPr/>
        </p:nvPicPr>
        <p:blipFill>
          <a:blip r:embed="rId6"/>
          <a:srcRect t="25469" b="69298"/>
          <a:stretch>
            <a:fillRect/>
          </a:stretch>
        </p:blipFill>
        <p:spPr>
          <a:xfrm>
            <a:off x="832766" y="4693603"/>
            <a:ext cx="10586898" cy="411665"/>
          </a:xfrm>
          <a:prstGeom prst="rect">
            <a:avLst/>
          </a:prstGeom>
          <a:ln>
            <a:solidFill>
              <a:schemeClr val="tx1"/>
            </a:solidFill>
          </a:ln>
        </p:spPr>
      </p:pic>
      <p:pic>
        <p:nvPicPr>
          <p:cNvPr id="47" name="Picture 46">
            <a:extLst>
              <a:ext uri="{FF2B5EF4-FFF2-40B4-BE49-F238E27FC236}">
                <a16:creationId xmlns:a16="http://schemas.microsoft.com/office/drawing/2014/main" id="{77D74FB6-66E0-29AE-5296-64B27506CC9A}"/>
              </a:ext>
            </a:extLst>
          </p:cNvPr>
          <p:cNvPicPr>
            <a:picLocks noChangeAspect="1"/>
          </p:cNvPicPr>
          <p:nvPr/>
        </p:nvPicPr>
        <p:blipFill>
          <a:blip r:embed="rId6"/>
          <a:srcRect t="30958" b="63837"/>
          <a:stretch>
            <a:fillRect/>
          </a:stretch>
        </p:blipFill>
        <p:spPr>
          <a:xfrm>
            <a:off x="832766" y="5103776"/>
            <a:ext cx="10586898" cy="409417"/>
          </a:xfrm>
          <a:prstGeom prst="rect">
            <a:avLst/>
          </a:prstGeom>
          <a:ln>
            <a:solidFill>
              <a:schemeClr val="tx1"/>
            </a:solidFill>
          </a:ln>
        </p:spPr>
      </p:pic>
      <p:pic>
        <p:nvPicPr>
          <p:cNvPr id="48" name="Picture 47">
            <a:extLst>
              <a:ext uri="{FF2B5EF4-FFF2-40B4-BE49-F238E27FC236}">
                <a16:creationId xmlns:a16="http://schemas.microsoft.com/office/drawing/2014/main" id="{FFD4267E-6B09-8231-E925-2288CF529864}"/>
              </a:ext>
            </a:extLst>
          </p:cNvPr>
          <p:cNvPicPr>
            <a:picLocks noChangeAspect="1"/>
          </p:cNvPicPr>
          <p:nvPr/>
        </p:nvPicPr>
        <p:blipFill>
          <a:blip r:embed="rId6"/>
          <a:srcRect t="36420" b="58375"/>
          <a:stretch>
            <a:fillRect/>
          </a:stretch>
        </p:blipFill>
        <p:spPr>
          <a:xfrm>
            <a:off x="832766" y="5523550"/>
            <a:ext cx="10586898" cy="409417"/>
          </a:xfrm>
          <a:prstGeom prst="rect">
            <a:avLst/>
          </a:prstGeom>
          <a:ln>
            <a:solidFill>
              <a:schemeClr val="tx1"/>
            </a:solidFill>
          </a:ln>
        </p:spPr>
      </p:pic>
      <p:pic>
        <p:nvPicPr>
          <p:cNvPr id="8" name="Picture 7">
            <a:extLst>
              <a:ext uri="{FF2B5EF4-FFF2-40B4-BE49-F238E27FC236}">
                <a16:creationId xmlns:a16="http://schemas.microsoft.com/office/drawing/2014/main" id="{7CF634C1-8F02-D74C-A5E6-4B56E83C0F46}"/>
              </a:ext>
            </a:extLst>
          </p:cNvPr>
          <p:cNvPicPr>
            <a:picLocks noChangeAspect="1"/>
          </p:cNvPicPr>
          <p:nvPr/>
        </p:nvPicPr>
        <p:blipFill>
          <a:blip r:embed="rId7"/>
          <a:srcRect b="88602"/>
          <a:stretch>
            <a:fillRect/>
          </a:stretch>
        </p:blipFill>
        <p:spPr>
          <a:xfrm>
            <a:off x="839433" y="2840735"/>
            <a:ext cx="10584204" cy="796296"/>
          </a:xfrm>
          <a:prstGeom prst="rect">
            <a:avLst/>
          </a:prstGeom>
          <a:ln>
            <a:solidFill>
              <a:schemeClr val="tx1"/>
            </a:solidFill>
          </a:ln>
        </p:spPr>
      </p:pic>
      <p:pic>
        <p:nvPicPr>
          <p:cNvPr id="9" name="Picture 8">
            <a:extLst>
              <a:ext uri="{FF2B5EF4-FFF2-40B4-BE49-F238E27FC236}">
                <a16:creationId xmlns:a16="http://schemas.microsoft.com/office/drawing/2014/main" id="{2509A573-C771-BDAA-E8E4-D0132DA2E694}"/>
              </a:ext>
            </a:extLst>
          </p:cNvPr>
          <p:cNvPicPr>
            <a:picLocks noChangeAspect="1"/>
          </p:cNvPicPr>
          <p:nvPr/>
        </p:nvPicPr>
        <p:blipFill>
          <a:blip r:embed="rId7"/>
          <a:srcRect t="11463" b="83555"/>
          <a:stretch>
            <a:fillRect/>
          </a:stretch>
        </p:blipFill>
        <p:spPr>
          <a:xfrm>
            <a:off x="835460" y="3637031"/>
            <a:ext cx="10584204" cy="437519"/>
          </a:xfrm>
          <a:prstGeom prst="rect">
            <a:avLst/>
          </a:prstGeom>
          <a:ln w="12700">
            <a:solidFill>
              <a:schemeClr val="tx1"/>
            </a:solidFill>
          </a:ln>
        </p:spPr>
      </p:pic>
      <p:sp>
        <p:nvSpPr>
          <p:cNvPr id="36" name="Rectangle 35">
            <a:extLst>
              <a:ext uri="{FF2B5EF4-FFF2-40B4-BE49-F238E27FC236}">
                <a16:creationId xmlns:a16="http://schemas.microsoft.com/office/drawing/2014/main" id="{9FE163CD-7EDF-EC6B-1DFE-FFB46B331783}"/>
              </a:ext>
            </a:extLst>
          </p:cNvPr>
          <p:cNvSpPr/>
          <p:nvPr/>
        </p:nvSpPr>
        <p:spPr>
          <a:xfrm>
            <a:off x="820733" y="2822173"/>
            <a:ext cx="10586898" cy="3110794"/>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chemeClr val="tx1"/>
                </a:solidFill>
              </a:ln>
              <a:solidFill>
                <a:prstClr val="white"/>
              </a:solidFill>
              <a:effectLst/>
              <a:uLnTx/>
              <a:uFillTx/>
              <a:latin typeface="Aptos" panose="02110004020202020204"/>
              <a:ea typeface="+mn-ea"/>
              <a:cs typeface="+mn-cs"/>
            </a:endParaRPr>
          </a:p>
        </p:txBody>
      </p:sp>
    </p:spTree>
    <p:custDataLst>
      <p:tags r:id="rId1"/>
    </p:custDataLst>
    <p:extLst>
      <p:ext uri="{BB962C8B-B14F-4D97-AF65-F5344CB8AC3E}">
        <p14:creationId xmlns:p14="http://schemas.microsoft.com/office/powerpoint/2010/main" val="2501808863"/>
      </p:ext>
    </p:extLst>
  </p:cSld>
  <p:clrMapOvr>
    <a:masterClrMapping/>
  </p:clrMapOvr>
  <mc:AlternateContent xmlns:mc="http://schemas.openxmlformats.org/markup-compatibility/2006" xmlns:p14="http://schemas.microsoft.com/office/powerpoint/2010/main">
    <mc:Choice Requires="p14">
      <p:transition spd="slow" p14:dur="2000" advTm="91244"/>
    </mc:Choice>
    <mc:Fallback xmlns="">
      <p:transition spd="slow" advTm="9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500"/>
                                        <p:tgtEl>
                                          <p:spTgt spid="45"/>
                                        </p:tgtEl>
                                      </p:cBhvr>
                                    </p:animEffect>
                                  </p:childTnLst>
                                </p:cTn>
                              </p:par>
                            </p:childTnLst>
                          </p:cTn>
                        </p:par>
                        <p:par>
                          <p:cTn id="31" fill="hold">
                            <p:stCondLst>
                              <p:cond delay="500"/>
                            </p:stCondLst>
                            <p:childTnLst>
                              <p:par>
                                <p:cTn id="32" presetID="26" presetClass="emph" presetSubtype="0" fill="hold" nodeType="afterEffect">
                                  <p:stCondLst>
                                    <p:cond delay="0"/>
                                  </p:stCondLst>
                                  <p:childTnLst>
                                    <p:animEffect transition="out" filter="fade">
                                      <p:cBhvr>
                                        <p:cTn id="33" dur="500" tmFilter="0, 0; .2, .5; .8, .5; 1, 0"/>
                                        <p:tgtEl>
                                          <p:spTgt spid="45"/>
                                        </p:tgtEl>
                                      </p:cBhvr>
                                    </p:animEffect>
                                    <p:animScale>
                                      <p:cBhvr>
                                        <p:cTn id="34" dur="250" autoRev="1" fill="hold"/>
                                        <p:tgtEl>
                                          <p:spTgt spid="45"/>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up)">
                                      <p:cBhvr>
                                        <p:cTn id="39" dur="500"/>
                                        <p:tgtEl>
                                          <p:spTgt spid="46"/>
                                        </p:tgtEl>
                                      </p:cBhvr>
                                    </p:animEffect>
                                  </p:childTnLst>
                                </p:cTn>
                              </p:par>
                            </p:childTnLst>
                          </p:cTn>
                        </p:par>
                        <p:par>
                          <p:cTn id="40" fill="hold">
                            <p:stCondLst>
                              <p:cond delay="500"/>
                            </p:stCondLst>
                            <p:childTnLst>
                              <p:par>
                                <p:cTn id="41" presetID="26" presetClass="emph" presetSubtype="0" fill="hold" nodeType="afterEffect">
                                  <p:stCondLst>
                                    <p:cond delay="0"/>
                                  </p:stCondLst>
                                  <p:childTnLst>
                                    <p:animEffect transition="out" filter="fade">
                                      <p:cBhvr>
                                        <p:cTn id="42" dur="500" tmFilter="0, 0; .2, .5; .8, .5; 1, 0"/>
                                        <p:tgtEl>
                                          <p:spTgt spid="46"/>
                                        </p:tgtEl>
                                      </p:cBhvr>
                                    </p:animEffect>
                                    <p:animScale>
                                      <p:cBhvr>
                                        <p:cTn id="43" dur="250" autoRev="1" fill="hold"/>
                                        <p:tgtEl>
                                          <p:spTgt spid="4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up)">
                                      <p:cBhvr>
                                        <p:cTn id="48" dur="500"/>
                                        <p:tgtEl>
                                          <p:spTgt spid="47"/>
                                        </p:tgtEl>
                                      </p:cBhvr>
                                    </p:animEffect>
                                  </p:childTnLst>
                                </p:cTn>
                              </p:par>
                            </p:childTnLst>
                          </p:cTn>
                        </p:par>
                        <p:par>
                          <p:cTn id="49" fill="hold">
                            <p:stCondLst>
                              <p:cond delay="500"/>
                            </p:stCondLst>
                            <p:childTnLst>
                              <p:par>
                                <p:cTn id="50" presetID="26" presetClass="emph" presetSubtype="0" fill="hold" nodeType="afterEffect">
                                  <p:stCondLst>
                                    <p:cond delay="0"/>
                                  </p:stCondLst>
                                  <p:childTnLst>
                                    <p:animEffect transition="out" filter="fade">
                                      <p:cBhvr>
                                        <p:cTn id="51" dur="500" tmFilter="0, 0; .2, .5; .8, .5; 1, 0"/>
                                        <p:tgtEl>
                                          <p:spTgt spid="47"/>
                                        </p:tgtEl>
                                      </p:cBhvr>
                                    </p:animEffect>
                                    <p:animScale>
                                      <p:cBhvr>
                                        <p:cTn id="52" dur="250" autoRev="1" fill="hold"/>
                                        <p:tgtEl>
                                          <p:spTgt spid="47"/>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up)">
                                      <p:cBhvr>
                                        <p:cTn id="57" dur="500"/>
                                        <p:tgtEl>
                                          <p:spTgt spid="48"/>
                                        </p:tgtEl>
                                      </p:cBhvr>
                                    </p:animEffect>
                                  </p:childTnLst>
                                </p:cTn>
                              </p:par>
                            </p:childTnLst>
                          </p:cTn>
                        </p:par>
                        <p:par>
                          <p:cTn id="58" fill="hold">
                            <p:stCondLst>
                              <p:cond delay="500"/>
                            </p:stCondLst>
                            <p:childTnLst>
                              <p:par>
                                <p:cTn id="59" presetID="26" presetClass="emph" presetSubtype="0" fill="hold" nodeType="afterEffect">
                                  <p:stCondLst>
                                    <p:cond delay="0"/>
                                  </p:stCondLst>
                                  <p:childTnLst>
                                    <p:animEffect transition="out" filter="fade">
                                      <p:cBhvr>
                                        <p:cTn id="60" dur="500" tmFilter="0, 0; .2, .5; .8, .5; 1, 0"/>
                                        <p:tgtEl>
                                          <p:spTgt spid="48"/>
                                        </p:tgtEl>
                                      </p:cBhvr>
                                    </p:animEffect>
                                    <p:animScale>
                                      <p:cBhvr>
                                        <p:cTn id="61"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5FE31-F5E5-4CE8-D840-2B508B6F784C}"/>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964A3E43-0B6C-B9AD-3B24-16BE009360B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4549"/>
            <a:ext cx="12192000" cy="6858000"/>
          </a:xfrm>
          <a:prstGeom prst="rect">
            <a:avLst/>
          </a:prstGeom>
        </p:spPr>
      </p:pic>
      <p:sp>
        <p:nvSpPr>
          <p:cNvPr id="3" name="TextBox 2">
            <a:extLst>
              <a:ext uri="{FF2B5EF4-FFF2-40B4-BE49-F238E27FC236}">
                <a16:creationId xmlns:a16="http://schemas.microsoft.com/office/drawing/2014/main" id="{6EDB43AB-F9D0-08E9-FD49-FED02DE7C913}"/>
              </a:ext>
            </a:extLst>
          </p:cNvPr>
          <p:cNvSpPr txBox="1"/>
          <p:nvPr/>
        </p:nvSpPr>
        <p:spPr>
          <a:xfrm>
            <a:off x="375558" y="210737"/>
            <a:ext cx="118164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Increasing Meal Counts = Increased Revenue</a:t>
            </a:r>
          </a:p>
        </p:txBody>
      </p:sp>
      <p:cxnSp>
        <p:nvCxnSpPr>
          <p:cNvPr id="5" name="Straight Connector 4">
            <a:extLst>
              <a:ext uri="{FF2B5EF4-FFF2-40B4-BE49-F238E27FC236}">
                <a16:creationId xmlns:a16="http://schemas.microsoft.com/office/drawing/2014/main" id="{8A30F287-7908-A53A-CE0C-1AD3A4A895C0}"/>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49" name="Picture 48">
            <a:extLst>
              <a:ext uri="{FF2B5EF4-FFF2-40B4-BE49-F238E27FC236}">
                <a16:creationId xmlns:a16="http://schemas.microsoft.com/office/drawing/2014/main" id="{78E261FF-D81B-E7F0-4456-6632C2FFF96D}"/>
              </a:ext>
            </a:extLst>
          </p:cNvPr>
          <p:cNvPicPr>
            <a:picLocks noChangeAspect="1"/>
          </p:cNvPicPr>
          <p:nvPr/>
        </p:nvPicPr>
        <p:blipFill>
          <a:blip r:embed="rId6"/>
          <a:srcRect t="41881" b="36192"/>
          <a:stretch>
            <a:fillRect/>
          </a:stretch>
        </p:blipFill>
        <p:spPr>
          <a:xfrm>
            <a:off x="832766" y="1426533"/>
            <a:ext cx="10586898" cy="1156358"/>
          </a:xfrm>
          <a:prstGeom prst="rect">
            <a:avLst/>
          </a:prstGeom>
        </p:spPr>
      </p:pic>
      <p:pic>
        <p:nvPicPr>
          <p:cNvPr id="50" name="Picture 49">
            <a:extLst>
              <a:ext uri="{FF2B5EF4-FFF2-40B4-BE49-F238E27FC236}">
                <a16:creationId xmlns:a16="http://schemas.microsoft.com/office/drawing/2014/main" id="{E404BE43-0E4A-06BF-01D0-D830A53CE394}"/>
              </a:ext>
            </a:extLst>
          </p:cNvPr>
          <p:cNvPicPr>
            <a:picLocks noChangeAspect="1"/>
          </p:cNvPicPr>
          <p:nvPr/>
        </p:nvPicPr>
        <p:blipFill>
          <a:blip r:embed="rId6"/>
          <a:srcRect t="63802" b="30993"/>
          <a:stretch>
            <a:fillRect/>
          </a:stretch>
        </p:blipFill>
        <p:spPr>
          <a:xfrm>
            <a:off x="832766" y="2582381"/>
            <a:ext cx="10586898" cy="274479"/>
          </a:xfrm>
          <a:prstGeom prst="rect">
            <a:avLst/>
          </a:prstGeom>
        </p:spPr>
      </p:pic>
      <p:pic>
        <p:nvPicPr>
          <p:cNvPr id="51" name="Picture 50">
            <a:extLst>
              <a:ext uri="{FF2B5EF4-FFF2-40B4-BE49-F238E27FC236}">
                <a16:creationId xmlns:a16="http://schemas.microsoft.com/office/drawing/2014/main" id="{F45068AD-922E-0977-C5D7-2A038177E6FA}"/>
              </a:ext>
            </a:extLst>
          </p:cNvPr>
          <p:cNvPicPr>
            <a:picLocks noChangeAspect="1"/>
          </p:cNvPicPr>
          <p:nvPr/>
        </p:nvPicPr>
        <p:blipFill>
          <a:blip r:embed="rId6"/>
          <a:srcRect t="69004" b="716"/>
          <a:stretch>
            <a:fillRect/>
          </a:stretch>
        </p:blipFill>
        <p:spPr>
          <a:xfrm>
            <a:off x="832766" y="2856860"/>
            <a:ext cx="10586898" cy="1596811"/>
          </a:xfrm>
          <a:prstGeom prst="rect">
            <a:avLst/>
          </a:prstGeom>
        </p:spPr>
      </p:pic>
      <p:sp>
        <p:nvSpPr>
          <p:cNvPr id="4" name="Rectangle 3">
            <a:extLst>
              <a:ext uri="{FF2B5EF4-FFF2-40B4-BE49-F238E27FC236}">
                <a16:creationId xmlns:a16="http://schemas.microsoft.com/office/drawing/2014/main" id="{FFC5C2F9-D4EE-EF4D-F59A-08044EAAE6D4}"/>
              </a:ext>
            </a:extLst>
          </p:cNvPr>
          <p:cNvSpPr/>
          <p:nvPr/>
        </p:nvSpPr>
        <p:spPr>
          <a:xfrm>
            <a:off x="832766" y="1408518"/>
            <a:ext cx="10561320" cy="304515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1B08E2C-8021-531C-096F-1D1E8960B3DD}"/>
              </a:ext>
            </a:extLst>
          </p:cNvPr>
          <p:cNvSpPr txBox="1"/>
          <p:nvPr/>
        </p:nvSpPr>
        <p:spPr>
          <a:xfrm>
            <a:off x="2259019" y="4768141"/>
            <a:ext cx="7673962"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3</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more breakfast, lunch, and suppers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682</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cafeterias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ptos" panose="02110004020202020204"/>
              </a:rPr>
              <a:t>Yields</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6,138</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meals per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Generates </a:t>
            </a: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$3,266,643.60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of additional revenue</a:t>
            </a:r>
          </a:p>
        </p:txBody>
      </p:sp>
    </p:spTree>
    <p:custDataLst>
      <p:tags r:id="rId1"/>
    </p:custDataLst>
    <p:extLst>
      <p:ext uri="{BB962C8B-B14F-4D97-AF65-F5344CB8AC3E}">
        <p14:creationId xmlns:p14="http://schemas.microsoft.com/office/powerpoint/2010/main" val="490437518"/>
      </p:ext>
    </p:extLst>
  </p:cSld>
  <p:clrMapOvr>
    <a:masterClrMapping/>
  </p:clrMapOvr>
  <mc:AlternateContent xmlns:mc="http://schemas.openxmlformats.org/markup-compatibility/2006" xmlns:p14="http://schemas.microsoft.com/office/powerpoint/2010/main">
    <mc:Choice Requires="p14">
      <p:transition spd="slow" p14:dur="2000" advTm="54815"/>
    </mc:Choice>
    <mc:Fallback xmlns="">
      <p:transition spd="slow" advTm="548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9"/>
                                        </p:tgtEl>
                                      </p:cBhvr>
                                    </p:animEffect>
                                    <p:animScale>
                                      <p:cBhvr>
                                        <p:cTn id="11" dur="250" autoRev="1" fill="hold"/>
                                        <p:tgtEl>
                                          <p:spTgt spid="4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500"/>
                                        <p:tgtEl>
                                          <p:spTgt spid="50"/>
                                        </p:tgtEl>
                                      </p:cBhvr>
                                    </p:animEffect>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50"/>
                                        </p:tgtEl>
                                      </p:cBhvr>
                                    </p:animEffect>
                                    <p:animScale>
                                      <p:cBhvr>
                                        <p:cTn id="20" dur="250" autoRev="1" fill="hold"/>
                                        <p:tgtEl>
                                          <p:spTgt spid="50"/>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51"/>
                                        </p:tgtEl>
                                      </p:cBhvr>
                                    </p:animEffect>
                                    <p:animScale>
                                      <p:cBhvr>
                                        <p:cTn id="29" dur="250" autoRev="1" fill="hold"/>
                                        <p:tgtEl>
                                          <p:spTgt spid="51"/>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0D866-9A74-F346-B243-CEB0C77CC377}"/>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F5EEC66D-F0B5-BED8-2DE1-653C320631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BAE746D-8AA2-92E1-9F9D-80AB29FAC0A6}"/>
              </a:ext>
            </a:extLst>
          </p:cNvPr>
          <p:cNvSpPr txBox="1"/>
          <p:nvPr/>
        </p:nvSpPr>
        <p:spPr>
          <a:xfrm>
            <a:off x="1489416" y="210737"/>
            <a:ext cx="9213169"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How FSMs Impact Meal Counts</a:t>
            </a:r>
          </a:p>
        </p:txBody>
      </p:sp>
      <p:cxnSp>
        <p:nvCxnSpPr>
          <p:cNvPr id="4" name="Straight Connector 3">
            <a:extLst>
              <a:ext uri="{FF2B5EF4-FFF2-40B4-BE49-F238E27FC236}">
                <a16:creationId xmlns:a16="http://schemas.microsoft.com/office/drawing/2014/main" id="{A490F43B-692C-C9EC-68B8-94245D926DB5}"/>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D5306688-34DD-EE77-9DF4-5D3F30E61843}"/>
              </a:ext>
            </a:extLst>
          </p:cNvPr>
          <p:cNvSpPr txBox="1"/>
          <p:nvPr/>
        </p:nvSpPr>
        <p:spPr>
          <a:xfrm>
            <a:off x="375557" y="1635026"/>
            <a:ext cx="5140917" cy="4708981"/>
          </a:xfrm>
          <a:prstGeom prst="rect">
            <a:avLst/>
          </a:prstGeom>
          <a:noFill/>
        </p:spPr>
        <p:txBody>
          <a:bodyPr wrap="square">
            <a:spAutoFit/>
          </a:bodyPr>
          <a:lstStyle/>
          <a:p>
            <a:r>
              <a:rPr lang="en-US" sz="2800" dirty="0">
                <a:latin typeface="Aptos" panose="020B0004020202020204" pitchFamily="34" charset="0"/>
              </a:rPr>
              <a:t>The FSM’s responsibility is to manage the operation and to provide students with nutritious meals that they want to eat.</a:t>
            </a:r>
          </a:p>
          <a:p>
            <a:endParaRPr lang="en-US" sz="500" dirty="0">
              <a:latin typeface="Aptos" panose="020B0004020202020204" pitchFamily="34" charset="0"/>
            </a:endParaRPr>
          </a:p>
          <a:p>
            <a:r>
              <a:rPr lang="en-US" sz="2800" dirty="0">
                <a:latin typeface="Aptos" panose="020B0004020202020204" pitchFamily="34" charset="0"/>
              </a:rPr>
              <a:t>There is a dual responsibility; be in compliance and financially solvent:</a:t>
            </a:r>
          </a:p>
          <a:p>
            <a:endParaRPr lang="en-US" sz="500" dirty="0">
              <a:latin typeface="Aptos" panose="020B0004020202020204" pitchFamily="34" charset="0"/>
            </a:endParaRPr>
          </a:p>
          <a:p>
            <a:pPr marL="457200" indent="-274320">
              <a:buFont typeface="Arial" panose="020B0604020202020204" pitchFamily="34" charset="0"/>
              <a:buChar char="•"/>
            </a:pPr>
            <a:r>
              <a:rPr lang="en-US" sz="2800" dirty="0">
                <a:latin typeface="Aptos" panose="020B0004020202020204" pitchFamily="34" charset="0"/>
              </a:rPr>
              <a:t>Increasing meal participation</a:t>
            </a:r>
          </a:p>
          <a:p>
            <a:pPr marL="457200" indent="-274320">
              <a:buFont typeface="Arial" panose="020B0604020202020204" pitchFamily="34" charset="0"/>
              <a:buChar char="•"/>
            </a:pPr>
            <a:endParaRPr lang="en-US" sz="500" dirty="0">
              <a:latin typeface="Aptos" panose="020B0004020202020204" pitchFamily="34" charset="0"/>
            </a:endParaRPr>
          </a:p>
          <a:p>
            <a:pPr marL="457200" indent="-274320">
              <a:buFont typeface="Arial" panose="020B0604020202020204" pitchFamily="34" charset="0"/>
              <a:buChar char="•"/>
            </a:pPr>
            <a:r>
              <a:rPr lang="en-US" sz="2800" dirty="0">
                <a:latin typeface="Aptos" panose="020B0004020202020204" pitchFamily="34" charset="0"/>
              </a:rPr>
              <a:t>Managing cost per meal</a:t>
            </a:r>
          </a:p>
          <a:p>
            <a:pPr marL="457200" indent="-274320">
              <a:buFont typeface="Arial" panose="020B0604020202020204" pitchFamily="34" charset="0"/>
              <a:buChar char="•"/>
            </a:pPr>
            <a:endParaRPr lang="en-US" sz="500" dirty="0">
              <a:latin typeface="Aptos" panose="020B0004020202020204" pitchFamily="34" charset="0"/>
            </a:endParaRPr>
          </a:p>
          <a:p>
            <a:pPr marL="457200" indent="-274320">
              <a:buFont typeface="Arial" panose="020B0604020202020204" pitchFamily="34" charset="0"/>
              <a:buChar char="•"/>
            </a:pPr>
            <a:r>
              <a:rPr lang="en-US" sz="2800" dirty="0">
                <a:latin typeface="Aptos" panose="020B0004020202020204" pitchFamily="34" charset="0"/>
              </a:rPr>
              <a:t>Reduce waste</a:t>
            </a:r>
          </a:p>
        </p:txBody>
      </p:sp>
      <p:grpSp>
        <p:nvGrpSpPr>
          <p:cNvPr id="23" name="Group 22">
            <a:extLst>
              <a:ext uri="{FF2B5EF4-FFF2-40B4-BE49-F238E27FC236}">
                <a16:creationId xmlns:a16="http://schemas.microsoft.com/office/drawing/2014/main" id="{9BC4D7C0-9774-C7FB-0CE5-BB3803407A30}"/>
              </a:ext>
            </a:extLst>
          </p:cNvPr>
          <p:cNvGrpSpPr/>
          <p:nvPr/>
        </p:nvGrpSpPr>
        <p:grpSpPr>
          <a:xfrm>
            <a:off x="8117290" y="2903981"/>
            <a:ext cx="1333574" cy="4509457"/>
            <a:chOff x="2253236" y="1216173"/>
            <a:chExt cx="1025839" cy="3962400"/>
          </a:xfrm>
        </p:grpSpPr>
        <p:grpSp>
          <p:nvGrpSpPr>
            <p:cNvPr id="24" name="Group 23">
              <a:extLst>
                <a:ext uri="{FF2B5EF4-FFF2-40B4-BE49-F238E27FC236}">
                  <a16:creationId xmlns:a16="http://schemas.microsoft.com/office/drawing/2014/main" id="{D6AB3C55-5137-6FC2-2677-64FCC8CEF979}"/>
                </a:ext>
              </a:extLst>
            </p:cNvPr>
            <p:cNvGrpSpPr/>
            <p:nvPr/>
          </p:nvGrpSpPr>
          <p:grpSpPr>
            <a:xfrm>
              <a:off x="2253236" y="1216173"/>
              <a:ext cx="1025839" cy="3962400"/>
              <a:chOff x="2253236" y="1216173"/>
              <a:chExt cx="1025839" cy="3962400"/>
            </a:xfrm>
          </p:grpSpPr>
          <p:pic>
            <p:nvPicPr>
              <p:cNvPr id="26" name="Picture 25" descr="A group of people wearing chef's uniforms&#10;&#10;AI-generated content may be incorrect.">
                <a:extLst>
                  <a:ext uri="{FF2B5EF4-FFF2-40B4-BE49-F238E27FC236}">
                    <a16:creationId xmlns:a16="http://schemas.microsoft.com/office/drawing/2014/main" id="{6789FE7C-2A14-0FAE-CFD8-CBE321E48B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8" b="89972" l="42399" r="56388">
                            <a14:foregroundMark x1="46846" y1="34007" x2="53612" y2="35827"/>
                            <a14:foregroundMark x1="53612" y1="35827" x2="50997" y2="43389"/>
                            <a14:foregroundMark x1="50997" y1="43389" x2="51995" y2="56409"/>
                            <a14:foregroundMark x1="55040" y1="37727" x2="53046" y2="53983"/>
                            <a14:foregroundMark x1="55418" y1="38213" x2="55418" y2="38213"/>
                            <a14:foregroundMark x1="53801" y1="35463" x2="53801" y2="35463"/>
                            <a14:foregroundMark x1="51078" y1="31824" x2="49596" y2="31905"/>
                            <a14:foregroundMark x1="53612" y1="34816" x2="55741" y2="35989"/>
                            <a14:foregroundMark x1="47170" y1="37242" x2="46900" y2="54913"/>
                            <a14:foregroundMark x1="53747" y1="55803" x2="55013" y2="42863"/>
                            <a14:foregroundMark x1="44960" y1="43995" x2="46469" y2="44480"/>
                            <a14:foregroundMark x1="44825" y1="44480" x2="46469" y2="37040"/>
                            <a14:foregroundMark x1="46469" y1="37040" x2="46469" y2="37000"/>
                            <a14:foregroundMark x1="55553" y1="37808" x2="55984" y2="44359"/>
                            <a14:foregroundMark x1="54717" y1="34978" x2="54717" y2="34978"/>
                            <a14:foregroundMark x1="47493" y1="33724" x2="45606" y2="38496"/>
                            <a14:foregroundMark x1="44852" y1="46017" x2="45121" y2="37808"/>
                            <a14:foregroundMark x1="45121" y1="37808" x2="48652" y2="31945"/>
                            <a14:foregroundMark x1="48652" y1="31945" x2="48706" y2="31905"/>
                            <a14:foregroundMark x1="52695" y1="32956" x2="56388" y2="38253"/>
                            <a14:foregroundMark x1="56388" y1="38253" x2="56199" y2="38496"/>
                            <a14:foregroundMark x1="45984" y1="35382" x2="45984" y2="35382"/>
                            <a14:foregroundMark x1="44016" y1="43874" x2="44663" y2="39062"/>
                            <a14:foregroundMark x1="45229" y1="35180" x2="45229" y2="35180"/>
                            <a14:foregroundMark x1="55553" y1="34209" x2="55553" y2="34209"/>
                            <a14:foregroundMark x1="56334" y1="45572" x2="56334" y2="45572"/>
                            <a14:foregroundMark x1="50566" y1="30813" x2="50566" y2="30813"/>
                            <a14:foregroundMark x1="49730" y1="30449" x2="50970" y2="30166"/>
                            <a14:foregroundMark x1="50270" y1="30328" x2="49542" y2="2996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40682" r="42057"/>
              <a:stretch/>
            </p:blipFill>
            <p:spPr>
              <a:xfrm>
                <a:off x="2253236" y="1216173"/>
                <a:ext cx="1025839" cy="3962400"/>
              </a:xfrm>
              <a:prstGeom prst="rect">
                <a:avLst/>
              </a:prstGeom>
            </p:spPr>
          </p:pic>
          <p:grpSp>
            <p:nvGrpSpPr>
              <p:cNvPr id="27" name="Group 26">
                <a:extLst>
                  <a:ext uri="{FF2B5EF4-FFF2-40B4-BE49-F238E27FC236}">
                    <a16:creationId xmlns:a16="http://schemas.microsoft.com/office/drawing/2014/main" id="{D50A7758-500E-8DF3-9D01-44AF0962DF61}"/>
                  </a:ext>
                </a:extLst>
              </p:cNvPr>
              <p:cNvGrpSpPr/>
              <p:nvPr/>
            </p:nvGrpSpPr>
            <p:grpSpPr>
              <a:xfrm>
                <a:off x="2583416" y="1769220"/>
                <a:ext cx="482937" cy="911679"/>
                <a:chOff x="-1012464" y="2399222"/>
                <a:chExt cx="1610684" cy="2616693"/>
              </a:xfrm>
            </p:grpSpPr>
            <p:pic>
              <p:nvPicPr>
                <p:cNvPr id="29" name="Picture 28" descr="A cartoon of a person smiling&#10;&#10;Description automatically generated">
                  <a:extLst>
                    <a:ext uri="{FF2B5EF4-FFF2-40B4-BE49-F238E27FC236}">
                      <a16:creationId xmlns:a16="http://schemas.microsoft.com/office/drawing/2014/main" id="{AEE1EB0D-A05D-BF81-AC44-CF7F50AA94E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00" y1="76151" x2="54024" y2="7719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Mark x1="55244" y1="80544" x2="43537" y2="8263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1012464" y="2481651"/>
                  <a:ext cx="1610684" cy="2534264"/>
                </a:xfrm>
                <a:prstGeom prst="rect">
                  <a:avLst/>
                </a:prstGeom>
              </p:spPr>
            </p:pic>
            <p:pic>
              <p:nvPicPr>
                <p:cNvPr id="32" name="Picture 31" descr="A black net on a black background&#10;&#10;Description automatically generated">
                  <a:extLst>
                    <a:ext uri="{FF2B5EF4-FFF2-40B4-BE49-F238E27FC236}">
                      <a16:creationId xmlns:a16="http://schemas.microsoft.com/office/drawing/2014/main" id="{BFFE501F-BD1A-6407-5F6E-BC2F51827C6A}"/>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11444" y="2399222"/>
                  <a:ext cx="1443552" cy="969574"/>
                </a:xfrm>
                <a:prstGeom prst="rect">
                  <a:avLst/>
                </a:prstGeom>
              </p:spPr>
            </p:pic>
          </p:grpSp>
        </p:grpSp>
        <p:pic>
          <p:nvPicPr>
            <p:cNvPr id="25" name="Picture 24" descr="A white chef hat with black outline&#10;&#10;AI-generated content may be incorrect.">
              <a:extLst>
                <a:ext uri="{FF2B5EF4-FFF2-40B4-BE49-F238E27FC236}">
                  <a16:creationId xmlns:a16="http://schemas.microsoft.com/office/drawing/2014/main" id="{06278278-D442-FD55-554A-F9B9B5C4BA5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178" b="95757" l="885" r="97552">
                          <a14:foregroundMark x1="10208" y1="19933" x2="4375" y2="32496"/>
                          <a14:foregroundMark x1="4375" y1="32496" x2="4271" y2="33948"/>
                          <a14:foregroundMark x1="5677" y1="22557" x2="5677" y2="22557"/>
                          <a14:foregroundMark x1="13021" y1="24009" x2="23125" y2="30374"/>
                          <a14:foregroundMark x1="50365" y1="5918" x2="36458" y2="18202"/>
                          <a14:foregroundMark x1="34219" y1="8375" x2="24115" y2="18816"/>
                          <a14:foregroundMark x1="15469" y1="13903" x2="15469" y2="13903"/>
                          <a14:foregroundMark x1="7135" y1="20994" x2="7135" y2="20994"/>
                          <a14:foregroundMark x1="3542" y1="26577" x2="2240" y2="38358"/>
                          <a14:foregroundMark x1="2240" y1="38358" x2="6979" y2="51033"/>
                          <a14:foregroundMark x1="6979" y1="51033" x2="16406" y2="57956"/>
                          <a14:foregroundMark x1="16406" y1="57956" x2="28333" y2="60413"/>
                          <a14:foregroundMark x1="28333" y1="60413" x2="35469" y2="64210"/>
                          <a14:foregroundMark x1="35469" y1="64210" x2="35573" y2="73032"/>
                          <a14:foregroundMark x1="35573" y1="73032" x2="57083" y2="79118"/>
                          <a14:foregroundMark x1="57083" y1="79118" x2="73490" y2="78727"/>
                          <a14:foregroundMark x1="73490" y1="78727" x2="75625" y2="66387"/>
                          <a14:foregroundMark x1="75625" y1="66387" x2="80885" y2="58291"/>
                          <a14:foregroundMark x1="80885" y1="58291" x2="89219" y2="51982"/>
                          <a14:foregroundMark x1="89219" y1="51982" x2="94688" y2="42379"/>
                          <a14:foregroundMark x1="94688" y1="42379" x2="95990" y2="34115"/>
                          <a14:foregroundMark x1="95990" y1="34115" x2="92708" y2="26857"/>
                          <a14:foregroundMark x1="92708" y1="26857" x2="92708" y2="26857"/>
                          <a14:foregroundMark x1="85938" y1="15131" x2="73490" y2="15187"/>
                          <a14:foregroundMark x1="60990" y1="5974" x2="66719" y2="15578"/>
                          <a14:foregroundMark x1="47396" y1="2233" x2="37865" y2="12004"/>
                          <a14:foregroundMark x1="37865" y1="12004" x2="37865" y2="12172"/>
                          <a14:foregroundMark x1="97760" y1="33445" x2="97760" y2="33445"/>
                          <a14:foregroundMark x1="73021" y1="91401" x2="70057" y2="92840"/>
                          <a14:foregroundMark x1="32280" y1="91743" x2="30833" y2="90787"/>
                          <a14:foregroundMark x1="30833" y1="90787" x2="28958" y2="87493"/>
                          <a14:foregroundMark x1="885" y1="36683" x2="885" y2="36683"/>
                          <a14:backgroundMark x1="30625" y1="96538" x2="50938" y2="97990"/>
                          <a14:backgroundMark x1="50938" y1="97990" x2="63438" y2="97041"/>
                          <a14:backgroundMark x1="63438" y1="97041" x2="56615" y2="91234"/>
                          <a14:backgroundMark x1="56615" y1="91234" x2="39271" y2="95533"/>
                          <a14:backgroundMark x1="41771" y1="92965" x2="24167" y2="99721"/>
                          <a14:backgroundMark x1="41927" y1="91625" x2="32969" y2="93802"/>
                          <a14:backgroundMark x1="43333" y1="93076" x2="42240" y2="92909"/>
                          <a14:backgroundMark x1="47813" y1="93523" x2="59844" y2="95757"/>
                          <a14:backgroundMark x1="59635" y1="90899" x2="58542" y2="92016"/>
                          <a14:backgroundMark x1="60677" y1="92127" x2="68073" y2="94584"/>
                          <a14:backgroundMark x1="68073" y1="94584" x2="68542" y2="94584"/>
                          <a14:backgroundMark x1="66719" y1="94584" x2="74167" y2="95366"/>
                          <a14:backgroundMark x1="72604" y1="95701" x2="78490" y2="95422"/>
                          <a14:backgroundMark x1="52" y1="33557" x2="0" y2="34729"/>
                          <a14:backgroundMark x1="47604" y1="56" x2="53646" y2="5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flipH="1">
              <a:off x="2450971" y="1379837"/>
              <a:ext cx="739914" cy="614601"/>
            </a:xfrm>
            <a:prstGeom prst="rect">
              <a:avLst/>
            </a:prstGeom>
          </p:spPr>
        </p:pic>
      </p:grpSp>
      <p:sp>
        <p:nvSpPr>
          <p:cNvPr id="13" name="Thought Bubble: Cloud 12">
            <a:extLst>
              <a:ext uri="{FF2B5EF4-FFF2-40B4-BE49-F238E27FC236}">
                <a16:creationId xmlns:a16="http://schemas.microsoft.com/office/drawing/2014/main" id="{11DF1DB0-CE2A-D623-BD45-74BEE264AEFE}"/>
              </a:ext>
            </a:extLst>
          </p:cNvPr>
          <p:cNvSpPr/>
          <p:nvPr/>
        </p:nvSpPr>
        <p:spPr>
          <a:xfrm>
            <a:off x="9253603" y="1308966"/>
            <a:ext cx="2743200" cy="2286000"/>
          </a:xfrm>
          <a:prstGeom prst="cloudCallout">
            <a:avLst>
              <a:gd name="adj1" fmla="val -50503"/>
              <a:gd name="adj2" fmla="val 69533"/>
            </a:avLst>
          </a:prstGeom>
          <a:solidFill>
            <a:srgbClr val="F2FF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hought Bubble: Cloud 13">
            <a:extLst>
              <a:ext uri="{FF2B5EF4-FFF2-40B4-BE49-F238E27FC236}">
                <a16:creationId xmlns:a16="http://schemas.microsoft.com/office/drawing/2014/main" id="{DCB5E055-9B8A-422A-71D0-88EBC3EA6597}"/>
              </a:ext>
            </a:extLst>
          </p:cNvPr>
          <p:cNvSpPr/>
          <p:nvPr/>
        </p:nvSpPr>
        <p:spPr>
          <a:xfrm flipH="1">
            <a:off x="5571351" y="1308966"/>
            <a:ext cx="2743200" cy="2286000"/>
          </a:xfrm>
          <a:prstGeom prst="cloudCallout">
            <a:avLst>
              <a:gd name="adj1" fmla="val -57097"/>
              <a:gd name="adj2" fmla="val 69973"/>
            </a:avLst>
          </a:prstGeom>
          <a:solidFill>
            <a:srgbClr val="F2FF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lose-up of a scoop&#10;&#10;AI-generated content may be incorrect.">
            <a:extLst>
              <a:ext uri="{FF2B5EF4-FFF2-40B4-BE49-F238E27FC236}">
                <a16:creationId xmlns:a16="http://schemas.microsoft.com/office/drawing/2014/main" id="{99EF4947-CB98-14E1-5CCC-E659E1895D1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867" b="90000" l="9978" r="92535">
                        <a14:foregroundMark x1="24760" y1="5133" x2="35625" y2="30067"/>
                        <a14:foregroundMark x1="29564" y1="2933" x2="29564" y2="2933"/>
                        <a14:foregroundMark x1="75979" y1="29400" x2="75979" y2="29400"/>
                        <a14:foregroundMark x1="52624" y1="34600" x2="52624" y2="34600"/>
                        <a14:foregroundMark x1="51663" y1="33533" x2="53363" y2="40933"/>
                        <a14:foregroundMark x1="62306" y1="39200" x2="62306" y2="39200"/>
                        <a14:foregroundMark x1="61567" y1="41800" x2="61567" y2="41800"/>
                        <a14:foregroundMark x1="60089" y1="49800" x2="92535" y2="85267"/>
                        <a14:foregroundMark x1="92535" y1="85267" x2="92535" y2="85333"/>
                        <a14:foregroundMark x1="43755" y1="39400" x2="43755" y2="39400"/>
                        <a14:foregroundMark x1="42350" y1="37867" x2="50998" y2="46333"/>
                        <a14:foregroundMark x1="62971" y1="38933" x2="62971" y2="38933"/>
                        <a14:foregroundMark x1="12491" y1="22067" x2="12491" y2="20333"/>
                        <a14:foregroundMark x1="12269" y1="19467" x2="12047" y2="17467"/>
                        <a14:foregroundMark x1="12491" y1="20333" x2="11826" y2="181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6110028" y="2080311"/>
            <a:ext cx="742950" cy="823670"/>
          </a:xfrm>
          <a:prstGeom prst="rect">
            <a:avLst/>
          </a:prstGeom>
        </p:spPr>
      </p:pic>
      <p:pic>
        <p:nvPicPr>
          <p:cNvPr id="8" name="Picture 7" descr="A white video game console&#10;&#10;AI-generated content may be incorrect.">
            <a:extLst>
              <a:ext uri="{FF2B5EF4-FFF2-40B4-BE49-F238E27FC236}">
                <a16:creationId xmlns:a16="http://schemas.microsoft.com/office/drawing/2014/main" id="{4B370FA2-AAA3-1620-953D-0F063A2DD85F}"/>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6569245" y="1731612"/>
            <a:ext cx="1172369" cy="1172369"/>
          </a:xfrm>
          <a:prstGeom prst="rect">
            <a:avLst/>
          </a:prstGeom>
        </p:spPr>
      </p:pic>
      <p:pic>
        <p:nvPicPr>
          <p:cNvPr id="30" name="Picture 29" descr="A group of kids eating at a table&#10;&#10;AI-generated content may be incorrect.">
            <a:extLst>
              <a:ext uri="{FF2B5EF4-FFF2-40B4-BE49-F238E27FC236}">
                <a16:creationId xmlns:a16="http://schemas.microsoft.com/office/drawing/2014/main" id="{2C5C3BF5-3983-FEB5-2807-69C7E5DE928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826724" y="1695971"/>
            <a:ext cx="1511989" cy="1511989"/>
          </a:xfrm>
          <a:prstGeom prst="ellipse">
            <a:avLst/>
          </a:prstGeom>
          <a:ln>
            <a:solidFill>
              <a:schemeClr val="tx1"/>
            </a:solidFill>
          </a:ln>
        </p:spPr>
      </p:pic>
    </p:spTree>
    <p:extLst>
      <p:ext uri="{BB962C8B-B14F-4D97-AF65-F5344CB8AC3E}">
        <p14:creationId xmlns:p14="http://schemas.microsoft.com/office/powerpoint/2010/main" val="3685396146"/>
      </p:ext>
    </p:extLst>
  </p:cSld>
  <p:clrMapOvr>
    <a:masterClrMapping/>
  </p:clrMapOvr>
  <mc:AlternateContent xmlns:mc="http://schemas.openxmlformats.org/markup-compatibility/2006" xmlns:p14="http://schemas.microsoft.com/office/powerpoint/2010/main">
    <mc:Choice Requires="p14">
      <p:transition spd="slow" p14:dur="2000" advTm="37795"/>
    </mc:Choice>
    <mc:Fallback xmlns="">
      <p:transition spd="slow" advTm="3779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40AA-A574-B5FC-8F1A-9158F7DE6909}"/>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70B84123-7E22-EEB1-A7BE-ADC28E7DF8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8A10F849-F893-7800-03E3-C045AE7B08D6}"/>
              </a:ext>
            </a:extLst>
          </p:cNvPr>
          <p:cNvSpPr txBox="1"/>
          <p:nvPr/>
        </p:nvSpPr>
        <p:spPr>
          <a:xfrm>
            <a:off x="1331566" y="205294"/>
            <a:ext cx="9528868"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Adhering To Standardized Recipes</a:t>
            </a:r>
          </a:p>
        </p:txBody>
      </p:sp>
      <p:cxnSp>
        <p:nvCxnSpPr>
          <p:cNvPr id="19" name="Straight Connector 18">
            <a:extLst>
              <a:ext uri="{FF2B5EF4-FFF2-40B4-BE49-F238E27FC236}">
                <a16:creationId xmlns:a16="http://schemas.microsoft.com/office/drawing/2014/main" id="{C50814DD-149B-1E9F-75A2-95EB7531D7CE}"/>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27" name="Group 26">
            <a:extLst>
              <a:ext uri="{FF2B5EF4-FFF2-40B4-BE49-F238E27FC236}">
                <a16:creationId xmlns:a16="http://schemas.microsoft.com/office/drawing/2014/main" id="{8BABB28E-60EA-2F8A-FBFB-5E273A9F0236}"/>
              </a:ext>
            </a:extLst>
          </p:cNvPr>
          <p:cNvGrpSpPr/>
          <p:nvPr/>
        </p:nvGrpSpPr>
        <p:grpSpPr>
          <a:xfrm>
            <a:off x="7608635" y="1315150"/>
            <a:ext cx="4043965" cy="5263990"/>
            <a:chOff x="5625589" y="1167460"/>
            <a:chExt cx="3362541" cy="4404357"/>
          </a:xfrm>
        </p:grpSpPr>
        <p:pic>
          <p:nvPicPr>
            <p:cNvPr id="12" name="Picture 11" descr="A document with text and numbers&#10;&#10;AI-generated content may be incorrect.">
              <a:extLst>
                <a:ext uri="{FF2B5EF4-FFF2-40B4-BE49-F238E27FC236}">
                  <a16:creationId xmlns:a16="http://schemas.microsoft.com/office/drawing/2014/main" id="{08AFBDC7-D6E6-029D-2D0A-4DC7ADBD7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589" y="1167460"/>
              <a:ext cx="3362541" cy="4404357"/>
            </a:xfrm>
            <a:prstGeom prst="rect">
              <a:avLst/>
            </a:prstGeom>
            <a:ln>
              <a:solidFill>
                <a:schemeClr val="tx1"/>
              </a:solidFill>
            </a:ln>
          </p:spPr>
        </p:pic>
        <p:sp>
          <p:nvSpPr>
            <p:cNvPr id="20" name="Rectangle 19">
              <a:extLst>
                <a:ext uri="{FF2B5EF4-FFF2-40B4-BE49-F238E27FC236}">
                  <a16:creationId xmlns:a16="http://schemas.microsoft.com/office/drawing/2014/main" id="{7E71E035-22EE-AD80-5AAB-487C0A69ED30}"/>
                </a:ext>
              </a:extLst>
            </p:cNvPr>
            <p:cNvSpPr/>
            <p:nvPr/>
          </p:nvSpPr>
          <p:spPr>
            <a:xfrm>
              <a:off x="5642196" y="2626953"/>
              <a:ext cx="3316384" cy="189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46AB6B-F638-6370-C69F-669A642DA46A}"/>
                </a:ext>
              </a:extLst>
            </p:cNvPr>
            <p:cNvSpPr/>
            <p:nvPr/>
          </p:nvSpPr>
          <p:spPr>
            <a:xfrm>
              <a:off x="5648667" y="2971798"/>
              <a:ext cx="3316384" cy="22479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64E19E6-0F76-A316-3171-5C03DED0589B}"/>
                </a:ext>
              </a:extLst>
            </p:cNvPr>
            <p:cNvSpPr/>
            <p:nvPr/>
          </p:nvSpPr>
          <p:spPr>
            <a:xfrm>
              <a:off x="5642196" y="4201280"/>
              <a:ext cx="3316384" cy="189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AD19BBF2-BE85-EB8F-A7AF-300035AF812C}"/>
              </a:ext>
            </a:extLst>
          </p:cNvPr>
          <p:cNvSpPr txBox="1"/>
          <p:nvPr/>
        </p:nvSpPr>
        <p:spPr>
          <a:xfrm>
            <a:off x="375557" y="1433723"/>
            <a:ext cx="5415643" cy="3847207"/>
          </a:xfrm>
          <a:prstGeom prst="rect">
            <a:avLst/>
          </a:prstGeom>
          <a:noFill/>
        </p:spPr>
        <p:txBody>
          <a:bodyPr wrap="square">
            <a:spAutoFit/>
          </a:bodyPr>
          <a:lstStyle/>
          <a:p>
            <a:r>
              <a:rPr lang="en-US" sz="2800" dirty="0"/>
              <a:t>Adhering to standardized recipes guarantees each reimbursable meal served meets specific USDA and CDE nutritional requirements and aids in controlling:</a:t>
            </a:r>
          </a:p>
          <a:p>
            <a:endParaRPr lang="en-US" sz="1000" dirty="0"/>
          </a:p>
          <a:p>
            <a:pPr marL="605790" indent="-274320">
              <a:buFont typeface="Arial" panose="020B0604020202020204" pitchFamily="34" charset="0"/>
              <a:buChar char="•"/>
            </a:pPr>
            <a:r>
              <a:rPr lang="en-US" sz="2800" dirty="0"/>
              <a:t>Supply cost</a:t>
            </a:r>
            <a:endParaRPr lang="en-US" dirty="0"/>
          </a:p>
          <a:p>
            <a:pPr marL="811530" lvl="1" indent="-171450">
              <a:buFont typeface="Arial" panose="020B0604020202020204" pitchFamily="34" charset="0"/>
              <a:buChar char="•"/>
            </a:pPr>
            <a:endParaRPr lang="en-US" sz="500" dirty="0"/>
          </a:p>
          <a:p>
            <a:pPr marL="605790" indent="-274320">
              <a:buFont typeface="Arial" panose="020B0604020202020204" pitchFamily="34" charset="0"/>
              <a:buChar char="•"/>
            </a:pPr>
            <a:r>
              <a:rPr lang="en-US" sz="2800" dirty="0"/>
              <a:t>Food cost</a:t>
            </a:r>
          </a:p>
          <a:p>
            <a:pPr marL="605790" indent="-274320">
              <a:buFont typeface="Arial" panose="020B0604020202020204" pitchFamily="34" charset="0"/>
              <a:buChar char="•"/>
            </a:pPr>
            <a:endParaRPr lang="en-US" sz="500" dirty="0"/>
          </a:p>
          <a:p>
            <a:pPr marL="605790" indent="-274320">
              <a:buFont typeface="Arial" panose="020B0604020202020204" pitchFamily="34" charset="0"/>
              <a:buChar char="•"/>
            </a:pPr>
            <a:r>
              <a:rPr lang="en-US" sz="2800" dirty="0"/>
              <a:t>Portion control</a:t>
            </a:r>
          </a:p>
        </p:txBody>
      </p:sp>
      <p:sp>
        <p:nvSpPr>
          <p:cNvPr id="4" name="TextBox 3">
            <a:extLst>
              <a:ext uri="{FF2B5EF4-FFF2-40B4-BE49-F238E27FC236}">
                <a16:creationId xmlns:a16="http://schemas.microsoft.com/office/drawing/2014/main" id="{25855977-D601-145B-E82E-8CC7454015D9}"/>
              </a:ext>
            </a:extLst>
          </p:cNvPr>
          <p:cNvSpPr txBox="1"/>
          <p:nvPr/>
        </p:nvSpPr>
        <p:spPr>
          <a:xfrm>
            <a:off x="375557" y="5286866"/>
            <a:ext cx="5754894" cy="954107"/>
          </a:xfrm>
          <a:prstGeom prst="rect">
            <a:avLst/>
          </a:prstGeom>
          <a:noFill/>
        </p:spPr>
        <p:txBody>
          <a:bodyPr wrap="square">
            <a:spAutoFit/>
          </a:bodyPr>
          <a:lstStyle/>
          <a:p>
            <a:r>
              <a:rPr lang="en-US" sz="2800" dirty="0"/>
              <a:t>Utilize the Gold Standard to ensure consistency in meal preparation.</a:t>
            </a:r>
          </a:p>
        </p:txBody>
      </p:sp>
      <p:sp>
        <p:nvSpPr>
          <p:cNvPr id="13" name="Oval 12">
            <a:extLst>
              <a:ext uri="{FF2B5EF4-FFF2-40B4-BE49-F238E27FC236}">
                <a16:creationId xmlns:a16="http://schemas.microsoft.com/office/drawing/2014/main" id="{133FF5AC-44A9-500E-C3C4-D112036BCD57}"/>
              </a:ext>
            </a:extLst>
          </p:cNvPr>
          <p:cNvSpPr/>
          <p:nvPr/>
        </p:nvSpPr>
        <p:spPr>
          <a:xfrm>
            <a:off x="5254110" y="3174416"/>
            <a:ext cx="1925053" cy="216934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18C438-4625-3FDC-8614-031878E7A080}"/>
              </a:ext>
            </a:extLst>
          </p:cNvPr>
          <p:cNvPicPr>
            <a:picLocks noChangeAspect="1"/>
          </p:cNvPicPr>
          <p:nvPr/>
        </p:nvPicPr>
        <p:blipFill>
          <a:blip r:embed="rId6"/>
          <a:stretch>
            <a:fillRect/>
          </a:stretch>
        </p:blipFill>
        <p:spPr>
          <a:xfrm>
            <a:off x="5437625" y="3206500"/>
            <a:ext cx="1581552" cy="2169348"/>
          </a:xfrm>
          <a:prstGeom prst="rect">
            <a:avLst/>
          </a:prstGeom>
        </p:spPr>
      </p:pic>
    </p:spTree>
    <p:extLst>
      <p:ext uri="{BB962C8B-B14F-4D97-AF65-F5344CB8AC3E}">
        <p14:creationId xmlns:p14="http://schemas.microsoft.com/office/powerpoint/2010/main" val="2682900127"/>
      </p:ext>
    </p:extLst>
  </p:cSld>
  <p:clrMapOvr>
    <a:masterClrMapping/>
  </p:clrMapOvr>
  <mc:AlternateContent xmlns:mc="http://schemas.openxmlformats.org/markup-compatibility/2006" xmlns:p14="http://schemas.microsoft.com/office/powerpoint/2010/main">
    <mc:Choice Requires="p14">
      <p:transition spd="slow" p14:dur="2000" advTm="31677"/>
    </mc:Choice>
    <mc:Fallback xmlns="">
      <p:transition spd="slow" advTm="3167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and white gradient&#10;&#10;AI-generated content may be incorrect.">
            <a:extLst>
              <a:ext uri="{FF2B5EF4-FFF2-40B4-BE49-F238E27FC236}">
                <a16:creationId xmlns:a16="http://schemas.microsoft.com/office/drawing/2014/main" id="{2F50C45A-DCA2-03F4-80BF-1DAC2D0B61E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4BC0E15-7739-2014-412B-8828FB879FFE}"/>
              </a:ext>
            </a:extLst>
          </p:cNvPr>
          <p:cNvSpPr txBox="1"/>
          <p:nvPr/>
        </p:nvSpPr>
        <p:spPr>
          <a:xfrm>
            <a:off x="31844" y="199095"/>
            <a:ext cx="121601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Can A Pickle Chip Affect The Bottom Line?</a:t>
            </a:r>
          </a:p>
        </p:txBody>
      </p:sp>
      <p:cxnSp>
        <p:nvCxnSpPr>
          <p:cNvPr id="4" name="Straight Connector 3">
            <a:extLst>
              <a:ext uri="{FF2B5EF4-FFF2-40B4-BE49-F238E27FC236}">
                <a16:creationId xmlns:a16="http://schemas.microsoft.com/office/drawing/2014/main" id="{70AC3809-E444-2AF9-88FA-1EE9E9DD102C}"/>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114C4133-9FA1-7048-2DFB-F289708CEE77}"/>
              </a:ext>
            </a:extLst>
          </p:cNvPr>
          <p:cNvSpPr txBox="1"/>
          <p:nvPr/>
        </p:nvSpPr>
        <p:spPr>
          <a:xfrm>
            <a:off x="775918" y="2543304"/>
            <a:ext cx="7762402" cy="21082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Pickle chip, 1 each = $.005</a:t>
            </a: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412 hamburgers prepared x $.005 = $2.06</a:t>
            </a: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108 stores x $2.06 = $222.48</a:t>
            </a:r>
            <a:endParaRPr lang="en-US" sz="2800" dirty="0">
              <a:solidFill>
                <a:prstClr val="black"/>
              </a:solidFill>
              <a:latin typeface="Aptos" panose="02110004020202020204"/>
            </a:endParaRP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Aptos" panose="02110004020202020204"/>
              </a:rPr>
              <a:t>$222.48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x 365 days = $81,205.20</a:t>
            </a:r>
          </a:p>
        </p:txBody>
      </p:sp>
      <p:pic>
        <p:nvPicPr>
          <p:cNvPr id="37" name="Picture 36">
            <a:extLst>
              <a:ext uri="{FF2B5EF4-FFF2-40B4-BE49-F238E27FC236}">
                <a16:creationId xmlns:a16="http://schemas.microsoft.com/office/drawing/2014/main" id="{E998EDBB-3DCB-4ADD-D212-B48EE413AC05}"/>
              </a:ext>
            </a:extLst>
          </p:cNvPr>
          <p:cNvPicPr>
            <a:picLocks noChangeAspect="1"/>
          </p:cNvPicPr>
          <p:nvPr/>
        </p:nvPicPr>
        <p:blipFill>
          <a:blip r:embed="rId6"/>
          <a:srcRect b="50361"/>
          <a:stretch>
            <a:fillRect/>
          </a:stretch>
        </p:blipFill>
        <p:spPr>
          <a:xfrm>
            <a:off x="9363223" y="1539007"/>
            <a:ext cx="1899559" cy="1150859"/>
          </a:xfrm>
          <a:prstGeom prst="rect">
            <a:avLst/>
          </a:prstGeom>
          <a:ln>
            <a:solidFill>
              <a:schemeClr val="tx1"/>
            </a:solidFill>
          </a:ln>
        </p:spPr>
      </p:pic>
      <p:sp>
        <p:nvSpPr>
          <p:cNvPr id="40" name="TextBox 39">
            <a:extLst>
              <a:ext uri="{FF2B5EF4-FFF2-40B4-BE49-F238E27FC236}">
                <a16:creationId xmlns:a16="http://schemas.microsoft.com/office/drawing/2014/main" id="{5E5D76AF-3235-316A-EAE6-E8C5F4389BD7}"/>
              </a:ext>
            </a:extLst>
          </p:cNvPr>
          <p:cNvSpPr txBox="1"/>
          <p:nvPr/>
        </p:nvSpPr>
        <p:spPr>
          <a:xfrm>
            <a:off x="775918" y="1558810"/>
            <a:ext cx="8586754" cy="954107"/>
          </a:xfrm>
          <a:prstGeom prst="rect">
            <a:avLst/>
          </a:prstGeom>
          <a:noFill/>
        </p:spPr>
        <p:txBody>
          <a:bodyPr wrap="square">
            <a:spAutoFit/>
          </a:bodyPr>
          <a:lstStyle/>
          <a:p>
            <a:r>
              <a:rPr lang="en-US" sz="2800" dirty="0"/>
              <a:t>McDonalds hamburger recipe calls for 2 pickle chips.</a:t>
            </a:r>
          </a:p>
          <a:p>
            <a:r>
              <a:rPr lang="en-US" sz="2800" b="1" dirty="0">
                <a:solidFill>
                  <a:prstClr val="black"/>
                </a:solidFill>
              </a:rPr>
              <a:t>The employee use 3 pickle chips</a:t>
            </a:r>
            <a:r>
              <a:rPr lang="en-US" sz="2800" dirty="0">
                <a:solidFill>
                  <a:prstClr val="black"/>
                </a:solidFill>
              </a:rPr>
              <a:t>.</a:t>
            </a:r>
          </a:p>
        </p:txBody>
      </p:sp>
      <p:pic>
        <p:nvPicPr>
          <p:cNvPr id="44" name="Picture 43" descr="A person in a kitchen&#10;&#10;AI-generated content may be incorrect.">
            <a:extLst>
              <a:ext uri="{FF2B5EF4-FFF2-40B4-BE49-F238E27FC236}">
                <a16:creationId xmlns:a16="http://schemas.microsoft.com/office/drawing/2014/main" id="{2621A334-F356-48B3-D469-9A3CC3FEE15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469" l="10000" r="90000">
                        <a14:foregroundMark x1="58594" y1="15156" x2="63750" y2="22344"/>
                        <a14:foregroundMark x1="63750" y1="22344" x2="63594" y2="22656"/>
                        <a14:foregroundMark x1="62813" y1="21563" x2="59531" y2="13438"/>
                        <a14:foregroundMark x1="59531" y1="13438" x2="52344" y2="10625"/>
                        <a14:foregroundMark x1="62813" y1="22969" x2="62031" y2="28438"/>
                        <a14:foregroundMark x1="62813" y1="23438" x2="54063" y2="33594"/>
                        <a14:foregroundMark x1="54063" y1="33594" x2="52812" y2="33906"/>
                        <a14:foregroundMark x1="51094" y1="40938" x2="50781" y2="44688"/>
                        <a14:foregroundMark x1="63750" y1="53594" x2="65625" y2="72500"/>
                        <a14:foregroundMark x1="77969" y1="69219" x2="79844" y2="74219"/>
                        <a14:foregroundMark x1="48125" y1="90156" x2="39219" y2="90469"/>
                        <a14:foregroundMark x1="39219" y1="90469" x2="37500" y2="89844"/>
                        <a14:foregroundMark x1="59844" y1="13594" x2="61875" y2="16250"/>
                        <a14:foregroundMark x1="60313" y1="14219" x2="62031" y2="15469"/>
                        <a14:foregroundMark x1="61094" y1="13906" x2="60625" y2="12969"/>
                        <a14:foregroundMark x1="65938" y1="42188" x2="73125" y2="48438"/>
                        <a14:foregroundMark x1="43906" y1="47813" x2="47344" y2="45469"/>
                        <a14:foregroundMark x1="42500" y1="48125" x2="42500" y2="48125"/>
                        <a14:foregroundMark x1="47656" y1="45469" x2="44063" y2="47188"/>
                        <a14:foregroundMark x1="48594" y1="43906" x2="46875" y2="45156"/>
                        <a14:foregroundMark x1="62969" y1="30000" x2="64688" y2="27969"/>
                        <a14:foregroundMark x1="64531" y1="28906" x2="61094" y2="31250"/>
                        <a14:backgroundMark x1="36875" y1="23281" x2="36563" y2="41875"/>
                        <a14:backgroundMark x1="36563" y1="41875" x2="33125" y2="45469"/>
                        <a14:backgroundMark x1="76875" y1="29688" x2="68910" y2="33165"/>
                        <a14:backgroundMark x1="75284" y1="46592" x2="77969" y2="50000"/>
                        <a14:backgroundMark x1="66500" y1="35444" x2="69448" y2="39186"/>
                        <a14:backgroundMark x1="77969" y1="50000" x2="81250" y2="55625"/>
                        <a14:backgroundMark x1="43438" y1="30312" x2="41875" y2="39375"/>
                        <a14:backgroundMark x1="41875" y1="39375" x2="42707" y2="40115"/>
                      </a14:backgroundRemoval>
                    </a14:imgEffect>
                  </a14:imgLayer>
                </a14:imgProps>
              </a:ext>
              <a:ext uri="{28A0092B-C50C-407E-A947-70E740481C1C}">
                <a14:useLocalDpi xmlns:a14="http://schemas.microsoft.com/office/drawing/2010/main" val="0"/>
              </a:ext>
            </a:extLst>
          </a:blip>
          <a:stretch>
            <a:fillRect/>
          </a:stretch>
        </p:blipFill>
        <p:spPr>
          <a:xfrm>
            <a:off x="8079397" y="2407719"/>
            <a:ext cx="4228137" cy="4022128"/>
          </a:xfrm>
          <a:prstGeom prst="rect">
            <a:avLst/>
          </a:prstGeom>
        </p:spPr>
      </p:pic>
      <p:pic>
        <p:nvPicPr>
          <p:cNvPr id="39" name="Picture 38" descr="A grey metal table with shelves&#10;&#10;AI-generated content may be incorrect.">
            <a:extLst>
              <a:ext uri="{FF2B5EF4-FFF2-40B4-BE49-F238E27FC236}">
                <a16:creationId xmlns:a16="http://schemas.microsoft.com/office/drawing/2014/main" id="{672BA45B-DE91-8233-BCAD-B5ACE503F94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5313" l="3500" r="98125">
                        <a14:foregroundMark x1="15438" y1="18500" x2="15438" y2="18500"/>
                        <a14:foregroundMark x1="10938" y1="17500" x2="21688" y2="16938"/>
                        <a14:foregroundMark x1="21688" y1="16938" x2="48625" y2="17500"/>
                        <a14:foregroundMark x1="5938" y1="19313" x2="3625" y2="20188"/>
                        <a14:foregroundMark x1="7125" y1="26687" x2="7625" y2="93313"/>
                        <a14:foregroundMark x1="13125" y1="66188" x2="12937" y2="56688"/>
                        <a14:foregroundMark x1="12625" y1="34000" x2="12750" y2="42813"/>
                        <a14:foregroundMark x1="5938" y1="36000" x2="5250" y2="21313"/>
                        <a14:foregroundMark x1="5938" y1="34188" x2="5750" y2="36688"/>
                        <a14:foregroundMark x1="96438" y1="19188" x2="98125" y2="20188"/>
                        <a14:foregroundMark x1="93250" y1="91000" x2="93250" y2="94313"/>
                        <a14:foregroundMark x1="95438" y1="45188" x2="95438" y2="29500"/>
                        <a14:foregroundMark x1="7938" y1="95313" x2="7938" y2="93500"/>
                        <a14:foregroundMark x1="42625" y1="51313" x2="66938" y2="50500"/>
                        <a14:foregroundMark x1="89625" y1="52812" x2="47938" y2="53688"/>
                        <a14:foregroundMark x1="4938" y1="38000" x2="5938" y2="40313"/>
                        <a14:backgroundMark x1="10125" y1="24688" x2="10125" y2="24688"/>
                        <a14:backgroundMark x1="10125" y1="60313" x2="10125" y2="60313"/>
                        <a14:backgroundMark x1="91438" y1="32000" x2="91438" y2="32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rcRect b="77949"/>
          <a:stretch>
            <a:fillRect/>
          </a:stretch>
        </p:blipFill>
        <p:spPr>
          <a:xfrm>
            <a:off x="7431120" y="5921736"/>
            <a:ext cx="4268705" cy="413441"/>
          </a:xfrm>
          <a:prstGeom prst="rect">
            <a:avLst/>
          </a:prstGeom>
        </p:spPr>
      </p:pic>
      <p:pic>
        <p:nvPicPr>
          <p:cNvPr id="29" name="Picture 28" descr="A logo of a fast food restaurant&#10;&#10;AI-generated content may be incorrect.">
            <a:extLst>
              <a:ext uri="{FF2B5EF4-FFF2-40B4-BE49-F238E27FC236}">
                <a16:creationId xmlns:a16="http://schemas.microsoft.com/office/drawing/2014/main" id="{74500661-5A49-C994-AE01-B082656B801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0191582" y="4803543"/>
            <a:ext cx="436417" cy="306501"/>
          </a:xfrm>
          <a:prstGeom prst="rect">
            <a:avLst/>
          </a:prstGeom>
        </p:spPr>
      </p:pic>
      <p:pic>
        <p:nvPicPr>
          <p:cNvPr id="33" name="Picture 32" descr="A burger bun with sesame seeds&#10;&#10;AI-generated content may be incorrect.">
            <a:extLst>
              <a:ext uri="{FF2B5EF4-FFF2-40B4-BE49-F238E27FC236}">
                <a16:creationId xmlns:a16="http://schemas.microsoft.com/office/drawing/2014/main" id="{DEBD3793-A62B-A10F-B1B2-6010A19E0A0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9956" r="90487">
                        <a14:foregroundMark x1="10066" y1="30926" x2="10066" y2="30926"/>
                        <a14:foregroundMark x1="90487" y1="30185" x2="90487" y2="30185"/>
                        <a14:foregroundMark x1="15708" y1="68981" x2="34292" y2="68611"/>
                        <a14:foregroundMark x1="34292" y1="68611" x2="79646" y2="68611"/>
                        <a14:backgroundMark x1="20243" y1="30463" x2="45354" y2="28611"/>
                        <a14:backgroundMark x1="45354" y1="28611" x2="88717" y2="30093"/>
                        <a14:backgroundMark x1="77102" y1="25185" x2="36836" y2="22778"/>
                        <a14:backgroundMark x1="15708" y1="28333" x2="59403" y2="16852"/>
                        <a14:backgroundMark x1="59403" y1="16852" x2="64712" y2="17222"/>
                        <a14:backgroundMark x1="14934" y1="21019" x2="38938" y2="35278"/>
                        <a14:backgroundMark x1="88274" y1="23148" x2="46792" y2="48148"/>
                        <a14:backgroundMark x1="92035" y1="26944" x2="12279" y2="32593"/>
                        <a14:backgroundMark x1="12279" y1="32593" x2="17367" y2="21759"/>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t="62184" b="19721"/>
          <a:stretch>
            <a:fillRect/>
          </a:stretch>
        </p:blipFill>
        <p:spPr>
          <a:xfrm>
            <a:off x="7630921" y="5832179"/>
            <a:ext cx="1482505" cy="320483"/>
          </a:xfrm>
          <a:prstGeom prst="rect">
            <a:avLst/>
          </a:prstGeom>
        </p:spPr>
      </p:pic>
      <p:pic>
        <p:nvPicPr>
          <p:cNvPr id="35" name="Picture 34" descr="A close up of a burger&#10;&#10;AI-generated content may be incorrect.">
            <a:extLst>
              <a:ext uri="{FF2B5EF4-FFF2-40B4-BE49-F238E27FC236}">
                <a16:creationId xmlns:a16="http://schemas.microsoft.com/office/drawing/2014/main" id="{C3E08109-125F-EE35-F817-FE2EA6D43E4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8836" b="89902" l="2538" r="96923">
                        <a14:foregroundMark x1="11231" y1="53717" x2="37077" y2="79523"/>
                        <a14:foregroundMark x1="37077" y1="79523" x2="55308" y2="87097"/>
                        <a14:foregroundMark x1="55308" y1="87097" x2="78154" y2="62132"/>
                        <a14:foregroundMark x1="92615" y1="34783" x2="83923" y2="70827"/>
                        <a14:foregroundMark x1="83923" y1="70827" x2="71231" y2="84151"/>
                        <a14:foregroundMark x1="58000" y1="13745" x2="49077" y2="8976"/>
                        <a14:foregroundMark x1="8385" y1="33240" x2="8538" y2="60729"/>
                        <a14:foregroundMark x1="8538" y1="60729" x2="41385" y2="84853"/>
                        <a14:foregroundMark x1="41385" y1="84853" x2="56000" y2="88359"/>
                        <a14:foregroundMark x1="6923" y1="72090" x2="2615" y2="47966"/>
                        <a14:foregroundMark x1="96385" y1="41655" x2="96923" y2="4628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7776651" y="5596389"/>
            <a:ext cx="1112339" cy="368959"/>
          </a:xfrm>
          <a:prstGeom prst="rect">
            <a:avLst/>
          </a:prstGeom>
        </p:spPr>
      </p:pic>
      <p:pic>
        <p:nvPicPr>
          <p:cNvPr id="16" name="Picture 15" descr="A slice of cucumber&#10;&#10;AI-generated content may be incorrect.">
            <a:extLst>
              <a:ext uri="{FF2B5EF4-FFF2-40B4-BE49-F238E27FC236}">
                <a16:creationId xmlns:a16="http://schemas.microsoft.com/office/drawing/2014/main" id="{229320D9-F3DE-F46B-570B-2C8970B0E733}"/>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Effect>
                      <a14:sharpenSoften amount="50000"/>
                    </a14:imgEffect>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3"/>
              </a:ext>
            </a:extLst>
          </a:blip>
          <a:srcRect l="12826" t="10373" r="16917" b="15485"/>
          <a:stretch>
            <a:fillRect/>
          </a:stretch>
        </p:blipFill>
        <p:spPr>
          <a:xfrm>
            <a:off x="7630921" y="4057854"/>
            <a:ext cx="541554" cy="571500"/>
          </a:xfrm>
          <a:prstGeom prst="rect">
            <a:avLst/>
          </a:prstGeom>
        </p:spPr>
      </p:pic>
      <p:pic>
        <p:nvPicPr>
          <p:cNvPr id="48" name="Picture 47" descr="A slice of cucumber&#10;&#10;AI-generated content may be incorrect.">
            <a:extLst>
              <a:ext uri="{FF2B5EF4-FFF2-40B4-BE49-F238E27FC236}">
                <a16:creationId xmlns:a16="http://schemas.microsoft.com/office/drawing/2014/main" id="{CEF66DCB-34CA-A4A5-9469-0FF10CAB679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Effect>
                      <a14:sharpenSoften amount="50000"/>
                    </a14:imgEffect>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3"/>
              </a:ext>
            </a:extLst>
          </a:blip>
          <a:srcRect l="12826" t="10373" r="16917" b="15485"/>
          <a:stretch>
            <a:fillRect/>
          </a:stretch>
        </p:blipFill>
        <p:spPr>
          <a:xfrm>
            <a:off x="8101396" y="3585027"/>
            <a:ext cx="541554" cy="571500"/>
          </a:xfrm>
          <a:prstGeom prst="rect">
            <a:avLst/>
          </a:prstGeom>
        </p:spPr>
      </p:pic>
      <p:pic>
        <p:nvPicPr>
          <p:cNvPr id="49" name="Picture 48" descr="A slice of cucumber&#10;&#10;AI-generated content may be incorrect.">
            <a:extLst>
              <a:ext uri="{FF2B5EF4-FFF2-40B4-BE49-F238E27FC236}">
                <a16:creationId xmlns:a16="http://schemas.microsoft.com/office/drawing/2014/main" id="{18269009-21F4-446E-951E-5F5E7274185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Effect>
                      <a14:sharpenSoften amount="50000"/>
                    </a14:imgEffect>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3"/>
              </a:ext>
            </a:extLst>
          </a:blip>
          <a:srcRect l="12826" t="10373" r="16917" b="15485"/>
          <a:stretch>
            <a:fillRect/>
          </a:stretch>
        </p:blipFill>
        <p:spPr>
          <a:xfrm>
            <a:off x="8568144" y="4093330"/>
            <a:ext cx="541554" cy="571500"/>
          </a:xfrm>
          <a:prstGeom prst="rect">
            <a:avLst/>
          </a:prstGeom>
        </p:spPr>
      </p:pic>
      <p:pic>
        <p:nvPicPr>
          <p:cNvPr id="32" name="Picture 31" descr="A burger bun with sesame seeds&#10;&#10;AI-generated content may be incorrect.">
            <a:extLst>
              <a:ext uri="{FF2B5EF4-FFF2-40B4-BE49-F238E27FC236}">
                <a16:creationId xmlns:a16="http://schemas.microsoft.com/office/drawing/2014/main" id="{320DB43B-65F6-AA42-8534-499AE3F90E8A}"/>
              </a:ext>
            </a:extLst>
          </p:cNvPr>
          <p:cNvPicPr>
            <a:picLocks noChangeAspect="1"/>
          </p:cNvPicPr>
          <p:nvPr/>
        </p:nvPicPr>
        <p:blipFill>
          <a:blip r:embed="rId24">
            <a:extLst>
              <a:ext uri="{BEBA8EAE-BF5A-486C-A8C5-ECC9F3942E4B}">
                <a14:imgProps xmlns:a14="http://schemas.microsoft.com/office/drawing/2010/main">
                  <a14:imgLayer r:embed="rId16">
                    <a14:imgEffect>
                      <a14:backgroundRemoval t="10000" b="90000" l="9956" r="90487">
                        <a14:foregroundMark x1="10066" y1="30926" x2="10066" y2="30926"/>
                        <a14:foregroundMark x1="90487" y1="30185" x2="90487" y2="3018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t="12499" b="61806"/>
          <a:stretch>
            <a:fillRect/>
          </a:stretch>
        </p:blipFill>
        <p:spPr>
          <a:xfrm>
            <a:off x="7602999" y="4665648"/>
            <a:ext cx="1482505" cy="455083"/>
          </a:xfrm>
          <a:prstGeom prst="rect">
            <a:avLst/>
          </a:prstGeom>
        </p:spPr>
      </p:pic>
      <p:grpSp>
        <p:nvGrpSpPr>
          <p:cNvPr id="10" name="Group 9">
            <a:extLst>
              <a:ext uri="{FF2B5EF4-FFF2-40B4-BE49-F238E27FC236}">
                <a16:creationId xmlns:a16="http://schemas.microsoft.com/office/drawing/2014/main" id="{AF7F142A-B00F-DFC0-5F1F-36271C913EC4}"/>
              </a:ext>
            </a:extLst>
          </p:cNvPr>
          <p:cNvGrpSpPr/>
          <p:nvPr/>
        </p:nvGrpSpPr>
        <p:grpSpPr>
          <a:xfrm>
            <a:off x="7412667" y="4699880"/>
            <a:ext cx="1952310" cy="1883241"/>
            <a:chOff x="500748" y="4839760"/>
            <a:chExt cx="1952310" cy="1883241"/>
          </a:xfrm>
        </p:grpSpPr>
        <p:cxnSp>
          <p:nvCxnSpPr>
            <p:cNvPr id="11" name="Straight Connector 10">
              <a:extLst>
                <a:ext uri="{FF2B5EF4-FFF2-40B4-BE49-F238E27FC236}">
                  <a16:creationId xmlns:a16="http://schemas.microsoft.com/office/drawing/2014/main" id="{AD092122-5331-496C-559C-099D7F12EE99}"/>
                </a:ext>
              </a:extLst>
            </p:cNvPr>
            <p:cNvCxnSpPr/>
            <p:nvPr/>
          </p:nvCxnSpPr>
          <p:spPr>
            <a:xfrm>
              <a:off x="572765" y="4883443"/>
              <a:ext cx="1880293" cy="1839558"/>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4D59ABB-AAF1-9E65-0AAB-48999F6D528D}"/>
                </a:ext>
              </a:extLst>
            </p:cNvPr>
            <p:cNvCxnSpPr>
              <a:cxnSpLocks/>
            </p:cNvCxnSpPr>
            <p:nvPr/>
          </p:nvCxnSpPr>
          <p:spPr>
            <a:xfrm flipH="1">
              <a:off x="500748" y="4839760"/>
              <a:ext cx="1880293" cy="1839558"/>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99387525-62B8-08D5-7C88-6A02F79AE073}"/>
              </a:ext>
            </a:extLst>
          </p:cNvPr>
          <p:cNvGrpSpPr/>
          <p:nvPr/>
        </p:nvGrpSpPr>
        <p:grpSpPr>
          <a:xfrm>
            <a:off x="8170798" y="3697308"/>
            <a:ext cx="371010" cy="376536"/>
            <a:chOff x="-377905" y="123663"/>
            <a:chExt cx="3953541" cy="2999776"/>
          </a:xfrm>
        </p:grpSpPr>
        <p:pic>
          <p:nvPicPr>
            <p:cNvPr id="14" name="Picture 13" descr="A red dollar sign on a white background&#10;&#10;AI-generated content may be incorrect.">
              <a:extLst>
                <a:ext uri="{FF2B5EF4-FFF2-40B4-BE49-F238E27FC236}">
                  <a16:creationId xmlns:a16="http://schemas.microsoft.com/office/drawing/2014/main" id="{9156A55C-270A-201C-CE7C-F2AF4205C915}"/>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680" b="91176" l="9804" r="89706">
                          <a14:foregroundMark x1="50327" y1="7843" x2="50327" y2="7843"/>
                          <a14:foregroundMark x1="50980" y1="91176" x2="50980" y2="91176"/>
                          <a14:foregroundMark x1="58497" y1="69118" x2="58497" y2="69118"/>
                          <a14:foregroundMark x1="59477" y1="31209" x2="55065" y2="22549"/>
                          <a14:foregroundMark x1="48529" y1="23366" x2="42810" y2="25980"/>
                          <a14:foregroundMark x1="47549" y1="70588" x2="40686" y2="66176"/>
                          <a14:foregroundMark x1="36601" y1="62418" x2="32843" y2="62418"/>
                          <a14:foregroundMark x1="35948" y1="60621" x2="25327" y2="61928"/>
                          <a14:foregroundMark x1="73529" y1="28758" x2="64379" y2="29085"/>
                          <a14:foregroundMark x1="41667" y1="12418" x2="44771" y2="1192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a:off x="575860" y="123663"/>
              <a:ext cx="2999776" cy="2999776"/>
            </a:xfrm>
            <a:prstGeom prst="rect">
              <a:avLst/>
            </a:prstGeom>
          </p:spPr>
        </p:pic>
        <p:sp>
          <p:nvSpPr>
            <p:cNvPr id="15" name="Rectangle 14">
              <a:extLst>
                <a:ext uri="{FF2B5EF4-FFF2-40B4-BE49-F238E27FC236}">
                  <a16:creationId xmlns:a16="http://schemas.microsoft.com/office/drawing/2014/main" id="{3954EA47-E569-8DB1-8837-4E2FB6AAA12C}"/>
                </a:ext>
              </a:extLst>
            </p:cNvPr>
            <p:cNvSpPr/>
            <p:nvPr/>
          </p:nvSpPr>
          <p:spPr>
            <a:xfrm>
              <a:off x="-377905" y="1482784"/>
              <a:ext cx="1394699" cy="411545"/>
            </a:xfrm>
            <a:prstGeom prst="rect">
              <a:avLst/>
            </a:prstGeom>
            <a:solidFill>
              <a:srgbClr val="E21222"/>
            </a:solidFill>
            <a:ln>
              <a:solidFill>
                <a:srgbClr val="E2122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7" name="Group 16">
            <a:extLst>
              <a:ext uri="{FF2B5EF4-FFF2-40B4-BE49-F238E27FC236}">
                <a16:creationId xmlns:a16="http://schemas.microsoft.com/office/drawing/2014/main" id="{AD1ED07E-698A-7AED-820F-3BB31FD25338}"/>
              </a:ext>
            </a:extLst>
          </p:cNvPr>
          <p:cNvGrpSpPr/>
          <p:nvPr/>
        </p:nvGrpSpPr>
        <p:grpSpPr>
          <a:xfrm>
            <a:off x="8170798" y="3697308"/>
            <a:ext cx="371010" cy="376536"/>
            <a:chOff x="-377905" y="123663"/>
            <a:chExt cx="3953541" cy="2999776"/>
          </a:xfrm>
        </p:grpSpPr>
        <p:pic>
          <p:nvPicPr>
            <p:cNvPr id="18" name="Picture 17" descr="A red dollar sign on a white background&#10;&#10;AI-generated content may be incorrect.">
              <a:extLst>
                <a:ext uri="{FF2B5EF4-FFF2-40B4-BE49-F238E27FC236}">
                  <a16:creationId xmlns:a16="http://schemas.microsoft.com/office/drawing/2014/main" id="{73D0CD74-445A-7FE8-A6F9-F9B44D7E84E2}"/>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680" b="91176" l="9804" r="89706">
                          <a14:foregroundMark x1="50327" y1="7843" x2="50327" y2="7843"/>
                          <a14:foregroundMark x1="50980" y1="91176" x2="50980" y2="91176"/>
                          <a14:foregroundMark x1="58497" y1="69118" x2="58497" y2="69118"/>
                          <a14:foregroundMark x1="59477" y1="31209" x2="55065" y2="22549"/>
                          <a14:foregroundMark x1="48529" y1="23366" x2="42810" y2="25980"/>
                          <a14:foregroundMark x1="47549" y1="70588" x2="40686" y2="66176"/>
                          <a14:foregroundMark x1="36601" y1="62418" x2="32843" y2="62418"/>
                          <a14:foregroundMark x1="35948" y1="60621" x2="25327" y2="61928"/>
                          <a14:foregroundMark x1="73529" y1="28758" x2="64379" y2="29085"/>
                          <a14:foregroundMark x1="41667" y1="12418" x2="44771" y2="1192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a:off x="575860" y="123663"/>
              <a:ext cx="2999776" cy="2999776"/>
            </a:xfrm>
            <a:prstGeom prst="rect">
              <a:avLst/>
            </a:prstGeom>
          </p:spPr>
        </p:pic>
        <p:sp>
          <p:nvSpPr>
            <p:cNvPr id="19" name="Rectangle 18">
              <a:extLst>
                <a:ext uri="{FF2B5EF4-FFF2-40B4-BE49-F238E27FC236}">
                  <a16:creationId xmlns:a16="http://schemas.microsoft.com/office/drawing/2014/main" id="{80B5BE17-CA67-D5C0-A5A7-8F068C812F4F}"/>
                </a:ext>
              </a:extLst>
            </p:cNvPr>
            <p:cNvSpPr/>
            <p:nvPr/>
          </p:nvSpPr>
          <p:spPr>
            <a:xfrm>
              <a:off x="-377905" y="1482784"/>
              <a:ext cx="1394699" cy="411545"/>
            </a:xfrm>
            <a:prstGeom prst="rect">
              <a:avLst/>
            </a:prstGeom>
            <a:solidFill>
              <a:srgbClr val="E21222"/>
            </a:solidFill>
            <a:ln>
              <a:solidFill>
                <a:srgbClr val="E2122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1" name="Group 20">
            <a:extLst>
              <a:ext uri="{FF2B5EF4-FFF2-40B4-BE49-F238E27FC236}">
                <a16:creationId xmlns:a16="http://schemas.microsoft.com/office/drawing/2014/main" id="{16B3B868-E246-25A4-57F4-0EFE6E9010CF}"/>
              </a:ext>
            </a:extLst>
          </p:cNvPr>
          <p:cNvGrpSpPr/>
          <p:nvPr/>
        </p:nvGrpSpPr>
        <p:grpSpPr>
          <a:xfrm>
            <a:off x="8170798" y="3697308"/>
            <a:ext cx="371010" cy="376536"/>
            <a:chOff x="-377905" y="123663"/>
            <a:chExt cx="3953541" cy="2999776"/>
          </a:xfrm>
        </p:grpSpPr>
        <p:pic>
          <p:nvPicPr>
            <p:cNvPr id="22" name="Picture 21" descr="A red dollar sign on a white background&#10;&#10;AI-generated content may be incorrect.">
              <a:extLst>
                <a:ext uri="{FF2B5EF4-FFF2-40B4-BE49-F238E27FC236}">
                  <a16:creationId xmlns:a16="http://schemas.microsoft.com/office/drawing/2014/main" id="{C0CA5F3E-2786-3D46-10A0-48900AFBD182}"/>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680" b="91176" l="9804" r="89706">
                          <a14:foregroundMark x1="50327" y1="7843" x2="50327" y2="7843"/>
                          <a14:foregroundMark x1="50980" y1="91176" x2="50980" y2="91176"/>
                          <a14:foregroundMark x1="58497" y1="69118" x2="58497" y2="69118"/>
                          <a14:foregroundMark x1="59477" y1="31209" x2="55065" y2="22549"/>
                          <a14:foregroundMark x1="48529" y1="23366" x2="42810" y2="25980"/>
                          <a14:foregroundMark x1="47549" y1="70588" x2="40686" y2="66176"/>
                          <a14:foregroundMark x1="36601" y1="62418" x2="32843" y2="62418"/>
                          <a14:foregroundMark x1="35948" y1="60621" x2="25327" y2="61928"/>
                          <a14:foregroundMark x1="73529" y1="28758" x2="64379" y2="29085"/>
                          <a14:foregroundMark x1="41667" y1="12418" x2="44771" y2="1192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a:off x="575860" y="123663"/>
              <a:ext cx="2999776" cy="2999776"/>
            </a:xfrm>
            <a:prstGeom prst="rect">
              <a:avLst/>
            </a:prstGeom>
          </p:spPr>
        </p:pic>
        <p:sp>
          <p:nvSpPr>
            <p:cNvPr id="25" name="Rectangle 24">
              <a:extLst>
                <a:ext uri="{FF2B5EF4-FFF2-40B4-BE49-F238E27FC236}">
                  <a16:creationId xmlns:a16="http://schemas.microsoft.com/office/drawing/2014/main" id="{B558CCB7-22C7-BDC3-2811-C6F3F692AA21}"/>
                </a:ext>
              </a:extLst>
            </p:cNvPr>
            <p:cNvSpPr/>
            <p:nvPr/>
          </p:nvSpPr>
          <p:spPr>
            <a:xfrm>
              <a:off x="-377905" y="1482784"/>
              <a:ext cx="1394699" cy="411545"/>
            </a:xfrm>
            <a:prstGeom prst="rect">
              <a:avLst/>
            </a:prstGeom>
            <a:solidFill>
              <a:srgbClr val="E21222"/>
            </a:solidFill>
            <a:ln>
              <a:solidFill>
                <a:srgbClr val="E2122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6" name="Group 25">
            <a:extLst>
              <a:ext uri="{FF2B5EF4-FFF2-40B4-BE49-F238E27FC236}">
                <a16:creationId xmlns:a16="http://schemas.microsoft.com/office/drawing/2014/main" id="{97E41949-CFC7-833D-9201-3CE57C9561C4}"/>
              </a:ext>
            </a:extLst>
          </p:cNvPr>
          <p:cNvGrpSpPr/>
          <p:nvPr/>
        </p:nvGrpSpPr>
        <p:grpSpPr>
          <a:xfrm>
            <a:off x="8170798" y="3697308"/>
            <a:ext cx="371010" cy="376536"/>
            <a:chOff x="-377905" y="123663"/>
            <a:chExt cx="3953541" cy="2999776"/>
          </a:xfrm>
        </p:grpSpPr>
        <p:pic>
          <p:nvPicPr>
            <p:cNvPr id="27" name="Picture 26" descr="A red dollar sign on a white background&#10;&#10;AI-generated content may be incorrect.">
              <a:extLst>
                <a:ext uri="{FF2B5EF4-FFF2-40B4-BE49-F238E27FC236}">
                  <a16:creationId xmlns:a16="http://schemas.microsoft.com/office/drawing/2014/main" id="{0BA43B26-AECA-2240-9700-16947FEE3F19}"/>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680" b="91176" l="9804" r="89706">
                          <a14:foregroundMark x1="50327" y1="7843" x2="50327" y2="7843"/>
                          <a14:foregroundMark x1="50980" y1="91176" x2="50980" y2="91176"/>
                          <a14:foregroundMark x1="58497" y1="69118" x2="58497" y2="69118"/>
                          <a14:foregroundMark x1="59477" y1="31209" x2="55065" y2="22549"/>
                          <a14:foregroundMark x1="48529" y1="23366" x2="42810" y2="25980"/>
                          <a14:foregroundMark x1="47549" y1="70588" x2="40686" y2="66176"/>
                          <a14:foregroundMark x1="36601" y1="62418" x2="32843" y2="62418"/>
                          <a14:foregroundMark x1="35948" y1="60621" x2="25327" y2="61928"/>
                          <a14:foregroundMark x1="73529" y1="28758" x2="64379" y2="29085"/>
                          <a14:foregroundMark x1="41667" y1="12418" x2="44771" y2="1192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a:off x="575860" y="123663"/>
              <a:ext cx="2999776" cy="2999776"/>
            </a:xfrm>
            <a:prstGeom prst="rect">
              <a:avLst/>
            </a:prstGeom>
          </p:spPr>
        </p:pic>
        <p:sp>
          <p:nvSpPr>
            <p:cNvPr id="28" name="Rectangle 27">
              <a:extLst>
                <a:ext uri="{FF2B5EF4-FFF2-40B4-BE49-F238E27FC236}">
                  <a16:creationId xmlns:a16="http://schemas.microsoft.com/office/drawing/2014/main" id="{2096AD60-3356-64C9-C345-8E1102D41738}"/>
                </a:ext>
              </a:extLst>
            </p:cNvPr>
            <p:cNvSpPr/>
            <p:nvPr/>
          </p:nvSpPr>
          <p:spPr>
            <a:xfrm>
              <a:off x="-377905" y="1482784"/>
              <a:ext cx="1394699" cy="411545"/>
            </a:xfrm>
            <a:prstGeom prst="rect">
              <a:avLst/>
            </a:prstGeom>
            <a:solidFill>
              <a:srgbClr val="E21222"/>
            </a:solidFill>
            <a:ln>
              <a:solidFill>
                <a:srgbClr val="E2122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0" name="Group 29">
            <a:extLst>
              <a:ext uri="{FF2B5EF4-FFF2-40B4-BE49-F238E27FC236}">
                <a16:creationId xmlns:a16="http://schemas.microsoft.com/office/drawing/2014/main" id="{BF561C8C-0809-5280-6DFE-21EAE7FC178B}"/>
              </a:ext>
            </a:extLst>
          </p:cNvPr>
          <p:cNvGrpSpPr/>
          <p:nvPr/>
        </p:nvGrpSpPr>
        <p:grpSpPr>
          <a:xfrm>
            <a:off x="8170798" y="3697308"/>
            <a:ext cx="371010" cy="376536"/>
            <a:chOff x="-377905" y="123663"/>
            <a:chExt cx="3953541" cy="2999776"/>
          </a:xfrm>
        </p:grpSpPr>
        <p:pic>
          <p:nvPicPr>
            <p:cNvPr id="31" name="Picture 30" descr="A red dollar sign on a white background&#10;&#10;AI-generated content may be incorrect.">
              <a:extLst>
                <a:ext uri="{FF2B5EF4-FFF2-40B4-BE49-F238E27FC236}">
                  <a16:creationId xmlns:a16="http://schemas.microsoft.com/office/drawing/2014/main" id="{19BF1DEE-DEDF-2718-FC5D-01906916E9A4}"/>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680" b="91176" l="9804" r="89706">
                          <a14:foregroundMark x1="50327" y1="7843" x2="50327" y2="7843"/>
                          <a14:foregroundMark x1="50980" y1="91176" x2="50980" y2="91176"/>
                          <a14:foregroundMark x1="58497" y1="69118" x2="58497" y2="69118"/>
                          <a14:foregroundMark x1="59477" y1="31209" x2="55065" y2="22549"/>
                          <a14:foregroundMark x1="48529" y1="23366" x2="42810" y2="25980"/>
                          <a14:foregroundMark x1="47549" y1="70588" x2="40686" y2="66176"/>
                          <a14:foregroundMark x1="36601" y1="62418" x2="32843" y2="62418"/>
                          <a14:foregroundMark x1="35948" y1="60621" x2="25327" y2="61928"/>
                          <a14:foregroundMark x1="73529" y1="28758" x2="64379" y2="29085"/>
                          <a14:foregroundMark x1="41667" y1="12418" x2="44771" y2="1192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a:off x="575860" y="123663"/>
              <a:ext cx="2999776" cy="2999776"/>
            </a:xfrm>
            <a:prstGeom prst="rect">
              <a:avLst/>
            </a:prstGeom>
          </p:spPr>
        </p:pic>
        <p:sp>
          <p:nvSpPr>
            <p:cNvPr id="34" name="Rectangle 33">
              <a:extLst>
                <a:ext uri="{FF2B5EF4-FFF2-40B4-BE49-F238E27FC236}">
                  <a16:creationId xmlns:a16="http://schemas.microsoft.com/office/drawing/2014/main" id="{E5849F6C-473D-46AE-3DBB-9E4B6B85A826}"/>
                </a:ext>
              </a:extLst>
            </p:cNvPr>
            <p:cNvSpPr/>
            <p:nvPr/>
          </p:nvSpPr>
          <p:spPr>
            <a:xfrm>
              <a:off x="-377905" y="1482784"/>
              <a:ext cx="1394699" cy="411545"/>
            </a:xfrm>
            <a:prstGeom prst="rect">
              <a:avLst/>
            </a:prstGeom>
            <a:solidFill>
              <a:srgbClr val="E21222"/>
            </a:solidFill>
            <a:ln>
              <a:solidFill>
                <a:srgbClr val="E21222"/>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2" name="TextBox 41">
            <a:extLst>
              <a:ext uri="{FF2B5EF4-FFF2-40B4-BE49-F238E27FC236}">
                <a16:creationId xmlns:a16="http://schemas.microsoft.com/office/drawing/2014/main" id="{F818C208-3D02-B855-7E4F-8555BBE834C6}"/>
              </a:ext>
            </a:extLst>
          </p:cNvPr>
          <p:cNvSpPr txBox="1"/>
          <p:nvPr/>
        </p:nvSpPr>
        <p:spPr>
          <a:xfrm>
            <a:off x="1047022" y="4846027"/>
            <a:ext cx="5609587" cy="1569660"/>
          </a:xfrm>
          <a:prstGeom prst="rect">
            <a:avLst/>
          </a:prstGeom>
          <a:noFill/>
        </p:spPr>
        <p:txBody>
          <a:bodyPr wrap="square">
            <a:spAutoFit/>
          </a:bodyPr>
          <a:lstStyle/>
          <a:p>
            <a:pPr algn="ctr"/>
            <a:r>
              <a:rPr lang="en-US" sz="3200" dirty="0"/>
              <a:t>Total annual cost of not following the recipe</a:t>
            </a:r>
            <a:endParaRPr lang="en-US" sz="1600" b="1" dirty="0"/>
          </a:p>
          <a:p>
            <a:pPr algn="ctr"/>
            <a:r>
              <a:rPr lang="en-US" sz="3200" b="1" dirty="0"/>
              <a:t>   </a:t>
            </a:r>
            <a:r>
              <a:rPr lang="en-US" sz="3200" b="1" dirty="0">
                <a:solidFill>
                  <a:srgbClr val="FF0000"/>
                </a:solidFill>
              </a:rPr>
              <a:t>$81,205.20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7770"/>
    </mc:Choice>
    <mc:Fallback xmlns="">
      <p:transition spd="slow" advTm="67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0"/>
                                  </p:stCondLst>
                                  <p:childTnLst>
                                    <p:animMotion origin="layout" path="M 3.125E-6 -3.33333E-6 L 0.01315 0.18959 " pathEditMode="relative" rAng="0" ptsTypes="AA">
                                      <p:cBhvr>
                                        <p:cTn id="6" dur="2000" fill="hold"/>
                                        <p:tgtEl>
                                          <p:spTgt spid="16"/>
                                        </p:tgtEl>
                                        <p:attrNameLst>
                                          <p:attrName>ppt_x</p:attrName>
                                          <p:attrName>ppt_y</p:attrName>
                                        </p:attrNameLst>
                                      </p:cBhvr>
                                      <p:rCtr x="651" y="9468"/>
                                    </p:animMotion>
                                  </p:childTnLst>
                                </p:cTn>
                              </p:par>
                            </p:childTnLst>
                          </p:cTn>
                        </p:par>
                        <p:par>
                          <p:cTn id="7" fill="hold">
                            <p:stCondLst>
                              <p:cond delay="3000"/>
                            </p:stCondLst>
                            <p:childTnLst>
                              <p:par>
                                <p:cTn id="8" presetID="42" presetClass="path" presetSubtype="0" accel="50000" decel="50000" fill="hold" nodeType="afterEffect">
                                  <p:stCondLst>
                                    <p:cond delay="0"/>
                                  </p:stCondLst>
                                  <p:childTnLst>
                                    <p:animMotion origin="layout" path="M 2.08333E-7 4.07407E-6 L -0.02409 0.17754 " pathEditMode="relative" rAng="0" ptsTypes="AA">
                                      <p:cBhvr>
                                        <p:cTn id="9" dur="2000" fill="hold"/>
                                        <p:tgtEl>
                                          <p:spTgt spid="49"/>
                                        </p:tgtEl>
                                        <p:attrNameLst>
                                          <p:attrName>ppt_x</p:attrName>
                                          <p:attrName>ppt_y</p:attrName>
                                        </p:attrNameLst>
                                      </p:cBhvr>
                                      <p:rCtr x="-1211" y="8866"/>
                                    </p:animMotion>
                                  </p:childTnLst>
                                </p:cTn>
                              </p:par>
                            </p:childTnLst>
                          </p:cTn>
                        </p:par>
                        <p:par>
                          <p:cTn id="10" fill="hold">
                            <p:stCondLst>
                              <p:cond delay="5000"/>
                            </p:stCondLst>
                            <p:childTnLst>
                              <p:par>
                                <p:cTn id="11" presetID="42"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anim calcmode="lin" valueType="num">
                                      <p:cBhvr>
                                        <p:cTn id="14" dur="1000" fill="hold"/>
                                        <p:tgtEl>
                                          <p:spTgt spid="48"/>
                                        </p:tgtEl>
                                        <p:attrNameLst>
                                          <p:attrName>ppt_x</p:attrName>
                                        </p:attrNameLst>
                                      </p:cBhvr>
                                      <p:tavLst>
                                        <p:tav tm="0">
                                          <p:val>
                                            <p:strVal val="#ppt_x"/>
                                          </p:val>
                                        </p:tav>
                                        <p:tav tm="100000">
                                          <p:val>
                                            <p:strVal val="#ppt_x"/>
                                          </p:val>
                                        </p:tav>
                                      </p:tavLst>
                                    </p:anim>
                                    <p:anim calcmode="lin" valueType="num">
                                      <p:cBhvr>
                                        <p:cTn id="15" dur="10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path" presetSubtype="0" accel="50000" decel="50000" fill="hold" nodeType="afterEffect">
                                  <p:stCondLst>
                                    <p:cond delay="0"/>
                                  </p:stCondLst>
                                  <p:childTnLst>
                                    <p:animMotion origin="layout" path="M 1.45833E-6 -1.85185E-6 L -0.00235 0.25162 " pathEditMode="relative" rAng="0" ptsTypes="AA">
                                      <p:cBhvr>
                                        <p:cTn id="18" dur="2000" fill="hold"/>
                                        <p:tgtEl>
                                          <p:spTgt spid="48"/>
                                        </p:tgtEl>
                                        <p:attrNameLst>
                                          <p:attrName>ppt_x</p:attrName>
                                          <p:attrName>ppt_y</p:attrName>
                                        </p:attrNameLst>
                                      </p:cBhvr>
                                      <p:rCtr x="-117" y="12569"/>
                                    </p:animMotion>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47" presetClass="exit" presetSubtype="0" fill="hold" nodeType="withEffect">
                                  <p:stCondLst>
                                    <p:cond delay="0"/>
                                  </p:stCondLst>
                                  <p:childTnLst>
                                    <p:animEffect transition="out" filter="fade">
                                      <p:cBhvr>
                                        <p:cTn id="22" dur="1000"/>
                                        <p:tgtEl>
                                          <p:spTgt spid="30"/>
                                        </p:tgtEl>
                                      </p:cBhvr>
                                    </p:animEffect>
                                    <p:anim calcmode="lin" valueType="num">
                                      <p:cBhvr>
                                        <p:cTn id="23" dur="1000"/>
                                        <p:tgtEl>
                                          <p:spTgt spid="30"/>
                                        </p:tgtEl>
                                        <p:attrNameLst>
                                          <p:attrName>ppt_x</p:attrName>
                                        </p:attrNameLst>
                                      </p:cBhvr>
                                      <p:tavLst>
                                        <p:tav tm="0">
                                          <p:val>
                                            <p:strVal val="ppt_x"/>
                                          </p:val>
                                        </p:tav>
                                        <p:tav tm="100000">
                                          <p:val>
                                            <p:strVal val="ppt_x"/>
                                          </p:val>
                                        </p:tav>
                                      </p:tavLst>
                                    </p:anim>
                                    <p:anim calcmode="lin" valueType="num">
                                      <p:cBhvr>
                                        <p:cTn id="24" dur="1000"/>
                                        <p:tgtEl>
                                          <p:spTgt spid="30"/>
                                        </p:tgtEl>
                                        <p:attrNameLst>
                                          <p:attrName>ppt_y</p:attrName>
                                        </p:attrNameLst>
                                      </p:cBhvr>
                                      <p:tavLst>
                                        <p:tav tm="0">
                                          <p:val>
                                            <p:strVal val="ppt_y"/>
                                          </p:val>
                                        </p:tav>
                                        <p:tav tm="100000">
                                          <p:val>
                                            <p:strVal val="ppt_y-.1"/>
                                          </p:val>
                                        </p:tav>
                                      </p:tavLst>
                                    </p:anim>
                                    <p:set>
                                      <p:cBhvr>
                                        <p:cTn id="25" dur="1" fill="hold">
                                          <p:stCondLst>
                                            <p:cond delay="999"/>
                                          </p:stCondLst>
                                        </p:cTn>
                                        <p:tgtEl>
                                          <p:spTgt spid="3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47" presetClass="exit" presetSubtype="0" fill="hold" nodeType="with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47" presetClass="exit" presetSubtype="0" fill="hold" nodeType="withEffect">
                                  <p:stCondLst>
                                    <p:cond delay="0"/>
                                  </p:stCondLst>
                                  <p:childTnLst>
                                    <p:animEffect transition="out" filter="fade">
                                      <p:cBhvr>
                                        <p:cTn id="36" dur="1000"/>
                                        <p:tgtEl>
                                          <p:spTgt spid="17"/>
                                        </p:tgtEl>
                                      </p:cBhvr>
                                    </p:animEffect>
                                    <p:anim calcmode="lin" valueType="num">
                                      <p:cBhvr>
                                        <p:cTn id="37" dur="1000"/>
                                        <p:tgtEl>
                                          <p:spTgt spid="17"/>
                                        </p:tgtEl>
                                        <p:attrNameLst>
                                          <p:attrName>ppt_x</p:attrName>
                                        </p:attrNameLst>
                                      </p:cBhvr>
                                      <p:tavLst>
                                        <p:tav tm="0">
                                          <p:val>
                                            <p:strVal val="ppt_x"/>
                                          </p:val>
                                        </p:tav>
                                        <p:tav tm="100000">
                                          <p:val>
                                            <p:strVal val="ppt_x"/>
                                          </p:val>
                                        </p:tav>
                                      </p:tavLst>
                                    </p:anim>
                                    <p:anim calcmode="lin" valueType="num">
                                      <p:cBhvr>
                                        <p:cTn id="38" dur="1000"/>
                                        <p:tgtEl>
                                          <p:spTgt spid="17"/>
                                        </p:tgtEl>
                                        <p:attrNameLst>
                                          <p:attrName>ppt_y</p:attrName>
                                        </p:attrNameLst>
                                      </p:cBhvr>
                                      <p:tavLst>
                                        <p:tav tm="0">
                                          <p:val>
                                            <p:strVal val="ppt_y"/>
                                          </p:val>
                                        </p:tav>
                                        <p:tav tm="100000">
                                          <p:val>
                                            <p:strVal val="ppt_y-.1"/>
                                          </p:val>
                                        </p:tav>
                                      </p:tavLst>
                                    </p:anim>
                                    <p:set>
                                      <p:cBhvr>
                                        <p:cTn id="39" dur="1" fill="hold">
                                          <p:stCondLst>
                                            <p:cond delay="999"/>
                                          </p:stCondLst>
                                        </p:cTn>
                                        <p:tgtEl>
                                          <p:spTgt spid="17"/>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47" presetClass="exit" presetSubtype="0" fill="hold"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47" presetClass="exit" presetSubtype="0" fill="hold" nodeType="withEffect">
                                  <p:stCondLst>
                                    <p:cond delay="0"/>
                                  </p:stCondLst>
                                  <p:childTnLst>
                                    <p:animEffect transition="out" filter="fade">
                                      <p:cBhvr>
                                        <p:cTn id="50" dur="1000"/>
                                        <p:tgtEl>
                                          <p:spTgt spid="26"/>
                                        </p:tgtEl>
                                      </p:cBhvr>
                                    </p:animEffect>
                                    <p:anim calcmode="lin" valueType="num">
                                      <p:cBhvr>
                                        <p:cTn id="51" dur="1000"/>
                                        <p:tgtEl>
                                          <p:spTgt spid="26"/>
                                        </p:tgtEl>
                                        <p:attrNameLst>
                                          <p:attrName>ppt_x</p:attrName>
                                        </p:attrNameLst>
                                      </p:cBhvr>
                                      <p:tavLst>
                                        <p:tav tm="0">
                                          <p:val>
                                            <p:strVal val="ppt_x"/>
                                          </p:val>
                                        </p:tav>
                                        <p:tav tm="100000">
                                          <p:val>
                                            <p:strVal val="ppt_x"/>
                                          </p:val>
                                        </p:tav>
                                      </p:tavLst>
                                    </p:anim>
                                    <p:anim calcmode="lin" valueType="num">
                                      <p:cBhvr>
                                        <p:cTn id="52" dur="1000"/>
                                        <p:tgtEl>
                                          <p:spTgt spid="26"/>
                                        </p:tgtEl>
                                        <p:attrNameLst>
                                          <p:attrName>ppt_y</p:attrName>
                                        </p:attrNameLst>
                                      </p:cBhvr>
                                      <p:tavLst>
                                        <p:tav tm="0">
                                          <p:val>
                                            <p:strVal val="ppt_y"/>
                                          </p:val>
                                        </p:tav>
                                        <p:tav tm="100000">
                                          <p:val>
                                            <p:strVal val="ppt_y-.1"/>
                                          </p:val>
                                        </p:tav>
                                      </p:tavLst>
                                    </p:anim>
                                    <p:set>
                                      <p:cBhvr>
                                        <p:cTn id="53" dur="1" fill="hold">
                                          <p:stCondLst>
                                            <p:cond delay="999"/>
                                          </p:stCondLst>
                                        </p:cTn>
                                        <p:tgtEl>
                                          <p:spTgt spid="26"/>
                                        </p:tgtEl>
                                        <p:attrNameLst>
                                          <p:attrName>style.visibility</p:attrName>
                                        </p:attrNameLst>
                                      </p:cBhvr>
                                      <p:to>
                                        <p:strVal val="hidden"/>
                                      </p:to>
                                    </p:set>
                                  </p:childTnLst>
                                </p:cTn>
                              </p:par>
                            </p:childTnLst>
                          </p:cTn>
                        </p:par>
                        <p:par>
                          <p:cTn id="54" fill="hold">
                            <p:stCondLst>
                              <p:cond delay="8000"/>
                            </p:stCondLst>
                            <p:childTnLst>
                              <p:par>
                                <p:cTn id="55" presetID="42" presetClass="path" presetSubtype="0" accel="50000" decel="50000" fill="hold" nodeType="afterEffect">
                                  <p:stCondLst>
                                    <p:cond delay="0"/>
                                  </p:stCondLst>
                                  <p:childTnLst>
                                    <p:animMotion origin="layout" path="M 5E-6 4.07407E-6 L 0.00014 0.0537 " pathEditMode="relative" rAng="0" ptsTypes="AA">
                                      <p:cBhvr>
                                        <p:cTn id="56" dur="2000" fill="hold"/>
                                        <p:tgtEl>
                                          <p:spTgt spid="32"/>
                                        </p:tgtEl>
                                        <p:attrNameLst>
                                          <p:attrName>ppt_x</p:attrName>
                                          <p:attrName>ppt_y</p:attrName>
                                        </p:attrNameLst>
                                      </p:cBhvr>
                                      <p:rCtr x="0" y="2685"/>
                                    </p:animMotion>
                                  </p:childTnLst>
                                </p:cTn>
                              </p:par>
                            </p:childTnLst>
                          </p:cTn>
                        </p:par>
                        <p:par>
                          <p:cTn id="57" fill="hold">
                            <p:stCondLst>
                              <p:cond delay="10000"/>
                            </p:stCondLst>
                            <p:childTnLst>
                              <p:par>
                                <p:cTn id="58" presetID="22" presetClass="entr" presetSubtype="1"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up)">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AAE86-FAD0-CBDB-1E5E-C9E7593A9143}"/>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B38473C6-F86B-2E9D-99AB-F49EF9BB986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6" name="TextBox 35">
            <a:extLst>
              <a:ext uri="{FF2B5EF4-FFF2-40B4-BE49-F238E27FC236}">
                <a16:creationId xmlns:a16="http://schemas.microsoft.com/office/drawing/2014/main" id="{C9DA2F23-D77D-F6EB-53EA-B79AAE7A6F46}"/>
              </a:ext>
            </a:extLst>
          </p:cNvPr>
          <p:cNvSpPr txBox="1"/>
          <p:nvPr/>
        </p:nvSpPr>
        <p:spPr>
          <a:xfrm>
            <a:off x="6420992" y="4246399"/>
            <a:ext cx="5830089" cy="1369606"/>
          </a:xfrm>
          <a:prstGeom prst="rect">
            <a:avLst/>
          </a:prstGeom>
          <a:noFill/>
        </p:spPr>
        <p:txBody>
          <a:bodyPr wrap="square" rtlCol="0">
            <a:spAutoFit/>
          </a:bodyPr>
          <a:lstStyle/>
          <a:p>
            <a:pPr marL="342900" indent="-274320">
              <a:buFont typeface="Arial" panose="020B0604020202020204" pitchFamily="34" charset="0"/>
              <a:buChar char="•"/>
              <a:defRPr/>
            </a:pPr>
            <a:r>
              <a:rPr lang="en-US" sz="2600" dirty="0">
                <a:solidFill>
                  <a:prstClr val="black"/>
                </a:solidFill>
                <a:latin typeface="Aptos" panose="020B0004020202020204" pitchFamily="34" charset="0"/>
              </a:rPr>
              <a:t>1 Case (2990) - $191.65</a:t>
            </a:r>
          </a:p>
          <a:p>
            <a:pPr marL="68580">
              <a:defRPr/>
            </a:pPr>
            <a:endParaRPr lang="en-US" sz="500" dirty="0">
              <a:solidFill>
                <a:prstClr val="black"/>
              </a:solidFill>
              <a:latin typeface="Aptos" panose="020B0004020202020204" pitchFamily="34" charset="0"/>
            </a:endParaRPr>
          </a:p>
          <a:p>
            <a:pPr marL="3429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1 Ovenable Tray = $00.0641</a:t>
            </a:r>
          </a:p>
          <a:p>
            <a:pPr marL="17145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7" name="TextBox 16">
            <a:extLst>
              <a:ext uri="{FF2B5EF4-FFF2-40B4-BE49-F238E27FC236}">
                <a16:creationId xmlns:a16="http://schemas.microsoft.com/office/drawing/2014/main" id="{2AB08C48-815F-A73E-28DD-9453682D903D}"/>
              </a:ext>
            </a:extLst>
          </p:cNvPr>
          <p:cNvSpPr txBox="1"/>
          <p:nvPr/>
        </p:nvSpPr>
        <p:spPr>
          <a:xfrm>
            <a:off x="2657724" y="205294"/>
            <a:ext cx="687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Comparing Supply Costs</a:t>
            </a:r>
          </a:p>
        </p:txBody>
      </p:sp>
      <p:cxnSp>
        <p:nvCxnSpPr>
          <p:cNvPr id="19" name="Straight Connector 18">
            <a:extLst>
              <a:ext uri="{FF2B5EF4-FFF2-40B4-BE49-F238E27FC236}">
                <a16:creationId xmlns:a16="http://schemas.microsoft.com/office/drawing/2014/main" id="{C1E969DA-9233-8B60-CF07-34EF85E4624A}"/>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48D2A253-9940-22D5-34AD-402E81C3C395}"/>
              </a:ext>
            </a:extLst>
          </p:cNvPr>
          <p:cNvSpPr txBox="1"/>
          <p:nvPr/>
        </p:nvSpPr>
        <p:spPr>
          <a:xfrm>
            <a:off x="479575" y="4206729"/>
            <a:ext cx="4218382" cy="2169825"/>
          </a:xfrm>
          <a:prstGeom prst="rect">
            <a:avLst/>
          </a:prstGeom>
          <a:noFill/>
        </p:spPr>
        <p:txBody>
          <a:bodyPr wrap="square" rtlCol="0">
            <a:spAutoFit/>
          </a:bodyPr>
          <a:lstStyle/>
          <a:p>
            <a:pPr marL="525780" indent="-274320">
              <a:buFont typeface="Arial" panose="020B0604020202020204" pitchFamily="34" charset="0"/>
              <a:buChar char="•"/>
              <a:defRPr/>
            </a:pPr>
            <a:r>
              <a:rPr lang="en-US" sz="2600" dirty="0">
                <a:solidFill>
                  <a:prstClr val="black"/>
                </a:solidFill>
                <a:latin typeface="Aptos" panose="020B0004020202020204" pitchFamily="34" charset="0"/>
              </a:rPr>
              <a:t>1 Case (1000) - $30.60</a:t>
            </a:r>
          </a:p>
          <a:p>
            <a:pPr marL="251460">
              <a:defRPr/>
            </a:pPr>
            <a:endParaRPr lang="en-US" sz="500" dirty="0">
              <a:solidFill>
                <a:prstClr val="black"/>
              </a:solidFill>
              <a:latin typeface="Aptos" panose="020B0004020202020204" pitchFamily="34" charset="0"/>
            </a:endParaRPr>
          </a:p>
          <a:p>
            <a:pPr marL="5257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1 2lb. Tray = $0.0306</a:t>
            </a:r>
          </a:p>
          <a:p>
            <a:pPr marL="35433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82880" marR="0" lvl="0" indent="-27432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8288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822553B4-A87B-3237-6A99-7C459566B3D0}"/>
              </a:ext>
            </a:extLst>
          </p:cNvPr>
          <p:cNvSpPr txBox="1"/>
          <p:nvPr/>
        </p:nvSpPr>
        <p:spPr>
          <a:xfrm>
            <a:off x="540631" y="1314757"/>
            <a:ext cx="1111073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Following standardized recipes supports food and </a:t>
            </a:r>
            <a:r>
              <a:rPr kumimoji="0" lang="en-US" sz="3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supply</a:t>
            </a:r>
            <a:r>
              <a:rPr kumimoji="0" lang="en-US" sz="3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cost  management.</a:t>
            </a:r>
          </a:p>
        </p:txBody>
      </p:sp>
      <p:grpSp>
        <p:nvGrpSpPr>
          <p:cNvPr id="9" name="Group 8">
            <a:extLst>
              <a:ext uri="{FF2B5EF4-FFF2-40B4-BE49-F238E27FC236}">
                <a16:creationId xmlns:a16="http://schemas.microsoft.com/office/drawing/2014/main" id="{F44B6FCB-82EC-EFEE-446D-BD3B8B2758C6}"/>
              </a:ext>
            </a:extLst>
          </p:cNvPr>
          <p:cNvGrpSpPr/>
          <p:nvPr/>
        </p:nvGrpSpPr>
        <p:grpSpPr>
          <a:xfrm>
            <a:off x="1096859" y="1489521"/>
            <a:ext cx="3643459" cy="3524862"/>
            <a:chOff x="2927624" y="3160278"/>
            <a:chExt cx="2776429" cy="2859999"/>
          </a:xfrm>
        </p:grpSpPr>
        <p:pic>
          <p:nvPicPr>
            <p:cNvPr id="24" name="Picture 23" descr="A white and red paper basket&#10;&#10;Description automatically generated">
              <a:extLst>
                <a:ext uri="{FF2B5EF4-FFF2-40B4-BE49-F238E27FC236}">
                  <a16:creationId xmlns:a16="http://schemas.microsoft.com/office/drawing/2014/main" id="{4D61574B-7D75-18A1-8E18-BA5DD03790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2800" r="95900">
                          <a14:foregroundMark x1="7500" y1="46300" x2="7500" y2="46300"/>
                          <a14:foregroundMark x1="92200" y1="46600" x2="92200" y2="46600"/>
                          <a14:foregroundMark x1="95900" y1="48800" x2="95900" y2="48800"/>
                          <a14:foregroundMark x1="2800" y1="46900" x2="2800" y2="46900"/>
                        </a14:backgroundRemoval>
                      </a14:imgEffect>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927624" y="3160278"/>
              <a:ext cx="2776429" cy="2859999"/>
            </a:xfrm>
            <a:prstGeom prst="rect">
              <a:avLst/>
            </a:prstGeom>
          </p:spPr>
        </p:pic>
        <p:sp>
          <p:nvSpPr>
            <p:cNvPr id="3" name="TextBox 2">
              <a:extLst>
                <a:ext uri="{FF2B5EF4-FFF2-40B4-BE49-F238E27FC236}">
                  <a16:creationId xmlns:a16="http://schemas.microsoft.com/office/drawing/2014/main" id="{CBA68127-44E5-E533-46A6-10C760496F0F}"/>
                </a:ext>
              </a:extLst>
            </p:cNvPr>
            <p:cNvSpPr txBox="1"/>
            <p:nvPr/>
          </p:nvSpPr>
          <p:spPr>
            <a:xfrm>
              <a:off x="3640038" y="4163563"/>
              <a:ext cx="1351600" cy="4245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2 lb. </a:t>
              </a:r>
              <a:r>
                <a:rPr lang="en-US" sz="2800" dirty="0">
                  <a:solidFill>
                    <a:prstClr val="black"/>
                  </a:solidFill>
                  <a:latin typeface="Aptos" panose="02110004020202020204"/>
                </a:rPr>
                <a:t>Tray</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cxnSp>
        <p:nvCxnSpPr>
          <p:cNvPr id="25" name="Straight Connector 24">
            <a:extLst>
              <a:ext uri="{FF2B5EF4-FFF2-40B4-BE49-F238E27FC236}">
                <a16:creationId xmlns:a16="http://schemas.microsoft.com/office/drawing/2014/main" id="{6F126783-5D44-E179-8E33-C4757BB82679}"/>
              </a:ext>
            </a:extLst>
          </p:cNvPr>
          <p:cNvCxnSpPr>
            <a:cxnSpLocks/>
          </p:cNvCxnSpPr>
          <p:nvPr/>
        </p:nvCxnSpPr>
        <p:spPr>
          <a:xfrm>
            <a:off x="6096000" y="2525080"/>
            <a:ext cx="0" cy="38802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09078716-7B25-C483-4A7D-074B39D9E5A1}"/>
              </a:ext>
            </a:extLst>
          </p:cNvPr>
          <p:cNvGrpSpPr/>
          <p:nvPr/>
        </p:nvGrpSpPr>
        <p:grpSpPr>
          <a:xfrm>
            <a:off x="7366066" y="2288116"/>
            <a:ext cx="3842897" cy="1807210"/>
            <a:chOff x="6135189" y="4196443"/>
            <a:chExt cx="2805230" cy="1586307"/>
          </a:xfrm>
        </p:grpSpPr>
        <p:pic>
          <p:nvPicPr>
            <p:cNvPr id="4" name="Picture 3" descr="A white rectangular container with a white background&#10;&#10;AI-generated content may be incorrect.">
              <a:extLst>
                <a:ext uri="{FF2B5EF4-FFF2-40B4-BE49-F238E27FC236}">
                  <a16:creationId xmlns:a16="http://schemas.microsoft.com/office/drawing/2014/main" id="{710EEF34-DB6E-2BCC-ED11-F854F9483EE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5700" r="94900">
                          <a14:foregroundMark x1="5800" y1="46500" x2="12800" y2="45700"/>
                          <a14:foregroundMark x1="12800" y1="45700" x2="13100" y2="45700"/>
                          <a14:foregroundMark x1="94900" y1="39400" x2="88900" y2="43200"/>
                          <a14:foregroundMark x1="88900" y1="43200" x2="88500" y2="436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t="20833" b="20347"/>
            <a:stretch/>
          </p:blipFill>
          <p:spPr>
            <a:xfrm>
              <a:off x="6135189" y="4196443"/>
              <a:ext cx="2805230" cy="1586307"/>
            </a:xfrm>
            <a:prstGeom prst="rect">
              <a:avLst/>
            </a:prstGeom>
          </p:spPr>
        </p:pic>
        <p:sp>
          <p:nvSpPr>
            <p:cNvPr id="5" name="TextBox 4">
              <a:extLst>
                <a:ext uri="{FF2B5EF4-FFF2-40B4-BE49-F238E27FC236}">
                  <a16:creationId xmlns:a16="http://schemas.microsoft.com/office/drawing/2014/main" id="{3E57D219-1180-35CD-E539-6DD9C03EAA0A}"/>
                </a:ext>
              </a:extLst>
            </p:cNvPr>
            <p:cNvSpPr txBox="1"/>
            <p:nvPr/>
          </p:nvSpPr>
          <p:spPr>
            <a:xfrm>
              <a:off x="6923417" y="4597530"/>
              <a:ext cx="1667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Ovenable</a:t>
              </a:r>
            </a:p>
          </p:txBody>
        </p:sp>
      </p:grpSp>
      <p:sp>
        <p:nvSpPr>
          <p:cNvPr id="16" name="TextBox 15">
            <a:extLst>
              <a:ext uri="{FF2B5EF4-FFF2-40B4-BE49-F238E27FC236}">
                <a16:creationId xmlns:a16="http://schemas.microsoft.com/office/drawing/2014/main" id="{0DAA1A86-F570-64A8-5799-D99F14CBF03F}"/>
              </a:ext>
            </a:extLst>
          </p:cNvPr>
          <p:cNvSpPr txBox="1"/>
          <p:nvPr/>
        </p:nvSpPr>
        <p:spPr>
          <a:xfrm>
            <a:off x="952313" y="5265380"/>
            <a:ext cx="4636718" cy="1477328"/>
          </a:xfrm>
          <a:prstGeom prst="rect">
            <a:avLst/>
          </a:prstGeom>
          <a:noFill/>
        </p:spPr>
        <p:txBody>
          <a:bodyPr wrap="square" rtlCol="0">
            <a:spAutoFit/>
          </a:bodyPr>
          <a:lstStyle/>
          <a:p>
            <a:r>
              <a:rPr lang="en-US" sz="2900" b="1" dirty="0"/>
              <a:t>500</a:t>
            </a:r>
            <a:r>
              <a:rPr lang="en-US" sz="2900" dirty="0"/>
              <a:t> servings x </a:t>
            </a:r>
            <a:r>
              <a:rPr lang="en-US" sz="2900" b="1" dirty="0"/>
              <a:t>$0.0306</a:t>
            </a:r>
          </a:p>
          <a:p>
            <a:r>
              <a:rPr lang="en-US" sz="2900" b="1" dirty="0"/>
              <a:t>15.30</a:t>
            </a:r>
            <a:r>
              <a:rPr lang="en-US" sz="2900" dirty="0"/>
              <a:t> x </a:t>
            </a:r>
            <a:r>
              <a:rPr lang="en-US" sz="2900" b="1" dirty="0"/>
              <a:t>180</a:t>
            </a:r>
            <a:r>
              <a:rPr lang="en-US" sz="2900" dirty="0"/>
              <a:t> school days</a:t>
            </a:r>
          </a:p>
          <a:p>
            <a:r>
              <a:rPr lang="en-US" sz="2900" b="1" dirty="0">
                <a:solidFill>
                  <a:srgbClr val="FF0000"/>
                </a:solidFill>
              </a:rPr>
              <a:t>$2754 </a:t>
            </a:r>
            <a:r>
              <a:rPr lang="en-US" sz="2900" dirty="0"/>
              <a:t>supply cost</a:t>
            </a:r>
          </a:p>
        </p:txBody>
      </p:sp>
      <p:sp>
        <p:nvSpPr>
          <p:cNvPr id="20" name="TextBox 19">
            <a:extLst>
              <a:ext uri="{FF2B5EF4-FFF2-40B4-BE49-F238E27FC236}">
                <a16:creationId xmlns:a16="http://schemas.microsoft.com/office/drawing/2014/main" id="{9BE8B2E1-B535-DC6B-67C5-153E2197DBE1}"/>
              </a:ext>
            </a:extLst>
          </p:cNvPr>
          <p:cNvSpPr txBox="1"/>
          <p:nvPr/>
        </p:nvSpPr>
        <p:spPr>
          <a:xfrm>
            <a:off x="7077247" y="5265380"/>
            <a:ext cx="4636718" cy="1477328"/>
          </a:xfrm>
          <a:prstGeom prst="rect">
            <a:avLst/>
          </a:prstGeom>
          <a:noFill/>
        </p:spPr>
        <p:txBody>
          <a:bodyPr wrap="square" rtlCol="0">
            <a:spAutoFit/>
          </a:bodyPr>
          <a:lstStyle/>
          <a:p>
            <a:r>
              <a:rPr lang="en-US" sz="2900" b="1" dirty="0"/>
              <a:t>500</a:t>
            </a:r>
            <a:r>
              <a:rPr lang="en-US" sz="2900" dirty="0"/>
              <a:t> servings x </a:t>
            </a:r>
            <a:r>
              <a:rPr lang="en-US" sz="2900" b="1" dirty="0"/>
              <a:t>$0.0641</a:t>
            </a:r>
          </a:p>
          <a:p>
            <a:r>
              <a:rPr lang="en-US" sz="2900" b="1" dirty="0"/>
              <a:t>32.05</a:t>
            </a:r>
            <a:r>
              <a:rPr lang="en-US" sz="2900" dirty="0"/>
              <a:t> x </a:t>
            </a:r>
            <a:r>
              <a:rPr lang="en-US" sz="2900" b="1" dirty="0"/>
              <a:t>180</a:t>
            </a:r>
            <a:r>
              <a:rPr lang="en-US" sz="2900" dirty="0"/>
              <a:t> school days</a:t>
            </a:r>
          </a:p>
          <a:p>
            <a:r>
              <a:rPr lang="en-US" sz="2900" b="1" dirty="0">
                <a:solidFill>
                  <a:srgbClr val="FF0000"/>
                </a:solidFill>
              </a:rPr>
              <a:t>$5769 </a:t>
            </a:r>
            <a:r>
              <a:rPr lang="en-US" sz="2900" dirty="0"/>
              <a:t>supply cost</a:t>
            </a:r>
          </a:p>
        </p:txBody>
      </p:sp>
    </p:spTree>
    <p:extLst>
      <p:ext uri="{BB962C8B-B14F-4D97-AF65-F5344CB8AC3E}">
        <p14:creationId xmlns:p14="http://schemas.microsoft.com/office/powerpoint/2010/main" val="2461749927"/>
      </p:ext>
    </p:extLst>
  </p:cSld>
  <p:clrMapOvr>
    <a:masterClrMapping/>
  </p:clrMapOvr>
  <mc:AlternateContent xmlns:mc="http://schemas.openxmlformats.org/markup-compatibility/2006" xmlns:p14="http://schemas.microsoft.com/office/powerpoint/2010/main">
    <mc:Choice Requires="p14">
      <p:transition spd="slow" p14:dur="2000" advTm="49933"/>
    </mc:Choice>
    <mc:Fallback xmlns="">
      <p:transition spd="slow" advTm="499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27B2A-600D-0EA0-8F6F-9D98CD1E4A2C}"/>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C187E033-8C8B-9B74-071E-61EB2A76FB2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AE6A31B2-A302-B3FF-F140-9B17632F47F1}"/>
              </a:ext>
            </a:extLst>
          </p:cNvPr>
          <p:cNvSpPr txBox="1"/>
          <p:nvPr/>
        </p:nvSpPr>
        <p:spPr>
          <a:xfrm>
            <a:off x="0" y="205294"/>
            <a:ext cx="121919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Increase Nutritional Access</a:t>
            </a:r>
          </a:p>
        </p:txBody>
      </p:sp>
      <p:cxnSp>
        <p:nvCxnSpPr>
          <p:cNvPr id="19" name="Straight Connector 18">
            <a:extLst>
              <a:ext uri="{FF2B5EF4-FFF2-40B4-BE49-F238E27FC236}">
                <a16:creationId xmlns:a16="http://schemas.microsoft.com/office/drawing/2014/main" id="{3167A9E6-F9DD-0A0A-5ED1-0F303DE26069}"/>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0D3FF0C-98EC-6FA8-427B-AE6FF6DD10E8}"/>
              </a:ext>
            </a:extLst>
          </p:cNvPr>
          <p:cNvSpPr txBox="1"/>
          <p:nvPr/>
        </p:nvSpPr>
        <p:spPr>
          <a:xfrm>
            <a:off x="5136505" y="1371890"/>
            <a:ext cx="6483998" cy="3108543"/>
          </a:xfrm>
          <a:prstGeom prst="rect">
            <a:avLst/>
          </a:prstGeom>
          <a:noFill/>
        </p:spPr>
        <p:txBody>
          <a:bodyPr wrap="square" rtlCol="0">
            <a:spAutoFit/>
          </a:bodyPr>
          <a:lstStyle/>
          <a:p>
            <a:pPr marL="182880" lvl="0" algn="ctr">
              <a:defRPr/>
            </a:pPr>
            <a:r>
              <a:rPr lang="en-US" sz="2800" dirty="0">
                <a:solidFill>
                  <a:prstClr val="black"/>
                </a:solidFill>
                <a:latin typeface="Aptos" panose="020B0004020202020204" pitchFamily="34" charset="0"/>
              </a:rPr>
              <a:t>Students who bring food from home can supplement their lunch with locally grown fresh fruits, vegetables, and an ice-cold milk. These meals are reimbursable, boosting</a:t>
            </a: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lang="en-US" sz="2800" dirty="0">
                <a:solidFill>
                  <a:prstClr val="black"/>
                </a:solidFill>
                <a:latin typeface="Aptos" panose="020B0004020202020204" pitchFamily="34" charset="0"/>
              </a:rPr>
              <a:t>participation</a:t>
            </a: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and ensuring all students can share the same experience of visiting the </a:t>
            </a:r>
            <a:r>
              <a:rPr lang="en-US" sz="2800" dirty="0">
                <a:solidFill>
                  <a:prstClr val="black"/>
                </a:solidFill>
                <a:latin typeface="Aptos" panose="020B0004020202020204" pitchFamily="34" charset="0"/>
              </a:rPr>
              <a:t>Café LA. </a:t>
            </a:r>
            <a:endParaRPr lang="en-US" sz="800" dirty="0">
              <a:solidFill>
                <a:prstClr val="black"/>
              </a:solidFill>
              <a:latin typeface="Aptos" panose="020B0004020202020204" pitchFamily="34" charset="0"/>
            </a:endParaRPr>
          </a:p>
        </p:txBody>
      </p:sp>
      <p:pic>
        <p:nvPicPr>
          <p:cNvPr id="11" name="Picture 10" descr="A group of food containers and a backpack&#10;&#10;AI-generated content may be incorrect.">
            <a:extLst>
              <a:ext uri="{FF2B5EF4-FFF2-40B4-BE49-F238E27FC236}">
                <a16:creationId xmlns:a16="http://schemas.microsoft.com/office/drawing/2014/main" id="{95674DF8-86BD-6D25-8458-1B786670C05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17" b="90688" l="3649" r="34730">
                        <a14:foregroundMark x1="19324" y1="88664" x2="25946" y2="88664"/>
                        <a14:foregroundMark x1="25946" y1="88664" x2="27973" y2="88664"/>
                        <a14:foregroundMark x1="32297" y1="88259" x2="32432" y2="81377"/>
                        <a14:foregroundMark x1="27973" y1="64777" x2="31622" y2="70850"/>
                        <a14:foregroundMark x1="33514" y1="64372" x2="34054" y2="69636"/>
                        <a14:foregroundMark x1="34189" y1="81377" x2="30270" y2="79757"/>
                        <a14:foregroundMark x1="33514" y1="89069" x2="31486" y2="89879"/>
                        <a14:foregroundMark x1="30270" y1="82996" x2="31216" y2="88259"/>
                        <a14:foregroundMark x1="33649" y1="90283" x2="33649" y2="90283"/>
                        <a14:foregroundMark x1="34189" y1="86640" x2="34189" y2="86640"/>
                        <a14:foregroundMark x1="34324" y1="85830" x2="34324" y2="85830"/>
                        <a14:foregroundMark x1="34459" y1="88259" x2="34459" y2="88259"/>
                        <a14:foregroundMark x1="34324" y1="89879" x2="34324" y2="89879"/>
                        <a14:foregroundMark x1="34595" y1="86640" x2="34595" y2="86640"/>
                        <a14:foregroundMark x1="31081" y1="90688" x2="31081" y2="90688"/>
                        <a14:foregroundMark x1="30541" y1="89474" x2="30541" y2="89474"/>
                        <a14:foregroundMark x1="34730" y1="61134" x2="34730" y2="61134"/>
                        <a14:foregroundMark x1="25811" y1="90283" x2="25811" y2="90283"/>
                        <a14:foregroundMark x1="26892" y1="90283" x2="26892" y2="90283"/>
                        <a14:foregroundMark x1="28378" y1="89879" x2="28378" y2="89879"/>
                        <a14:foregroundMark x1="28919" y1="88259" x2="28919" y2="88259"/>
                        <a14:foregroundMark x1="29459" y1="61134" x2="29459" y2="61134"/>
                        <a14:foregroundMark x1="28919" y1="60729" x2="31351" y2="60729"/>
                        <a14:foregroundMark x1="31757" y1="60324" x2="31757" y2="60324"/>
                        <a14:foregroundMark x1="20946" y1="90283" x2="20946" y2="90283"/>
                        <a14:foregroundMark x1="20270" y1="90283" x2="20270" y2="90283"/>
                        <a14:foregroundMark x1="20676" y1="90688" x2="20676" y2="90688"/>
                        <a14:foregroundMark x1="26622" y1="90688" x2="26622" y2="90688"/>
                        <a14:foregroundMark x1="27432" y1="90283" x2="27432" y2="90283"/>
                      </a14:backgroundRemoval>
                    </a14:imgEffect>
                  </a14:imgLayer>
                </a14:imgProps>
              </a:ext>
              <a:ext uri="{28A0092B-C50C-407E-A947-70E740481C1C}">
                <a14:useLocalDpi xmlns:a14="http://schemas.microsoft.com/office/drawing/2010/main" val="0"/>
              </a:ext>
            </a:extLst>
          </a:blip>
          <a:srcRect r="75754"/>
          <a:stretch>
            <a:fillRect/>
          </a:stretch>
        </p:blipFill>
        <p:spPr>
          <a:xfrm flipH="1">
            <a:off x="6084212" y="4241411"/>
            <a:ext cx="1684225" cy="2411295"/>
          </a:xfrm>
          <a:prstGeom prst="rect">
            <a:avLst/>
          </a:prstGeom>
        </p:spPr>
      </p:pic>
      <p:pic>
        <p:nvPicPr>
          <p:cNvPr id="12" name="Picture 11" descr="A group of food containers and a backpack&#10;&#10;AI-generated content may be incorrect.">
            <a:extLst>
              <a:ext uri="{FF2B5EF4-FFF2-40B4-BE49-F238E27FC236}">
                <a16:creationId xmlns:a16="http://schemas.microsoft.com/office/drawing/2014/main" id="{AF5161C4-D35C-DDB5-5729-049483239A8A}"/>
              </a:ext>
            </a:extLst>
          </p:cNvPr>
          <p:cNvPicPr>
            <a:picLocks noChangeAspect="1"/>
          </p:cNvPicPr>
          <p:nvPr/>
        </p:nvPicPr>
        <p:blipFill>
          <a:blip r:embed="rId7">
            <a:extLst>
              <a:ext uri="{BEBA8EAE-BF5A-486C-A8C5-ECC9F3942E4B}">
                <a14:imgProps xmlns:a14="http://schemas.microsoft.com/office/drawing/2010/main">
                  <a14:imgLayer r:embed="rId6">
                    <a14:imgEffect>
                      <a14:backgroundRemoval t="9717" b="90688" l="10000" r="95946">
                        <a14:foregroundMark x1="93378" y1="59919" x2="93378" y2="59919"/>
                        <a14:foregroundMark x1="93378" y1="62348" x2="90946" y2="82186"/>
                        <a14:foregroundMark x1="90946" y1="82186" x2="90000" y2="83401"/>
                        <a14:foregroundMark x1="86144" y1="89501" x2="85946" y2="89474"/>
                        <a14:foregroundMark x1="95135" y1="56680" x2="94865" y2="71255"/>
                        <a14:foregroundMark x1="95676" y1="62348" x2="95414" y2="74494"/>
                        <a14:foregroundMark x1="93461" y1="88560" x2="93966" y2="88147"/>
                        <a14:foregroundMark x1="95405" y1="79757" x2="95405" y2="80071"/>
                        <a14:foregroundMark x1="93658" y1="89474" x2="94237" y2="89474"/>
                        <a14:foregroundMark x1="95541" y1="79757" x2="95413" y2="82949"/>
                        <a14:foregroundMark x1="95676" y1="82591" x2="95655" y2="82841"/>
                        <a14:foregroundMark x1="89730" y1="88664" x2="92297" y2="88664"/>
                        <a14:foregroundMark x1="94189" y1="89474" x2="88649" y2="89069"/>
                        <a14:foregroundMark x1="89189" y1="89069" x2="86486" y2="89474"/>
                        <a14:foregroundMark x1="88243" y1="89474" x2="88243" y2="89474"/>
                        <a14:foregroundMark x1="88514" y1="89879" x2="88514" y2="89879"/>
                        <a14:foregroundMark x1="94595" y1="90283" x2="94595" y2="90283"/>
                        <a14:foregroundMark x1="95000" y1="89474" x2="95000" y2="89474"/>
                        <a14:foregroundMark x1="95270" y1="88259" x2="95270" y2="88259"/>
                        <a14:foregroundMark x1="95541" y1="86235" x2="95541" y2="86235"/>
                        <a14:foregroundMark x1="95541" y1="84615" x2="95541" y2="84615"/>
                        <a14:foregroundMark x1="95405" y1="87854" x2="95405" y2="87854"/>
                        <a14:foregroundMark x1="95405" y1="89474" x2="95405" y2="89474"/>
                        <a14:backgroundMark x1="86622" y1="91903" x2="86803" y2="91917"/>
                        <a14:backgroundMark x1="94726" y1="92042" x2="96216" y2="91903"/>
                        <a14:backgroundMark x1="96351" y1="74494" x2="96351" y2="74494"/>
                        <a14:backgroundMark x1="96351" y1="74494" x2="96238" y2="79757"/>
                        <a14:backgroundMark x1="96228" y1="91590" x2="96216" y2="92713"/>
                        <a14:backgroundMark x1="96602" y1="90283" x2="96622" y2="90688"/>
                        <a14:backgroundMark x1="96561" y1="89474" x2="96602" y2="90283"/>
                        <a14:backgroundMark x1="96500" y1="88259" x2="96561" y2="89474"/>
                        <a14:backgroundMark x1="96480" y1="87854" x2="96500" y2="88259"/>
                        <a14:backgroundMark x1="96399" y1="86235" x2="96480" y2="87854"/>
                        <a14:backgroundMark x1="96318" y1="84615" x2="96399" y2="86235"/>
                        <a14:backgroundMark x1="96216" y1="82591" x2="96318" y2="84615"/>
                        <a14:backgroundMark x1="86838" y1="91074" x2="86486" y2="91093"/>
                      </a14:backgroundRemoval>
                    </a14:imgEffect>
                  </a14:imgLayer>
                </a14:imgProps>
              </a:ext>
              <a:ext uri="{28A0092B-C50C-407E-A947-70E740481C1C}">
                <a14:useLocalDpi xmlns:a14="http://schemas.microsoft.com/office/drawing/2010/main" val="0"/>
              </a:ext>
            </a:extLst>
          </a:blip>
          <a:srcRect l="67794"/>
          <a:stretch>
            <a:fillRect/>
          </a:stretch>
        </p:blipFill>
        <p:spPr>
          <a:xfrm>
            <a:off x="9400114" y="4458801"/>
            <a:ext cx="2108460" cy="2185214"/>
          </a:xfrm>
          <a:prstGeom prst="rect">
            <a:avLst/>
          </a:prstGeom>
        </p:spPr>
      </p:pic>
      <p:graphicFrame>
        <p:nvGraphicFramePr>
          <p:cNvPr id="15" name="Object 14">
            <a:extLst>
              <a:ext uri="{FF2B5EF4-FFF2-40B4-BE49-F238E27FC236}">
                <a16:creationId xmlns:a16="http://schemas.microsoft.com/office/drawing/2014/main" id="{0E71AF56-7241-498B-E58C-6440EA717526}"/>
              </a:ext>
            </a:extLst>
          </p:cNvPr>
          <p:cNvGraphicFramePr>
            <a:graphicFrameLocks noChangeAspect="1"/>
          </p:cNvGraphicFramePr>
          <p:nvPr>
            <p:extLst>
              <p:ext uri="{D42A27DB-BD31-4B8C-83A1-F6EECF244321}">
                <p14:modId xmlns:p14="http://schemas.microsoft.com/office/powerpoint/2010/main" val="769763218"/>
              </p:ext>
            </p:extLst>
          </p:nvPr>
        </p:nvGraphicFramePr>
        <p:xfrm>
          <a:off x="683426" y="1241585"/>
          <a:ext cx="4206684" cy="5443774"/>
        </p:xfrm>
        <a:graphic>
          <a:graphicData uri="http://schemas.openxmlformats.org/presentationml/2006/ole">
            <mc:AlternateContent xmlns:mc="http://schemas.openxmlformats.org/markup-compatibility/2006">
              <mc:Choice xmlns:v="urn:schemas-microsoft-com:vml" Requires="v">
                <p:oleObj name="Acrobat Document" r:id="rId8" imgW="2331507" imgH="3017520" progId="Acrobat.Document.2020">
                  <p:embed/>
                </p:oleObj>
              </mc:Choice>
              <mc:Fallback>
                <p:oleObj name="Acrobat Document" r:id="rId8" imgW="2331507" imgH="3017520" progId="Acrobat.Document.2020">
                  <p:embed/>
                  <p:pic>
                    <p:nvPicPr>
                      <p:cNvPr id="15" name="Object 14">
                        <a:extLst>
                          <a:ext uri="{FF2B5EF4-FFF2-40B4-BE49-F238E27FC236}">
                            <a16:creationId xmlns:a16="http://schemas.microsoft.com/office/drawing/2014/main" id="{0E71AF56-7241-498B-E58C-6440EA717526}"/>
                          </a:ext>
                        </a:extLst>
                      </p:cNvPr>
                      <p:cNvPicPr/>
                      <p:nvPr/>
                    </p:nvPicPr>
                    <p:blipFill>
                      <a:blip r:embed="rId9"/>
                      <a:stretch>
                        <a:fillRect/>
                      </a:stretch>
                    </p:blipFill>
                    <p:spPr>
                      <a:xfrm>
                        <a:off x="683426" y="1241585"/>
                        <a:ext cx="4206684" cy="5443774"/>
                      </a:xfrm>
                      <a:prstGeom prst="rect">
                        <a:avLst/>
                      </a:prstGeom>
                      <a:ln>
                        <a:solidFill>
                          <a:schemeClr val="tx1"/>
                        </a:solidFill>
                      </a:ln>
                    </p:spPr>
                  </p:pic>
                </p:oleObj>
              </mc:Fallback>
            </mc:AlternateContent>
          </a:graphicData>
        </a:graphic>
      </p:graphicFrame>
      <p:grpSp>
        <p:nvGrpSpPr>
          <p:cNvPr id="3" name="Group 2">
            <a:extLst>
              <a:ext uri="{FF2B5EF4-FFF2-40B4-BE49-F238E27FC236}">
                <a16:creationId xmlns:a16="http://schemas.microsoft.com/office/drawing/2014/main" id="{C3C3C60D-E0EA-100B-337B-8D06C9E3482F}"/>
              </a:ext>
            </a:extLst>
          </p:cNvPr>
          <p:cNvGrpSpPr/>
          <p:nvPr/>
        </p:nvGrpSpPr>
        <p:grpSpPr>
          <a:xfrm>
            <a:off x="7710814" y="4839641"/>
            <a:ext cx="1966479" cy="1520231"/>
            <a:chOff x="9480525" y="4855302"/>
            <a:chExt cx="1858672" cy="1505469"/>
          </a:xfrm>
        </p:grpSpPr>
        <p:pic>
          <p:nvPicPr>
            <p:cNvPr id="39" name="Picture 38" descr="A carton of milk with blue and green text&#10;&#10;AI-generated content may be incorrect.">
              <a:extLst>
                <a:ext uri="{FF2B5EF4-FFF2-40B4-BE49-F238E27FC236}">
                  <a16:creationId xmlns:a16="http://schemas.microsoft.com/office/drawing/2014/main" id="{68289320-F202-481A-8A54-431212AD79C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480525" y="4855302"/>
              <a:ext cx="746748" cy="1177257"/>
            </a:xfrm>
            <a:prstGeom prst="rect">
              <a:avLst/>
            </a:prstGeom>
          </p:spPr>
        </p:pic>
        <p:grpSp>
          <p:nvGrpSpPr>
            <p:cNvPr id="45" name="Group 44">
              <a:extLst>
                <a:ext uri="{FF2B5EF4-FFF2-40B4-BE49-F238E27FC236}">
                  <a16:creationId xmlns:a16="http://schemas.microsoft.com/office/drawing/2014/main" id="{95F704F0-BDEC-8FEE-550E-3665BE6E892E}"/>
                </a:ext>
              </a:extLst>
            </p:cNvPr>
            <p:cNvGrpSpPr/>
            <p:nvPr/>
          </p:nvGrpSpPr>
          <p:grpSpPr>
            <a:xfrm>
              <a:off x="9719279" y="5648389"/>
              <a:ext cx="1158950" cy="712382"/>
              <a:chOff x="-31233" y="2240564"/>
              <a:chExt cx="1158950" cy="712382"/>
            </a:xfrm>
          </p:grpSpPr>
          <p:pic>
            <p:nvPicPr>
              <p:cNvPr id="42" name="Picture 41" descr="A white bag with a black handle&#10;&#10;AI-generated content may be incorrect.">
                <a:extLst>
                  <a:ext uri="{FF2B5EF4-FFF2-40B4-BE49-F238E27FC236}">
                    <a16:creationId xmlns:a16="http://schemas.microsoft.com/office/drawing/2014/main" id="{C5393185-B127-F8E6-F4F0-585821E6F92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rcRect l="24996" t="15955" r="27438" b="20607"/>
              <a:stretch>
                <a:fillRect/>
              </a:stretch>
            </p:blipFill>
            <p:spPr>
              <a:xfrm>
                <a:off x="-31233" y="2240564"/>
                <a:ext cx="1158950" cy="712382"/>
              </a:xfrm>
              <a:prstGeom prst="rect">
                <a:avLst/>
              </a:prstGeom>
            </p:spPr>
          </p:pic>
          <p:grpSp>
            <p:nvGrpSpPr>
              <p:cNvPr id="44" name="Group 43">
                <a:extLst>
                  <a:ext uri="{FF2B5EF4-FFF2-40B4-BE49-F238E27FC236}">
                    <a16:creationId xmlns:a16="http://schemas.microsoft.com/office/drawing/2014/main" id="{DFF5D1E0-C4BE-88DA-2A48-6281C1274B53}"/>
                  </a:ext>
                </a:extLst>
              </p:cNvPr>
              <p:cNvGrpSpPr/>
              <p:nvPr/>
            </p:nvGrpSpPr>
            <p:grpSpPr>
              <a:xfrm>
                <a:off x="103493" y="2269544"/>
                <a:ext cx="814548" cy="683402"/>
                <a:chOff x="2643414" y="3341462"/>
                <a:chExt cx="1020501" cy="834114"/>
              </a:xfrm>
            </p:grpSpPr>
            <p:pic>
              <p:nvPicPr>
                <p:cNvPr id="41" name="Picture 40" descr="A group of slices of cucumber&#10;&#10;AI-generated content may be incorrect.">
                  <a:extLst>
                    <a:ext uri="{FF2B5EF4-FFF2-40B4-BE49-F238E27FC236}">
                      <a16:creationId xmlns:a16="http://schemas.microsoft.com/office/drawing/2014/main" id="{B792978C-2396-763F-A28F-CC924CAAE6D4}"/>
                    </a:ext>
                  </a:extLst>
                </p:cNvPr>
                <p:cNvPicPr>
                  <a:picLocks noChangeAspect="1"/>
                </p:cNvPicPr>
                <p:nvPr/>
              </p:nvPicPr>
              <p:blipFill>
                <a:blip r:embed="rId15">
                  <a:alphaModFix amt="70000"/>
                  <a:extLst>
                    <a:ext uri="{BEBA8EAE-BF5A-486C-A8C5-ECC9F3942E4B}">
                      <a14:imgProps xmlns:a14="http://schemas.microsoft.com/office/drawing/2010/main">
                        <a14:imgLayer r:embed="rId16">
                          <a14:imgEffect>
                            <a14:backgroundRemoval t="2778" b="90000" l="4835" r="94547">
                              <a14:foregroundMark x1="10802" y1="44074" x2="10802" y2="44074"/>
                              <a14:foregroundMark x1="65947" y1="7870" x2="78086" y2="12778"/>
                              <a14:foregroundMark x1="78086" y1="12778" x2="93519" y2="28981"/>
                              <a14:foregroundMark x1="93519" y1="28981" x2="94239" y2="30833"/>
                              <a14:foregroundMark x1="76132" y1="2778" x2="66152" y2="4352"/>
                              <a14:foregroundMark x1="94753" y1="64630" x2="94753" y2="64630"/>
                              <a14:foregroundMark x1="8128" y1="52130" x2="7922" y2="45278"/>
                              <a14:foregroundMark x1="4835" y1="39259" x2="4835" y2="3925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2643414" y="3410032"/>
                  <a:ext cx="688990" cy="765544"/>
                </a:xfrm>
                <a:prstGeom prst="rect">
                  <a:avLst/>
                </a:prstGeom>
              </p:spPr>
            </p:pic>
            <p:pic>
              <p:nvPicPr>
                <p:cNvPr id="43" name="Picture 42" descr="A group of slices of cucumber&#10;&#10;AI-generated content may be incorrect.">
                  <a:extLst>
                    <a:ext uri="{FF2B5EF4-FFF2-40B4-BE49-F238E27FC236}">
                      <a16:creationId xmlns:a16="http://schemas.microsoft.com/office/drawing/2014/main" id="{83070553-FB75-42F6-A72D-074BCEA3C81B}"/>
                    </a:ext>
                  </a:extLst>
                </p:cNvPr>
                <p:cNvPicPr>
                  <a:picLocks noChangeAspect="1"/>
                </p:cNvPicPr>
                <p:nvPr/>
              </p:nvPicPr>
              <p:blipFill>
                <a:blip r:embed="rId15">
                  <a:alphaModFix amt="70000"/>
                  <a:extLst>
                    <a:ext uri="{BEBA8EAE-BF5A-486C-A8C5-ECC9F3942E4B}">
                      <a14:imgProps xmlns:a14="http://schemas.microsoft.com/office/drawing/2010/main">
                        <a14:imgLayer r:embed="rId16">
                          <a14:imgEffect>
                            <a14:backgroundRemoval t="2778" b="90000" l="4835" r="94547">
                              <a14:foregroundMark x1="10802" y1="44074" x2="10802" y2="44074"/>
                              <a14:foregroundMark x1="65947" y1="7870" x2="78086" y2="12778"/>
                              <a14:foregroundMark x1="78086" y1="12778" x2="93519" y2="28981"/>
                              <a14:foregroundMark x1="93519" y1="28981" x2="94239" y2="30833"/>
                              <a14:foregroundMark x1="76132" y1="2778" x2="66152" y2="4352"/>
                              <a14:foregroundMark x1="94753" y1="64630" x2="94753" y2="64630"/>
                              <a14:foregroundMark x1="8128" y1="52130" x2="7922" y2="45278"/>
                              <a14:foregroundMark x1="4835" y1="39259" x2="4835" y2="3925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rot="2143548">
                  <a:off x="2974925" y="3341462"/>
                  <a:ext cx="688990" cy="765544"/>
                </a:xfrm>
                <a:prstGeom prst="rect">
                  <a:avLst/>
                </a:prstGeom>
              </p:spPr>
            </p:pic>
          </p:grpSp>
        </p:grpSp>
        <p:pic>
          <p:nvPicPr>
            <p:cNvPr id="21" name="Picture 20" descr="A close-up of a peach&#10;&#10;AI-generated content may be incorrect.">
              <a:extLst>
                <a:ext uri="{FF2B5EF4-FFF2-40B4-BE49-F238E27FC236}">
                  <a16:creationId xmlns:a16="http://schemas.microsoft.com/office/drawing/2014/main" id="{EEDE00B8-98AD-9884-4B2A-BAA3FD7370E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backgroundMark x1="51917" y1="20767" x2="51917" y2="20767"/>
                          <a14:backgroundMark x1="52875" y1="21246" x2="52875" y2="21246"/>
                          <a14:backgroundMark x1="53195" y1="20927" x2="53195" y2="20927"/>
                          <a14:backgroundMark x1="53994" y1="20767" x2="53994" y2="20767"/>
                          <a14:backgroundMark x1="80351" y1="37380" x2="80351" y2="3738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10274991" y="5080255"/>
              <a:ext cx="1064206" cy="1064206"/>
            </a:xfrm>
            <a:prstGeom prst="rect">
              <a:avLst/>
            </a:prstGeom>
          </p:spPr>
        </p:pic>
      </p:grpSp>
    </p:spTree>
    <p:extLst>
      <p:ext uri="{BB962C8B-B14F-4D97-AF65-F5344CB8AC3E}">
        <p14:creationId xmlns:p14="http://schemas.microsoft.com/office/powerpoint/2010/main" val="824430749"/>
      </p:ext>
    </p:extLst>
  </p:cSld>
  <p:clrMapOvr>
    <a:masterClrMapping/>
  </p:clrMapOvr>
  <mc:AlternateContent xmlns:mc="http://schemas.openxmlformats.org/markup-compatibility/2006" xmlns:p14="http://schemas.microsoft.com/office/powerpoint/2010/main">
    <mc:Choice Requires="p14">
      <p:transition spd="slow" p14:dur="2000" advTm="30162"/>
    </mc:Choice>
    <mc:Fallback xmlns="">
      <p:transition spd="slow" advTm="3016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9DD83-4CC6-6B96-57D3-47C4AFAAB75A}"/>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87BF8FCC-28FA-C5A9-D08F-C38328C4316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grpSp>
        <p:nvGrpSpPr>
          <p:cNvPr id="1069" name="Group 1068">
            <a:extLst>
              <a:ext uri="{FF2B5EF4-FFF2-40B4-BE49-F238E27FC236}">
                <a16:creationId xmlns:a16="http://schemas.microsoft.com/office/drawing/2014/main" id="{BB55B2E3-75DD-1F15-3968-9C2143FDCA92}"/>
              </a:ext>
            </a:extLst>
          </p:cNvPr>
          <p:cNvGrpSpPr/>
          <p:nvPr/>
        </p:nvGrpSpPr>
        <p:grpSpPr>
          <a:xfrm>
            <a:off x="9540141" y="1022269"/>
            <a:ext cx="2478943" cy="3267188"/>
            <a:chOff x="8291946" y="3601300"/>
            <a:chExt cx="2478943" cy="3267188"/>
          </a:xfrm>
        </p:grpSpPr>
        <p:grpSp>
          <p:nvGrpSpPr>
            <p:cNvPr id="124" name="Group 123">
              <a:extLst>
                <a:ext uri="{FF2B5EF4-FFF2-40B4-BE49-F238E27FC236}">
                  <a16:creationId xmlns:a16="http://schemas.microsoft.com/office/drawing/2014/main" id="{DD6AB1D4-AE55-49CD-B8C5-5543DE950A83}"/>
                </a:ext>
              </a:extLst>
            </p:cNvPr>
            <p:cNvGrpSpPr/>
            <p:nvPr/>
          </p:nvGrpSpPr>
          <p:grpSpPr>
            <a:xfrm>
              <a:off x="8291946" y="3601300"/>
              <a:ext cx="2478943" cy="3267188"/>
              <a:chOff x="3060408" y="1428740"/>
              <a:chExt cx="2478943" cy="3267188"/>
            </a:xfrm>
          </p:grpSpPr>
          <p:sp>
            <p:nvSpPr>
              <p:cNvPr id="123" name="Oval 122">
                <a:extLst>
                  <a:ext uri="{FF2B5EF4-FFF2-40B4-BE49-F238E27FC236}">
                    <a16:creationId xmlns:a16="http://schemas.microsoft.com/office/drawing/2014/main" id="{063EDB0F-0057-330B-395A-FD0D34BDFB71}"/>
                  </a:ext>
                </a:extLst>
              </p:cNvPr>
              <p:cNvSpPr/>
              <p:nvPr/>
            </p:nvSpPr>
            <p:spPr>
              <a:xfrm>
                <a:off x="3060408" y="1584327"/>
                <a:ext cx="2478943" cy="3086738"/>
              </a:xfrm>
              <a:prstGeom prst="ellipse">
                <a:avLst/>
              </a:prstGeom>
              <a:solidFill>
                <a:srgbClr val="F2FFF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3BCCDD13-640D-3CF1-5387-6466BD46B19A}"/>
                  </a:ext>
                </a:extLst>
              </p:cNvPr>
              <p:cNvGrpSpPr/>
              <p:nvPr/>
            </p:nvGrpSpPr>
            <p:grpSpPr>
              <a:xfrm>
                <a:off x="3552930" y="1428740"/>
                <a:ext cx="1520155" cy="3267188"/>
                <a:chOff x="3634913" y="1430770"/>
                <a:chExt cx="1520155" cy="3267188"/>
              </a:xfrm>
            </p:grpSpPr>
            <p:pic>
              <p:nvPicPr>
                <p:cNvPr id="1026" name="Picture 2" descr="Inspector working undercover wearing cloak and hat, isolated female  personage tracing suspect. Private detective or agent at dangerous work.  Vintage and old fashioned character, vector in flat style | Premium Vector">
                  <a:extLst>
                    <a:ext uri="{FF2B5EF4-FFF2-40B4-BE49-F238E27FC236}">
                      <a16:creationId xmlns:a16="http://schemas.microsoft.com/office/drawing/2014/main" id="{D90D4499-DC89-D140-64E0-BB451A2B9C3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5" b="94409" l="9563" r="89891">
                              <a14:foregroundMark x1="41803" y1="28115" x2="53825" y2="28115"/>
                              <a14:foregroundMark x1="42350" y1="92332" x2="42350" y2="92332"/>
                              <a14:foregroundMark x1="72131" y1="93930" x2="72131" y2="93930"/>
                              <a14:foregroundMark x1="39344" y1="94409" x2="39344" y2="94409"/>
                              <a14:backgroundMark x1="54918" y1="13419" x2="26776" y2="24281"/>
                              <a14:backgroundMark x1="56831" y1="17412" x2="26503" y2="25879"/>
                            </a14:backgroundRemoval>
                          </a14:imgEffect>
                        </a14:imgLayer>
                      </a14:imgProps>
                    </a:ext>
                    <a:ext uri="{28A0092B-C50C-407E-A947-70E740481C1C}">
                      <a14:useLocalDpi xmlns:a14="http://schemas.microsoft.com/office/drawing/2010/main" val="0"/>
                    </a:ext>
                  </a:extLst>
                </a:blip>
                <a:srcRect/>
                <a:stretch>
                  <a:fillRect/>
                </a:stretch>
              </p:blipFill>
              <p:spPr bwMode="auto">
                <a:xfrm>
                  <a:off x="3634913" y="1580631"/>
                  <a:ext cx="1520155" cy="3117327"/>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600B29D8-258D-E7CE-27F7-1BCEBB22C714}"/>
                    </a:ext>
                  </a:extLst>
                </p:cNvPr>
                <p:cNvGrpSpPr/>
                <p:nvPr/>
              </p:nvGrpSpPr>
              <p:grpSpPr>
                <a:xfrm>
                  <a:off x="4076606" y="1797939"/>
                  <a:ext cx="482937" cy="911679"/>
                  <a:chOff x="-1012464" y="2399222"/>
                  <a:chExt cx="1610684" cy="2616693"/>
                </a:xfrm>
              </p:grpSpPr>
              <p:pic>
                <p:nvPicPr>
                  <p:cNvPr id="66" name="Picture 65" descr="A cartoon of a person smiling&#10;&#10;Description automatically generated">
                    <a:extLst>
                      <a:ext uri="{FF2B5EF4-FFF2-40B4-BE49-F238E27FC236}">
                        <a16:creationId xmlns:a16="http://schemas.microsoft.com/office/drawing/2014/main" id="{DB6F0C81-88AE-9337-0DCF-703D1356461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00" y1="76151" x2="54024" y2="7719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Mark x1="55244" y1="80544" x2="43537" y2="8263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1012464" y="2481651"/>
                    <a:ext cx="1610684" cy="2534264"/>
                  </a:xfrm>
                  <a:prstGeom prst="rect">
                    <a:avLst/>
                  </a:prstGeom>
                </p:spPr>
              </p:pic>
              <p:pic>
                <p:nvPicPr>
                  <p:cNvPr id="67" name="Picture 66" descr="A black net on a black background&#10;&#10;Description automatically generated">
                    <a:extLst>
                      <a:ext uri="{FF2B5EF4-FFF2-40B4-BE49-F238E27FC236}">
                        <a16:creationId xmlns:a16="http://schemas.microsoft.com/office/drawing/2014/main" id="{0CB836C5-A175-6FE9-A896-EB77D85D2DCA}"/>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11444" y="2399222"/>
                    <a:ext cx="1443552" cy="969574"/>
                  </a:xfrm>
                  <a:prstGeom prst="rect">
                    <a:avLst/>
                  </a:prstGeom>
                </p:spPr>
              </p:pic>
            </p:grpSp>
            <p:pic>
              <p:nvPicPr>
                <p:cNvPr id="109" name="Picture 6" descr="Deerstalker Hat (Gear) | Unison League Wiki | Fandom">
                  <a:extLst>
                    <a:ext uri="{FF2B5EF4-FFF2-40B4-BE49-F238E27FC236}">
                      <a16:creationId xmlns:a16="http://schemas.microsoft.com/office/drawing/2014/main" id="{0AE457F3-FA10-EC0A-0A55-3BBD61CFB8F6}"/>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03539">
                  <a:off x="3957870" y="1430770"/>
                  <a:ext cx="816738" cy="81673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Download Cartoon Magnifying Glass Png 89 | Wallpapers.com">
                  <a:extLst>
                    <a:ext uri="{FF2B5EF4-FFF2-40B4-BE49-F238E27FC236}">
                      <a16:creationId xmlns:a16="http://schemas.microsoft.com/office/drawing/2014/main" id="{F9D70D61-C7F2-3854-57A2-EF2374D27C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78961">
                  <a:off x="4233862" y="2934183"/>
                  <a:ext cx="420710" cy="42071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49" name="Group 1048">
              <a:extLst>
                <a:ext uri="{FF2B5EF4-FFF2-40B4-BE49-F238E27FC236}">
                  <a16:creationId xmlns:a16="http://schemas.microsoft.com/office/drawing/2014/main" id="{BB17D478-8582-9445-D455-11C1CD73FA72}"/>
                </a:ext>
              </a:extLst>
            </p:cNvPr>
            <p:cNvGrpSpPr/>
            <p:nvPr/>
          </p:nvGrpSpPr>
          <p:grpSpPr>
            <a:xfrm>
              <a:off x="8445530" y="5234894"/>
              <a:ext cx="2171774" cy="937807"/>
              <a:chOff x="300722" y="2597734"/>
              <a:chExt cx="2171774" cy="937807"/>
            </a:xfrm>
          </p:grpSpPr>
          <p:sp>
            <p:nvSpPr>
              <p:cNvPr id="1050" name="Oval 1049">
                <a:extLst>
                  <a:ext uri="{FF2B5EF4-FFF2-40B4-BE49-F238E27FC236}">
                    <a16:creationId xmlns:a16="http://schemas.microsoft.com/office/drawing/2014/main" id="{5F2F9D84-4249-EEA0-167F-E1DF3B33D446}"/>
                  </a:ext>
                </a:extLst>
              </p:cNvPr>
              <p:cNvSpPr/>
              <p:nvPr/>
            </p:nvSpPr>
            <p:spPr>
              <a:xfrm>
                <a:off x="300722" y="2597734"/>
                <a:ext cx="2171774" cy="937807"/>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TextBox 1050">
                <a:extLst>
                  <a:ext uri="{FF2B5EF4-FFF2-40B4-BE49-F238E27FC236}">
                    <a16:creationId xmlns:a16="http://schemas.microsoft.com/office/drawing/2014/main" id="{1F3791E8-4960-33A6-D024-C16BDE005A29}"/>
                  </a:ext>
                </a:extLst>
              </p:cNvPr>
              <p:cNvSpPr txBox="1"/>
              <p:nvPr/>
            </p:nvSpPr>
            <p:spPr>
              <a:xfrm>
                <a:off x="661028" y="2628377"/>
                <a:ext cx="1451168"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Food</a:t>
                </a:r>
              </a:p>
              <a:p>
                <a:pPr algn="ctr"/>
                <a:r>
                  <a:rPr lang="en-US" sz="2400" dirty="0">
                    <a:effectLst>
                      <a:outerShdw blurRad="38100" dist="38100" dir="2700000" algn="tl">
                        <a:srgbClr val="000000">
                          <a:alpha val="43137"/>
                        </a:srgbClr>
                      </a:outerShdw>
                    </a:effectLst>
                  </a:rPr>
                  <a:t>Inspector</a:t>
                </a:r>
              </a:p>
            </p:txBody>
          </p:sp>
        </p:grpSp>
      </p:grpSp>
      <p:grpSp>
        <p:nvGrpSpPr>
          <p:cNvPr id="1070" name="Group 1069">
            <a:extLst>
              <a:ext uri="{FF2B5EF4-FFF2-40B4-BE49-F238E27FC236}">
                <a16:creationId xmlns:a16="http://schemas.microsoft.com/office/drawing/2014/main" id="{F2F4680C-9EAA-5EB1-9E42-735B115FFEDD}"/>
              </a:ext>
            </a:extLst>
          </p:cNvPr>
          <p:cNvGrpSpPr/>
          <p:nvPr/>
        </p:nvGrpSpPr>
        <p:grpSpPr>
          <a:xfrm>
            <a:off x="8121863" y="3755410"/>
            <a:ext cx="2478943" cy="3086738"/>
            <a:chOff x="9630041" y="1074078"/>
            <a:chExt cx="2478943" cy="3086738"/>
          </a:xfrm>
        </p:grpSpPr>
        <p:grpSp>
          <p:nvGrpSpPr>
            <p:cNvPr id="1071" name="Group 1070">
              <a:extLst>
                <a:ext uri="{FF2B5EF4-FFF2-40B4-BE49-F238E27FC236}">
                  <a16:creationId xmlns:a16="http://schemas.microsoft.com/office/drawing/2014/main" id="{2B3125EE-0AD3-C66D-53E1-62444DB2FDB7}"/>
                </a:ext>
              </a:extLst>
            </p:cNvPr>
            <p:cNvGrpSpPr/>
            <p:nvPr/>
          </p:nvGrpSpPr>
          <p:grpSpPr>
            <a:xfrm>
              <a:off x="9630041" y="1074078"/>
              <a:ext cx="2478943" cy="3086738"/>
              <a:chOff x="9643853" y="1567811"/>
              <a:chExt cx="2478943" cy="3086738"/>
            </a:xfrm>
          </p:grpSpPr>
          <p:sp>
            <p:nvSpPr>
              <p:cNvPr id="1075" name="Oval 1074">
                <a:extLst>
                  <a:ext uri="{FF2B5EF4-FFF2-40B4-BE49-F238E27FC236}">
                    <a16:creationId xmlns:a16="http://schemas.microsoft.com/office/drawing/2014/main" id="{3CB458F1-70D5-5A5A-4C98-AB51E28B8B69}"/>
                  </a:ext>
                </a:extLst>
              </p:cNvPr>
              <p:cNvSpPr/>
              <p:nvPr/>
            </p:nvSpPr>
            <p:spPr>
              <a:xfrm>
                <a:off x="9643853" y="1567811"/>
                <a:ext cx="2478943" cy="3086738"/>
              </a:xfrm>
              <a:prstGeom prst="ellipse">
                <a:avLst/>
              </a:prstGeom>
              <a:solidFill>
                <a:srgbClr val="F2FFF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A3C6CA23-437A-6390-0496-09AC37D7D65A}"/>
                  </a:ext>
                </a:extLst>
              </p:cNvPr>
              <p:cNvGrpSpPr/>
              <p:nvPr/>
            </p:nvGrpSpPr>
            <p:grpSpPr>
              <a:xfrm>
                <a:off x="9944661" y="1755985"/>
                <a:ext cx="1511995" cy="2891697"/>
                <a:chOff x="9543451" y="2254596"/>
                <a:chExt cx="2272992" cy="4326958"/>
              </a:xfrm>
            </p:grpSpPr>
            <p:pic>
              <p:nvPicPr>
                <p:cNvPr id="1077" name="Picture 1076" descr="A cartoon of a person smiling&#10;&#10;Description automatically generated">
                  <a:extLst>
                    <a:ext uri="{FF2B5EF4-FFF2-40B4-BE49-F238E27FC236}">
                      <a16:creationId xmlns:a16="http://schemas.microsoft.com/office/drawing/2014/main" id="{574144A3-EF5D-E80B-85F3-3442E056962E}"/>
                    </a:ext>
                  </a:extLst>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10558100" y="2254596"/>
                  <a:ext cx="793079" cy="1400733"/>
                </a:xfrm>
                <a:prstGeom prst="rect">
                  <a:avLst/>
                </a:prstGeom>
              </p:spPr>
            </p:pic>
            <p:pic>
              <p:nvPicPr>
                <p:cNvPr id="1078" name="Picture 1077">
                  <a:extLst>
                    <a:ext uri="{FF2B5EF4-FFF2-40B4-BE49-F238E27FC236}">
                      <a16:creationId xmlns:a16="http://schemas.microsoft.com/office/drawing/2014/main" id="{A6BE9BE7-67DF-5630-1700-8D81ACF855D3}"/>
                    </a:ext>
                  </a:extLst>
                </p:cNvPr>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rcRect t="22680"/>
                <a:stretch/>
              </p:blipFill>
              <p:spPr>
                <a:xfrm>
                  <a:off x="9543451" y="3298332"/>
                  <a:ext cx="2272992" cy="3283222"/>
                </a:xfrm>
                <a:prstGeom prst="rect">
                  <a:avLst/>
                </a:prstGeom>
              </p:spPr>
            </p:pic>
          </p:grpSp>
        </p:grpSp>
        <p:grpSp>
          <p:nvGrpSpPr>
            <p:cNvPr id="1072" name="Group 1071">
              <a:extLst>
                <a:ext uri="{FF2B5EF4-FFF2-40B4-BE49-F238E27FC236}">
                  <a16:creationId xmlns:a16="http://schemas.microsoft.com/office/drawing/2014/main" id="{705AB12D-690C-82D2-8143-495E767F4EDE}"/>
                </a:ext>
              </a:extLst>
            </p:cNvPr>
            <p:cNvGrpSpPr/>
            <p:nvPr/>
          </p:nvGrpSpPr>
          <p:grpSpPr>
            <a:xfrm>
              <a:off x="9663888" y="2595589"/>
              <a:ext cx="2411248" cy="937807"/>
              <a:chOff x="179376" y="2597734"/>
              <a:chExt cx="2411248" cy="937807"/>
            </a:xfrm>
          </p:grpSpPr>
          <p:sp>
            <p:nvSpPr>
              <p:cNvPr id="1073" name="Oval 1072">
                <a:extLst>
                  <a:ext uri="{FF2B5EF4-FFF2-40B4-BE49-F238E27FC236}">
                    <a16:creationId xmlns:a16="http://schemas.microsoft.com/office/drawing/2014/main" id="{FA243E29-1CCA-044C-1D72-534024D00FF6}"/>
                  </a:ext>
                </a:extLst>
              </p:cNvPr>
              <p:cNvSpPr/>
              <p:nvPr/>
            </p:nvSpPr>
            <p:spPr>
              <a:xfrm>
                <a:off x="300722" y="2597734"/>
                <a:ext cx="2171774" cy="937807"/>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4" name="TextBox 1073">
                <a:extLst>
                  <a:ext uri="{FF2B5EF4-FFF2-40B4-BE49-F238E27FC236}">
                    <a16:creationId xmlns:a16="http://schemas.microsoft.com/office/drawing/2014/main" id="{11DDFC6B-A4CE-86C3-3024-88517C34DF42}"/>
                  </a:ext>
                </a:extLst>
              </p:cNvPr>
              <p:cNvSpPr txBox="1"/>
              <p:nvPr/>
            </p:nvSpPr>
            <p:spPr>
              <a:xfrm>
                <a:off x="179376" y="2677656"/>
                <a:ext cx="2411248"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School Food Authority</a:t>
                </a:r>
              </a:p>
            </p:txBody>
          </p:sp>
        </p:grpSp>
      </p:grpSp>
      <p:sp>
        <p:nvSpPr>
          <p:cNvPr id="11" name="TextBox 10">
            <a:extLst>
              <a:ext uri="{FF2B5EF4-FFF2-40B4-BE49-F238E27FC236}">
                <a16:creationId xmlns:a16="http://schemas.microsoft.com/office/drawing/2014/main" id="{6A578FCD-5258-A286-CE85-668444C7AC12}"/>
              </a:ext>
            </a:extLst>
          </p:cNvPr>
          <p:cNvSpPr txBox="1"/>
          <p:nvPr/>
        </p:nvSpPr>
        <p:spPr>
          <a:xfrm>
            <a:off x="3649985" y="210737"/>
            <a:ext cx="4892031"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Rise To Your Role</a:t>
            </a:r>
          </a:p>
        </p:txBody>
      </p:sp>
      <p:cxnSp>
        <p:nvCxnSpPr>
          <p:cNvPr id="12" name="Straight Connector 11">
            <a:extLst>
              <a:ext uri="{FF2B5EF4-FFF2-40B4-BE49-F238E27FC236}">
                <a16:creationId xmlns:a16="http://schemas.microsoft.com/office/drawing/2014/main" id="{266D232B-F4BC-026B-06AB-3C36908EF287}"/>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1067" name="Group 1066">
            <a:extLst>
              <a:ext uri="{FF2B5EF4-FFF2-40B4-BE49-F238E27FC236}">
                <a16:creationId xmlns:a16="http://schemas.microsoft.com/office/drawing/2014/main" id="{6CA7DB7F-9C8A-E992-D243-0BE1EA9D9F92}"/>
              </a:ext>
            </a:extLst>
          </p:cNvPr>
          <p:cNvGrpSpPr/>
          <p:nvPr/>
        </p:nvGrpSpPr>
        <p:grpSpPr>
          <a:xfrm>
            <a:off x="1569893" y="3748705"/>
            <a:ext cx="3929758" cy="3086738"/>
            <a:chOff x="1489841" y="3823193"/>
            <a:chExt cx="3929758" cy="3086738"/>
          </a:xfrm>
        </p:grpSpPr>
        <p:sp>
          <p:nvSpPr>
            <p:cNvPr id="1030" name="Oval 1029">
              <a:extLst>
                <a:ext uri="{FF2B5EF4-FFF2-40B4-BE49-F238E27FC236}">
                  <a16:creationId xmlns:a16="http://schemas.microsoft.com/office/drawing/2014/main" id="{9C19E163-34D9-69ED-1488-5BE762FE1825}"/>
                </a:ext>
              </a:extLst>
            </p:cNvPr>
            <p:cNvSpPr/>
            <p:nvPr/>
          </p:nvSpPr>
          <p:spPr>
            <a:xfrm>
              <a:off x="1489841" y="3823193"/>
              <a:ext cx="2478943" cy="3086738"/>
            </a:xfrm>
            <a:prstGeom prst="ellipse">
              <a:avLst/>
            </a:prstGeom>
            <a:solidFill>
              <a:srgbClr val="F2FFF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1028" descr="A person sitting at a desk using a computer&#10;&#10;AI-generated content may be incorrect.">
              <a:extLst>
                <a:ext uri="{FF2B5EF4-FFF2-40B4-BE49-F238E27FC236}">
                  <a16:creationId xmlns:a16="http://schemas.microsoft.com/office/drawing/2014/main" id="{982FA193-93D4-12A6-3865-7E659FADC6B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744" b="89776" l="6709" r="90415">
                          <a14:foregroundMark x1="67732" y1="32109" x2="61342" y2="50479"/>
                          <a14:foregroundMark x1="66773" y1="26518" x2="68211" y2="30351"/>
                          <a14:foregroundMark x1="10863" y1="73323" x2="10863" y2="73323"/>
                          <a14:foregroundMark x1="11342" y1="66294" x2="11022" y2="72364"/>
                          <a14:foregroundMark x1="6869" y1="78115" x2="6869" y2="78115"/>
                          <a14:foregroundMark x1="89776" y1="65335" x2="89776" y2="65335"/>
                          <a14:foregroundMark x1="81949" y1="65974" x2="90415" y2="6246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1756972" y="3920399"/>
              <a:ext cx="2159277" cy="2840045"/>
            </a:xfrm>
            <a:prstGeom prst="rect">
              <a:avLst/>
            </a:prstGeom>
          </p:spPr>
        </p:pic>
        <p:grpSp>
          <p:nvGrpSpPr>
            <p:cNvPr id="1032" name="Group 1031">
              <a:extLst>
                <a:ext uri="{FF2B5EF4-FFF2-40B4-BE49-F238E27FC236}">
                  <a16:creationId xmlns:a16="http://schemas.microsoft.com/office/drawing/2014/main" id="{F3E25DE8-71E6-A770-95AC-3AAD1985F76C}"/>
                </a:ext>
              </a:extLst>
            </p:cNvPr>
            <p:cNvGrpSpPr/>
            <p:nvPr/>
          </p:nvGrpSpPr>
          <p:grpSpPr>
            <a:xfrm>
              <a:off x="2936245" y="4044668"/>
              <a:ext cx="447606" cy="855617"/>
              <a:chOff x="-857935" y="4438668"/>
              <a:chExt cx="538760" cy="1006885"/>
            </a:xfrm>
          </p:grpSpPr>
          <p:pic>
            <p:nvPicPr>
              <p:cNvPr id="119" name="Picture 118" descr="A cartoon of a person smiling&#10;&#10;Description automatically generated">
                <a:extLst>
                  <a:ext uri="{FF2B5EF4-FFF2-40B4-BE49-F238E27FC236}">
                    <a16:creationId xmlns:a16="http://schemas.microsoft.com/office/drawing/2014/main" id="{4E4D278B-CDB5-6A5D-AA14-D65A633B091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00" y1="76151" x2="54024" y2="7719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Mark x1="54268" y1="82845" x2="45488" y2="8179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857935" y="4489566"/>
                <a:ext cx="538760" cy="955987"/>
              </a:xfrm>
              <a:prstGeom prst="rect">
                <a:avLst/>
              </a:prstGeom>
            </p:spPr>
          </p:pic>
          <p:pic>
            <p:nvPicPr>
              <p:cNvPr id="1031" name="Picture 1030" descr="A black net on a black background&#10;&#10;Description automatically generated">
                <a:extLst>
                  <a:ext uri="{FF2B5EF4-FFF2-40B4-BE49-F238E27FC236}">
                    <a16:creationId xmlns:a16="http://schemas.microsoft.com/office/drawing/2014/main" id="{04638BD5-AB69-26FB-D983-0D9F1C5569C6}"/>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25692" y="4438668"/>
                <a:ext cx="484234" cy="374906"/>
              </a:xfrm>
              <a:prstGeom prst="rect">
                <a:avLst/>
              </a:prstGeom>
            </p:spPr>
          </p:pic>
        </p:grpSp>
        <p:grpSp>
          <p:nvGrpSpPr>
            <p:cNvPr id="1039" name="Group 1038">
              <a:extLst>
                <a:ext uri="{FF2B5EF4-FFF2-40B4-BE49-F238E27FC236}">
                  <a16:creationId xmlns:a16="http://schemas.microsoft.com/office/drawing/2014/main" id="{8DFBA506-6036-8C4F-1CAB-91E1F7E3747F}"/>
                </a:ext>
              </a:extLst>
            </p:cNvPr>
            <p:cNvGrpSpPr/>
            <p:nvPr/>
          </p:nvGrpSpPr>
          <p:grpSpPr>
            <a:xfrm>
              <a:off x="1627632" y="5340421"/>
              <a:ext cx="2171774" cy="937807"/>
              <a:chOff x="300722" y="2597734"/>
              <a:chExt cx="2171774" cy="937807"/>
            </a:xfrm>
          </p:grpSpPr>
          <p:sp>
            <p:nvSpPr>
              <p:cNvPr id="1040" name="Oval 1039">
                <a:extLst>
                  <a:ext uri="{FF2B5EF4-FFF2-40B4-BE49-F238E27FC236}">
                    <a16:creationId xmlns:a16="http://schemas.microsoft.com/office/drawing/2014/main" id="{216A9D5C-9586-D3D0-501C-00C44574538E}"/>
                  </a:ext>
                </a:extLst>
              </p:cNvPr>
              <p:cNvSpPr/>
              <p:nvPr/>
            </p:nvSpPr>
            <p:spPr>
              <a:xfrm>
                <a:off x="300722" y="2597734"/>
                <a:ext cx="2171774" cy="937807"/>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TextBox 1040">
                <a:extLst>
                  <a:ext uri="{FF2B5EF4-FFF2-40B4-BE49-F238E27FC236}">
                    <a16:creationId xmlns:a16="http://schemas.microsoft.com/office/drawing/2014/main" id="{1687AA0B-3564-D101-77C4-5BFC5CF4D543}"/>
                  </a:ext>
                </a:extLst>
              </p:cNvPr>
              <p:cNvSpPr txBox="1"/>
              <p:nvPr/>
            </p:nvSpPr>
            <p:spPr>
              <a:xfrm>
                <a:off x="1294243" y="2835805"/>
                <a:ext cx="184730" cy="461665"/>
              </a:xfrm>
              <a:prstGeom prst="rect">
                <a:avLst/>
              </a:prstGeom>
              <a:noFill/>
            </p:spPr>
            <p:txBody>
              <a:bodyPr wrap="none" rtlCol="0">
                <a:spAutoFit/>
              </a:bodyPr>
              <a:lstStyle/>
              <a:p>
                <a:pPr algn="ctr"/>
                <a:endParaRPr lang="en-US" sz="2400" dirty="0">
                  <a:effectLst>
                    <a:outerShdw blurRad="38100" dist="38100" dir="2700000" algn="tl">
                      <a:srgbClr val="000000">
                        <a:alpha val="43137"/>
                      </a:srgbClr>
                    </a:outerShdw>
                  </a:effectLst>
                </a:endParaRPr>
              </a:p>
            </p:txBody>
          </p:sp>
        </p:grpSp>
        <p:sp>
          <p:nvSpPr>
            <p:cNvPr id="1042" name="TextBox 1041">
              <a:extLst>
                <a:ext uri="{FF2B5EF4-FFF2-40B4-BE49-F238E27FC236}">
                  <a16:creationId xmlns:a16="http://schemas.microsoft.com/office/drawing/2014/main" id="{1C6C6DA3-B69D-2E5F-2E6D-3E02BE3F6420}"/>
                </a:ext>
              </a:extLst>
            </p:cNvPr>
            <p:cNvSpPr txBox="1"/>
            <p:nvPr/>
          </p:nvSpPr>
          <p:spPr>
            <a:xfrm>
              <a:off x="1989009" y="5398482"/>
              <a:ext cx="1398268"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Financial</a:t>
              </a:r>
            </a:p>
            <a:p>
              <a:pPr algn="ctr"/>
              <a:r>
                <a:rPr lang="en-US" sz="2400" dirty="0">
                  <a:effectLst>
                    <a:outerShdw blurRad="38100" dist="38100" dir="2700000" algn="tl">
                      <a:srgbClr val="000000">
                        <a:alpha val="43137"/>
                      </a:srgbClr>
                    </a:outerShdw>
                  </a:effectLst>
                </a:rPr>
                <a:t>Officer</a:t>
              </a:r>
            </a:p>
          </p:txBody>
        </p:sp>
        <p:cxnSp>
          <p:nvCxnSpPr>
            <p:cNvPr id="1053" name="Straight Connector 1052">
              <a:extLst>
                <a:ext uri="{FF2B5EF4-FFF2-40B4-BE49-F238E27FC236}">
                  <a16:creationId xmlns:a16="http://schemas.microsoft.com/office/drawing/2014/main" id="{1596FE1B-6516-AC98-6E2D-3265128F55E0}"/>
                </a:ext>
              </a:extLst>
            </p:cNvPr>
            <p:cNvCxnSpPr>
              <a:cxnSpLocks/>
            </p:cNvCxnSpPr>
            <p:nvPr/>
          </p:nvCxnSpPr>
          <p:spPr>
            <a:xfrm flipH="1">
              <a:off x="3957986" y="4037712"/>
              <a:ext cx="1461613" cy="74380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64" name="Group 1063">
            <a:extLst>
              <a:ext uri="{FF2B5EF4-FFF2-40B4-BE49-F238E27FC236}">
                <a16:creationId xmlns:a16="http://schemas.microsoft.com/office/drawing/2014/main" id="{8853929A-5128-FE9D-D58C-8FB7A81A50CD}"/>
              </a:ext>
            </a:extLst>
          </p:cNvPr>
          <p:cNvGrpSpPr/>
          <p:nvPr/>
        </p:nvGrpSpPr>
        <p:grpSpPr>
          <a:xfrm>
            <a:off x="170097" y="1162625"/>
            <a:ext cx="5138919" cy="3086738"/>
            <a:chOff x="170097" y="1185370"/>
            <a:chExt cx="5138919" cy="3086738"/>
          </a:xfrm>
        </p:grpSpPr>
        <p:grpSp>
          <p:nvGrpSpPr>
            <p:cNvPr id="126" name="Group 125">
              <a:extLst>
                <a:ext uri="{FF2B5EF4-FFF2-40B4-BE49-F238E27FC236}">
                  <a16:creationId xmlns:a16="http://schemas.microsoft.com/office/drawing/2014/main" id="{4D6093B6-CB8B-1F69-FF21-9870604DF37E}"/>
                </a:ext>
              </a:extLst>
            </p:cNvPr>
            <p:cNvGrpSpPr/>
            <p:nvPr/>
          </p:nvGrpSpPr>
          <p:grpSpPr>
            <a:xfrm>
              <a:off x="170097" y="1185370"/>
              <a:ext cx="2478943" cy="3086738"/>
              <a:chOff x="-109445" y="1584327"/>
              <a:chExt cx="2478943" cy="3086738"/>
            </a:xfrm>
          </p:grpSpPr>
          <p:sp>
            <p:nvSpPr>
              <p:cNvPr id="125" name="Oval 124">
                <a:extLst>
                  <a:ext uri="{FF2B5EF4-FFF2-40B4-BE49-F238E27FC236}">
                    <a16:creationId xmlns:a16="http://schemas.microsoft.com/office/drawing/2014/main" id="{26AEE629-1A60-FEE6-ACD6-D9A5EBC78D63}"/>
                  </a:ext>
                </a:extLst>
              </p:cNvPr>
              <p:cNvSpPr/>
              <p:nvPr/>
            </p:nvSpPr>
            <p:spPr>
              <a:xfrm>
                <a:off x="-109445" y="1584327"/>
                <a:ext cx="2478943" cy="3086738"/>
              </a:xfrm>
              <a:prstGeom prst="ellipse">
                <a:avLst/>
              </a:prstGeom>
              <a:solidFill>
                <a:srgbClr val="F2FFF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0B08C1-3BB9-90E8-E993-C4AD27214D18}"/>
                  </a:ext>
                </a:extLst>
              </p:cNvPr>
              <p:cNvPicPr>
                <a:picLocks noChangeAspect="1"/>
              </p:cNvPicPr>
              <p:nvPr/>
            </p:nvPicPr>
            <p:blipFill>
              <a:blip r:embed="rId22"/>
              <a:stretch>
                <a:fillRect/>
              </a:stretch>
            </p:blipFill>
            <p:spPr>
              <a:xfrm>
                <a:off x="293503" y="1757633"/>
                <a:ext cx="1666230" cy="2888403"/>
              </a:xfrm>
              <a:prstGeom prst="rect">
                <a:avLst/>
              </a:prstGeom>
            </p:spPr>
          </p:pic>
        </p:grpSp>
        <p:grpSp>
          <p:nvGrpSpPr>
            <p:cNvPr id="1035" name="Group 1034">
              <a:extLst>
                <a:ext uri="{FF2B5EF4-FFF2-40B4-BE49-F238E27FC236}">
                  <a16:creationId xmlns:a16="http://schemas.microsoft.com/office/drawing/2014/main" id="{3D30BC87-AB17-46DE-BD9D-463265AD3994}"/>
                </a:ext>
              </a:extLst>
            </p:cNvPr>
            <p:cNvGrpSpPr/>
            <p:nvPr/>
          </p:nvGrpSpPr>
          <p:grpSpPr>
            <a:xfrm>
              <a:off x="300722" y="2597734"/>
              <a:ext cx="2171774" cy="937807"/>
              <a:chOff x="300722" y="2597734"/>
              <a:chExt cx="2171774" cy="937807"/>
            </a:xfrm>
          </p:grpSpPr>
          <p:sp>
            <p:nvSpPr>
              <p:cNvPr id="1033" name="Oval 1032">
                <a:extLst>
                  <a:ext uri="{FF2B5EF4-FFF2-40B4-BE49-F238E27FC236}">
                    <a16:creationId xmlns:a16="http://schemas.microsoft.com/office/drawing/2014/main" id="{7E7D6FE5-94CF-A08E-8F5A-385A504C351A}"/>
                  </a:ext>
                </a:extLst>
              </p:cNvPr>
              <p:cNvSpPr/>
              <p:nvPr/>
            </p:nvSpPr>
            <p:spPr>
              <a:xfrm>
                <a:off x="300722" y="2597734"/>
                <a:ext cx="2171774" cy="937807"/>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TextBox 1033">
                <a:extLst>
                  <a:ext uri="{FF2B5EF4-FFF2-40B4-BE49-F238E27FC236}">
                    <a16:creationId xmlns:a16="http://schemas.microsoft.com/office/drawing/2014/main" id="{70811030-C274-2E1A-D16D-BD14600FD3A1}"/>
                  </a:ext>
                </a:extLst>
              </p:cNvPr>
              <p:cNvSpPr txBox="1"/>
              <p:nvPr/>
            </p:nvSpPr>
            <p:spPr>
              <a:xfrm>
                <a:off x="437086" y="2663838"/>
                <a:ext cx="1899045"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Food Service</a:t>
                </a:r>
              </a:p>
              <a:p>
                <a:pPr algn="ctr"/>
                <a:r>
                  <a:rPr lang="en-US" sz="2400" dirty="0">
                    <a:effectLst>
                      <a:outerShdw blurRad="38100" dist="38100" dir="2700000" algn="tl">
                        <a:srgbClr val="000000">
                          <a:alpha val="43137"/>
                        </a:srgbClr>
                      </a:outerShdw>
                    </a:effectLst>
                  </a:rPr>
                  <a:t>Manager</a:t>
                </a:r>
              </a:p>
            </p:txBody>
          </p:sp>
        </p:grpSp>
        <p:cxnSp>
          <p:nvCxnSpPr>
            <p:cNvPr id="1055" name="Straight Connector 1054">
              <a:extLst>
                <a:ext uri="{FF2B5EF4-FFF2-40B4-BE49-F238E27FC236}">
                  <a16:creationId xmlns:a16="http://schemas.microsoft.com/office/drawing/2014/main" id="{845BCF5A-8485-3A0D-1D3B-F718EF8291B7}"/>
                </a:ext>
              </a:extLst>
            </p:cNvPr>
            <p:cNvCxnSpPr>
              <a:cxnSpLocks/>
            </p:cNvCxnSpPr>
            <p:nvPr/>
          </p:nvCxnSpPr>
          <p:spPr>
            <a:xfrm flipH="1" flipV="1">
              <a:off x="2688143" y="2771998"/>
              <a:ext cx="2620873" cy="343571"/>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060" name="Straight Connector 1059">
            <a:extLst>
              <a:ext uri="{FF2B5EF4-FFF2-40B4-BE49-F238E27FC236}">
                <a16:creationId xmlns:a16="http://schemas.microsoft.com/office/drawing/2014/main" id="{14DAA80A-348F-9C5D-0184-5B85D1A4C2F9}"/>
              </a:ext>
            </a:extLst>
          </p:cNvPr>
          <p:cNvCxnSpPr>
            <a:cxnSpLocks/>
          </p:cNvCxnSpPr>
          <p:nvPr/>
        </p:nvCxnSpPr>
        <p:spPr>
          <a:xfrm>
            <a:off x="6654131" y="3964447"/>
            <a:ext cx="1436127" cy="7744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2" name="Straight Connector 1061">
            <a:extLst>
              <a:ext uri="{FF2B5EF4-FFF2-40B4-BE49-F238E27FC236}">
                <a16:creationId xmlns:a16="http://schemas.microsoft.com/office/drawing/2014/main" id="{F9D7E1C0-CC8C-D47B-F914-CE4A1BF4DA85}"/>
              </a:ext>
            </a:extLst>
          </p:cNvPr>
          <p:cNvCxnSpPr>
            <a:cxnSpLocks/>
          </p:cNvCxnSpPr>
          <p:nvPr/>
        </p:nvCxnSpPr>
        <p:spPr>
          <a:xfrm flipV="1">
            <a:off x="6876113" y="2776666"/>
            <a:ext cx="2620873" cy="343571"/>
          </a:xfrm>
          <a:prstGeom prst="line">
            <a:avLst/>
          </a:prstGeom>
        </p:spPr>
        <p:style>
          <a:lnRef idx="2">
            <a:schemeClr val="accent1"/>
          </a:lnRef>
          <a:fillRef idx="0">
            <a:schemeClr val="accent1"/>
          </a:fillRef>
          <a:effectRef idx="1">
            <a:schemeClr val="accent1"/>
          </a:effectRef>
          <a:fontRef idx="minor">
            <a:schemeClr val="tx1"/>
          </a:fontRef>
        </p:style>
      </p:cxnSp>
      <p:grpSp>
        <p:nvGrpSpPr>
          <p:cNvPr id="1065" name="Group 1064">
            <a:extLst>
              <a:ext uri="{FF2B5EF4-FFF2-40B4-BE49-F238E27FC236}">
                <a16:creationId xmlns:a16="http://schemas.microsoft.com/office/drawing/2014/main" id="{D18D388C-FAC6-2126-EF5C-7DAD842729C2}"/>
              </a:ext>
            </a:extLst>
          </p:cNvPr>
          <p:cNvGrpSpPr/>
          <p:nvPr/>
        </p:nvGrpSpPr>
        <p:grpSpPr>
          <a:xfrm>
            <a:off x="2926474" y="972990"/>
            <a:ext cx="3025981" cy="3655172"/>
            <a:chOff x="2864291" y="1039279"/>
            <a:chExt cx="3025981" cy="3655172"/>
          </a:xfrm>
        </p:grpSpPr>
        <p:grpSp>
          <p:nvGrpSpPr>
            <p:cNvPr id="1024" name="Group 1023">
              <a:extLst>
                <a:ext uri="{FF2B5EF4-FFF2-40B4-BE49-F238E27FC236}">
                  <a16:creationId xmlns:a16="http://schemas.microsoft.com/office/drawing/2014/main" id="{3E75E380-369E-37A9-F99F-7871EFFD2604}"/>
                </a:ext>
              </a:extLst>
            </p:cNvPr>
            <p:cNvGrpSpPr/>
            <p:nvPr/>
          </p:nvGrpSpPr>
          <p:grpSpPr>
            <a:xfrm>
              <a:off x="2864291" y="1039279"/>
              <a:ext cx="2478943" cy="3655172"/>
              <a:chOff x="1448535" y="1423989"/>
              <a:chExt cx="2478943" cy="3655172"/>
            </a:xfrm>
          </p:grpSpPr>
          <p:sp>
            <p:nvSpPr>
              <p:cNvPr id="127" name="Oval 126">
                <a:extLst>
                  <a:ext uri="{FF2B5EF4-FFF2-40B4-BE49-F238E27FC236}">
                    <a16:creationId xmlns:a16="http://schemas.microsoft.com/office/drawing/2014/main" id="{015CC6B4-1C5A-1242-48C5-6806F1E60C1D}"/>
                  </a:ext>
                </a:extLst>
              </p:cNvPr>
              <p:cNvSpPr/>
              <p:nvPr/>
            </p:nvSpPr>
            <p:spPr>
              <a:xfrm>
                <a:off x="1448535" y="1571921"/>
                <a:ext cx="2478943" cy="3086738"/>
              </a:xfrm>
              <a:prstGeom prst="ellipse">
                <a:avLst/>
              </a:prstGeom>
              <a:solidFill>
                <a:srgbClr val="F2FFF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A7C29BE8-269C-44DF-71CE-7A849472EB83}"/>
                  </a:ext>
                </a:extLst>
              </p:cNvPr>
              <p:cNvGrpSpPr/>
              <p:nvPr/>
            </p:nvGrpSpPr>
            <p:grpSpPr>
              <a:xfrm>
                <a:off x="2101242" y="1423989"/>
                <a:ext cx="1045729" cy="3655172"/>
                <a:chOff x="2253236" y="1216173"/>
                <a:chExt cx="1025839" cy="3962400"/>
              </a:xfrm>
            </p:grpSpPr>
            <p:grpSp>
              <p:nvGrpSpPr>
                <p:cNvPr id="120" name="Group 119">
                  <a:extLst>
                    <a:ext uri="{FF2B5EF4-FFF2-40B4-BE49-F238E27FC236}">
                      <a16:creationId xmlns:a16="http://schemas.microsoft.com/office/drawing/2014/main" id="{D0D41C20-388F-3693-A7A1-09432AF4894C}"/>
                    </a:ext>
                  </a:extLst>
                </p:cNvPr>
                <p:cNvGrpSpPr/>
                <p:nvPr/>
              </p:nvGrpSpPr>
              <p:grpSpPr>
                <a:xfrm>
                  <a:off x="2253236" y="1216173"/>
                  <a:ext cx="1025839" cy="3962400"/>
                  <a:chOff x="2253236" y="1216173"/>
                  <a:chExt cx="1025839" cy="3962400"/>
                </a:xfrm>
              </p:grpSpPr>
              <p:pic>
                <p:nvPicPr>
                  <p:cNvPr id="33" name="Picture 32" descr="A group of people wearing chef's uniforms&#10;&#10;AI-generated content may be incorrect.">
                    <a:extLst>
                      <a:ext uri="{FF2B5EF4-FFF2-40B4-BE49-F238E27FC236}">
                        <a16:creationId xmlns:a16="http://schemas.microsoft.com/office/drawing/2014/main" id="{E7C22B65-C49A-1A56-3565-FC1E57E6253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988" b="89972" l="42399" r="56388">
                                <a14:foregroundMark x1="46846" y1="34007" x2="53612" y2="35827"/>
                                <a14:foregroundMark x1="53612" y1="35827" x2="50997" y2="43389"/>
                                <a14:foregroundMark x1="50997" y1="43389" x2="51995" y2="56409"/>
                                <a14:foregroundMark x1="55040" y1="37727" x2="53046" y2="53983"/>
                                <a14:foregroundMark x1="55418" y1="38213" x2="55418" y2="38213"/>
                                <a14:foregroundMark x1="53801" y1="35463" x2="53801" y2="35463"/>
                                <a14:foregroundMark x1="51078" y1="31824" x2="49596" y2="31905"/>
                                <a14:foregroundMark x1="53612" y1="34816" x2="55741" y2="35989"/>
                                <a14:foregroundMark x1="47170" y1="37242" x2="46900" y2="54913"/>
                                <a14:foregroundMark x1="53747" y1="55803" x2="55013" y2="42863"/>
                                <a14:foregroundMark x1="44960" y1="43995" x2="46469" y2="44480"/>
                                <a14:foregroundMark x1="44825" y1="44480" x2="46469" y2="37040"/>
                                <a14:foregroundMark x1="46469" y1="37040" x2="46469" y2="37000"/>
                                <a14:foregroundMark x1="55553" y1="37808" x2="55984" y2="44359"/>
                                <a14:foregroundMark x1="54717" y1="34978" x2="54717" y2="34978"/>
                                <a14:foregroundMark x1="47493" y1="33724" x2="45606" y2="38496"/>
                                <a14:foregroundMark x1="44852" y1="46017" x2="45121" y2="37808"/>
                                <a14:foregroundMark x1="45121" y1="37808" x2="48652" y2="31945"/>
                                <a14:foregroundMark x1="48652" y1="31945" x2="48706" y2="31905"/>
                                <a14:foregroundMark x1="52695" y1="32956" x2="56388" y2="38253"/>
                                <a14:foregroundMark x1="56388" y1="38253" x2="56199" y2="38496"/>
                                <a14:foregroundMark x1="45984" y1="35382" x2="45984" y2="35382"/>
                                <a14:foregroundMark x1="44016" y1="43874" x2="44663" y2="39062"/>
                                <a14:foregroundMark x1="45229" y1="35180" x2="45229" y2="35180"/>
                                <a14:foregroundMark x1="55553" y1="34209" x2="55553" y2="34209"/>
                                <a14:foregroundMark x1="56334" y1="45572" x2="56334" y2="45572"/>
                                <a14:foregroundMark x1="50566" y1="30813" x2="50566" y2="30813"/>
                                <a14:foregroundMark x1="49730" y1="30449" x2="50970" y2="30166"/>
                                <a14:foregroundMark x1="50270" y1="30328" x2="49542" y2="2996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5"/>
                      </a:ext>
                    </a:extLst>
                  </a:blip>
                  <a:srcRect l="40682" r="42057"/>
                  <a:stretch/>
                </p:blipFill>
                <p:spPr>
                  <a:xfrm>
                    <a:off x="2253236" y="1216173"/>
                    <a:ext cx="1025839" cy="3962400"/>
                  </a:xfrm>
                  <a:prstGeom prst="rect">
                    <a:avLst/>
                  </a:prstGeom>
                </p:spPr>
              </p:pic>
              <p:grpSp>
                <p:nvGrpSpPr>
                  <p:cNvPr id="54" name="Group 53">
                    <a:extLst>
                      <a:ext uri="{FF2B5EF4-FFF2-40B4-BE49-F238E27FC236}">
                        <a16:creationId xmlns:a16="http://schemas.microsoft.com/office/drawing/2014/main" id="{6C5F01E6-4609-DD28-F23F-F1CE798EF10B}"/>
                      </a:ext>
                    </a:extLst>
                  </p:cNvPr>
                  <p:cNvGrpSpPr/>
                  <p:nvPr/>
                </p:nvGrpSpPr>
                <p:grpSpPr>
                  <a:xfrm>
                    <a:off x="2583416" y="1769220"/>
                    <a:ext cx="482937" cy="911679"/>
                    <a:chOff x="-1012464" y="2399222"/>
                    <a:chExt cx="1610684" cy="2616693"/>
                  </a:xfrm>
                </p:grpSpPr>
                <p:pic>
                  <p:nvPicPr>
                    <p:cNvPr id="46" name="Picture 45" descr="A cartoon of a person smiling&#10;&#10;Description automatically generated">
                      <a:extLst>
                        <a:ext uri="{FF2B5EF4-FFF2-40B4-BE49-F238E27FC236}">
                          <a16:creationId xmlns:a16="http://schemas.microsoft.com/office/drawing/2014/main" id="{E2A80DB8-80B3-CC87-0ACB-53CBAD2A6DD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00" y1="76151" x2="54024" y2="7719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Mark x1="55244" y1="80544" x2="43537" y2="8263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1012464" y="2481651"/>
                      <a:ext cx="1610684" cy="2534264"/>
                    </a:xfrm>
                    <a:prstGeom prst="rect">
                      <a:avLst/>
                    </a:prstGeom>
                  </p:spPr>
                </p:pic>
                <p:pic>
                  <p:nvPicPr>
                    <p:cNvPr id="50" name="Picture 49" descr="A black net on a black background&#10;&#10;Description automatically generated">
                      <a:extLst>
                        <a:ext uri="{FF2B5EF4-FFF2-40B4-BE49-F238E27FC236}">
                          <a16:creationId xmlns:a16="http://schemas.microsoft.com/office/drawing/2014/main" id="{D0CC48E8-36E3-CC37-627D-F5E0EFC9FE40}"/>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11444" y="2399222"/>
                      <a:ext cx="1443552" cy="969574"/>
                    </a:xfrm>
                    <a:prstGeom prst="rect">
                      <a:avLst/>
                    </a:prstGeom>
                  </p:spPr>
                </p:pic>
              </p:grpSp>
            </p:grpSp>
            <p:pic>
              <p:nvPicPr>
                <p:cNvPr id="56" name="Picture 55" descr="A white chef hat with black outline&#10;&#10;AI-generated content may be incorrect.">
                  <a:extLst>
                    <a:ext uri="{FF2B5EF4-FFF2-40B4-BE49-F238E27FC236}">
                      <a16:creationId xmlns:a16="http://schemas.microsoft.com/office/drawing/2014/main" id="{BB470DD7-F2B2-13B7-3D61-BA34DE9E1D54}"/>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2178" b="95757" l="885" r="97552">
                              <a14:foregroundMark x1="10208" y1="19933" x2="4375" y2="32496"/>
                              <a14:foregroundMark x1="4375" y1="32496" x2="4271" y2="33948"/>
                              <a14:foregroundMark x1="5677" y1="22557" x2="5677" y2="22557"/>
                              <a14:foregroundMark x1="13021" y1="24009" x2="23125" y2="30374"/>
                              <a14:foregroundMark x1="50365" y1="5918" x2="36458" y2="18202"/>
                              <a14:foregroundMark x1="34219" y1="8375" x2="24115" y2="18816"/>
                              <a14:foregroundMark x1="15469" y1="13903" x2="15469" y2="13903"/>
                              <a14:foregroundMark x1="7135" y1="20994" x2="7135" y2="20994"/>
                              <a14:foregroundMark x1="3542" y1="26577" x2="2240" y2="38358"/>
                              <a14:foregroundMark x1="2240" y1="38358" x2="6979" y2="51033"/>
                              <a14:foregroundMark x1="6979" y1="51033" x2="16406" y2="57956"/>
                              <a14:foregroundMark x1="16406" y1="57956" x2="28333" y2="60413"/>
                              <a14:foregroundMark x1="28333" y1="60413" x2="35469" y2="64210"/>
                              <a14:foregroundMark x1="35469" y1="64210" x2="35573" y2="73032"/>
                              <a14:foregroundMark x1="35573" y1="73032" x2="57083" y2="79118"/>
                              <a14:foregroundMark x1="57083" y1="79118" x2="73490" y2="78727"/>
                              <a14:foregroundMark x1="73490" y1="78727" x2="75625" y2="66387"/>
                              <a14:foregroundMark x1="75625" y1="66387" x2="80885" y2="58291"/>
                              <a14:foregroundMark x1="80885" y1="58291" x2="89219" y2="51982"/>
                              <a14:foregroundMark x1="89219" y1="51982" x2="94688" y2="42379"/>
                              <a14:foregroundMark x1="94688" y1="42379" x2="95990" y2="34115"/>
                              <a14:foregroundMark x1="95990" y1="34115" x2="92708" y2="26857"/>
                              <a14:foregroundMark x1="92708" y1="26857" x2="92708" y2="26857"/>
                              <a14:foregroundMark x1="85938" y1="15131" x2="73490" y2="15187"/>
                              <a14:foregroundMark x1="60990" y1="5974" x2="66719" y2="15578"/>
                              <a14:foregroundMark x1="47396" y1="2233" x2="37865" y2="12004"/>
                              <a14:foregroundMark x1="37865" y1="12004" x2="37865" y2="12172"/>
                              <a14:foregroundMark x1="97760" y1="33445" x2="97760" y2="33445"/>
                              <a14:foregroundMark x1="73021" y1="91401" x2="70057" y2="92840"/>
                              <a14:foregroundMark x1="32280" y1="91743" x2="30833" y2="90787"/>
                              <a14:foregroundMark x1="30833" y1="90787" x2="28958" y2="87493"/>
                              <a14:foregroundMark x1="885" y1="36683" x2="885" y2="36683"/>
                              <a14:backgroundMark x1="30625" y1="96538" x2="50938" y2="97990"/>
                              <a14:backgroundMark x1="50938" y1="97990" x2="63438" y2="97041"/>
                              <a14:backgroundMark x1="63438" y1="97041" x2="56615" y2="91234"/>
                              <a14:backgroundMark x1="56615" y1="91234" x2="39271" y2="95533"/>
                              <a14:backgroundMark x1="41771" y1="92965" x2="24167" y2="99721"/>
                              <a14:backgroundMark x1="41927" y1="91625" x2="32969" y2="93802"/>
                              <a14:backgroundMark x1="43333" y1="93076" x2="42240" y2="92909"/>
                              <a14:backgroundMark x1="47813" y1="93523" x2="59844" y2="95757"/>
                              <a14:backgroundMark x1="59635" y1="90899" x2="58542" y2="92016"/>
                              <a14:backgroundMark x1="60677" y1="92127" x2="68073" y2="94584"/>
                              <a14:backgroundMark x1="68073" y1="94584" x2="68542" y2="94584"/>
                              <a14:backgroundMark x1="66719" y1="94584" x2="74167" y2="95366"/>
                              <a14:backgroundMark x1="72604" y1="95701" x2="78490" y2="95422"/>
                              <a14:backgroundMark x1="52" y1="33557" x2="0" y2="34729"/>
                              <a14:backgroundMark x1="47604" y1="56" x2="53646" y2="5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8"/>
                    </a:ext>
                  </a:extLst>
                </a:blip>
                <a:stretch>
                  <a:fillRect/>
                </a:stretch>
              </p:blipFill>
              <p:spPr>
                <a:xfrm flipH="1">
                  <a:off x="2450971" y="1379837"/>
                  <a:ext cx="739914" cy="614601"/>
                </a:xfrm>
                <a:prstGeom prst="rect">
                  <a:avLst/>
                </a:prstGeom>
              </p:spPr>
            </p:pic>
          </p:grpSp>
        </p:grpSp>
        <p:grpSp>
          <p:nvGrpSpPr>
            <p:cNvPr id="1036" name="Group 1035">
              <a:extLst>
                <a:ext uri="{FF2B5EF4-FFF2-40B4-BE49-F238E27FC236}">
                  <a16:creationId xmlns:a16="http://schemas.microsoft.com/office/drawing/2014/main" id="{DCB4B265-979F-6CB6-2F5C-049319572E2D}"/>
                </a:ext>
              </a:extLst>
            </p:cNvPr>
            <p:cNvGrpSpPr/>
            <p:nvPr/>
          </p:nvGrpSpPr>
          <p:grpSpPr>
            <a:xfrm>
              <a:off x="3018379" y="2604584"/>
              <a:ext cx="2171774" cy="937807"/>
              <a:chOff x="277977" y="2597734"/>
              <a:chExt cx="2171774" cy="937807"/>
            </a:xfrm>
          </p:grpSpPr>
          <p:sp>
            <p:nvSpPr>
              <p:cNvPr id="1037" name="Oval 1036">
                <a:extLst>
                  <a:ext uri="{FF2B5EF4-FFF2-40B4-BE49-F238E27FC236}">
                    <a16:creationId xmlns:a16="http://schemas.microsoft.com/office/drawing/2014/main" id="{B15D1D3A-3C89-3E67-A5E7-F37A3E68F032}"/>
                  </a:ext>
                </a:extLst>
              </p:cNvPr>
              <p:cNvSpPr/>
              <p:nvPr/>
            </p:nvSpPr>
            <p:spPr>
              <a:xfrm>
                <a:off x="277977" y="2597734"/>
                <a:ext cx="2171774" cy="937807"/>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TextBox 1037">
                <a:extLst>
                  <a:ext uri="{FF2B5EF4-FFF2-40B4-BE49-F238E27FC236}">
                    <a16:creationId xmlns:a16="http://schemas.microsoft.com/office/drawing/2014/main" id="{F2422CF3-641B-596C-B73B-E12974BED797}"/>
                  </a:ext>
                </a:extLst>
              </p:cNvPr>
              <p:cNvSpPr txBox="1"/>
              <p:nvPr/>
            </p:nvSpPr>
            <p:spPr>
              <a:xfrm>
                <a:off x="952532" y="2835805"/>
                <a:ext cx="822662"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Chef</a:t>
                </a:r>
              </a:p>
            </p:txBody>
          </p:sp>
        </p:grpSp>
        <p:cxnSp>
          <p:nvCxnSpPr>
            <p:cNvPr id="1054" name="Straight Connector 1053">
              <a:extLst>
                <a:ext uri="{FF2B5EF4-FFF2-40B4-BE49-F238E27FC236}">
                  <a16:creationId xmlns:a16="http://schemas.microsoft.com/office/drawing/2014/main" id="{BA3626E3-0512-B47E-8E0B-4A9E48805B5F}"/>
                </a:ext>
              </a:extLst>
            </p:cNvPr>
            <p:cNvCxnSpPr>
              <a:cxnSpLocks/>
            </p:cNvCxnSpPr>
            <p:nvPr/>
          </p:nvCxnSpPr>
          <p:spPr>
            <a:xfrm flipH="1" flipV="1">
              <a:off x="5330931" y="2144266"/>
              <a:ext cx="559341" cy="41471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79" name="Group 1078">
            <a:extLst>
              <a:ext uri="{FF2B5EF4-FFF2-40B4-BE49-F238E27FC236}">
                <a16:creationId xmlns:a16="http://schemas.microsoft.com/office/drawing/2014/main" id="{11A20A63-476A-6B93-B10B-CED869731A20}"/>
              </a:ext>
            </a:extLst>
          </p:cNvPr>
          <p:cNvGrpSpPr/>
          <p:nvPr/>
        </p:nvGrpSpPr>
        <p:grpSpPr>
          <a:xfrm>
            <a:off x="6250688" y="1087434"/>
            <a:ext cx="3013771" cy="3112525"/>
            <a:chOff x="6287311" y="1146159"/>
            <a:chExt cx="3013771" cy="3112525"/>
          </a:xfrm>
        </p:grpSpPr>
        <p:cxnSp>
          <p:nvCxnSpPr>
            <p:cNvPr id="1061" name="Straight Connector 1060">
              <a:extLst>
                <a:ext uri="{FF2B5EF4-FFF2-40B4-BE49-F238E27FC236}">
                  <a16:creationId xmlns:a16="http://schemas.microsoft.com/office/drawing/2014/main" id="{050FDBA8-A08A-CFEF-A1C6-534EACA79FFE}"/>
                </a:ext>
              </a:extLst>
            </p:cNvPr>
            <p:cNvCxnSpPr>
              <a:cxnSpLocks/>
            </p:cNvCxnSpPr>
            <p:nvPr/>
          </p:nvCxnSpPr>
          <p:spPr>
            <a:xfrm flipV="1">
              <a:off x="6287311" y="2132489"/>
              <a:ext cx="557784" cy="411480"/>
            </a:xfrm>
            <a:prstGeom prst="line">
              <a:avLst/>
            </a:prstGeom>
          </p:spPr>
          <p:style>
            <a:lnRef idx="2">
              <a:schemeClr val="accent1"/>
            </a:lnRef>
            <a:fillRef idx="0">
              <a:schemeClr val="accent1"/>
            </a:fillRef>
            <a:effectRef idx="1">
              <a:schemeClr val="accent1"/>
            </a:effectRef>
            <a:fontRef idx="minor">
              <a:schemeClr val="tx1"/>
            </a:fontRef>
          </p:style>
        </p:cxnSp>
        <p:grpSp>
          <p:nvGrpSpPr>
            <p:cNvPr id="64" name="Group 63">
              <a:extLst>
                <a:ext uri="{FF2B5EF4-FFF2-40B4-BE49-F238E27FC236}">
                  <a16:creationId xmlns:a16="http://schemas.microsoft.com/office/drawing/2014/main" id="{D73AA883-CD6C-6154-023F-7D8B47308D01}"/>
                </a:ext>
              </a:extLst>
            </p:cNvPr>
            <p:cNvGrpSpPr/>
            <p:nvPr/>
          </p:nvGrpSpPr>
          <p:grpSpPr>
            <a:xfrm>
              <a:off x="6485712" y="1146159"/>
              <a:ext cx="2815370" cy="3112525"/>
              <a:chOff x="6633382" y="2045305"/>
              <a:chExt cx="3180397" cy="2804531"/>
            </a:xfrm>
          </p:grpSpPr>
          <p:sp>
            <p:nvSpPr>
              <p:cNvPr id="60" name="Oval 59">
                <a:extLst>
                  <a:ext uri="{FF2B5EF4-FFF2-40B4-BE49-F238E27FC236}">
                    <a16:creationId xmlns:a16="http://schemas.microsoft.com/office/drawing/2014/main" id="{0BB3FAFF-B8F7-8EA8-DC3A-6D1963C5C731}"/>
                  </a:ext>
                </a:extLst>
              </p:cNvPr>
              <p:cNvSpPr/>
              <p:nvPr/>
            </p:nvSpPr>
            <p:spPr>
              <a:xfrm>
                <a:off x="7013429" y="2068540"/>
                <a:ext cx="2800350" cy="2781296"/>
              </a:xfrm>
              <a:prstGeom prst="ellipse">
                <a:avLst/>
              </a:prstGeom>
              <a:solidFill>
                <a:srgbClr val="F2FFF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person and person sitting in bean bags&#10;&#10;AI-generated content may be incorrect.">
                <a:extLst>
                  <a:ext uri="{FF2B5EF4-FFF2-40B4-BE49-F238E27FC236}">
                    <a16:creationId xmlns:a16="http://schemas.microsoft.com/office/drawing/2014/main" id="{85933D79-ED43-04C9-45F8-AF3592F937E1}"/>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5139" r="48611">
                            <a14:foregroundMark x1="46806" y1="83056" x2="46806" y2="83056"/>
                            <a14:foregroundMark x1="48611" y1="83333" x2="48611" y2="83333"/>
                            <a14:backgroundMark x1="9306" y1="82778" x2="35139" y2="87500"/>
                            <a14:backgroundMark x1="35139" y1="87500" x2="40556" y2="87222"/>
                          </a14:backgroundRemoval>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1"/>
                  </a:ext>
                </a:extLst>
              </a:blip>
              <a:srcRect r="48276"/>
              <a:stretch/>
            </p:blipFill>
            <p:spPr>
              <a:xfrm>
                <a:off x="6633382" y="2045305"/>
                <a:ext cx="2877224" cy="2781296"/>
              </a:xfrm>
              <a:prstGeom prst="rect">
                <a:avLst/>
              </a:prstGeom>
            </p:spPr>
          </p:pic>
          <p:grpSp>
            <p:nvGrpSpPr>
              <p:cNvPr id="61" name="Group 60">
                <a:extLst>
                  <a:ext uri="{FF2B5EF4-FFF2-40B4-BE49-F238E27FC236}">
                    <a16:creationId xmlns:a16="http://schemas.microsoft.com/office/drawing/2014/main" id="{30ED41CE-40DA-39E0-8623-817589A2F16B}"/>
                  </a:ext>
                </a:extLst>
              </p:cNvPr>
              <p:cNvGrpSpPr/>
              <p:nvPr/>
            </p:nvGrpSpPr>
            <p:grpSpPr>
              <a:xfrm>
                <a:off x="7671815" y="2387260"/>
                <a:ext cx="482937" cy="911679"/>
                <a:chOff x="-1012464" y="2399222"/>
                <a:chExt cx="1610684" cy="2616693"/>
              </a:xfrm>
            </p:grpSpPr>
            <p:pic>
              <p:nvPicPr>
                <p:cNvPr id="62" name="Picture 61" descr="A cartoon of a person smiling&#10;&#10;Description automatically generated">
                  <a:extLst>
                    <a:ext uri="{FF2B5EF4-FFF2-40B4-BE49-F238E27FC236}">
                      <a16:creationId xmlns:a16="http://schemas.microsoft.com/office/drawing/2014/main" id="{B899ACB5-99DF-A08B-16BF-C23A5AAC301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00" y1="76151" x2="54024" y2="7719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Mark x1="55244" y1="80544" x2="43537" y2="8263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1012464" y="2481651"/>
                  <a:ext cx="1610684" cy="2534264"/>
                </a:xfrm>
                <a:prstGeom prst="rect">
                  <a:avLst/>
                </a:prstGeom>
              </p:spPr>
            </p:pic>
            <p:pic>
              <p:nvPicPr>
                <p:cNvPr id="63" name="Picture 62" descr="A black net on a black background&#10;&#10;Description automatically generated">
                  <a:extLst>
                    <a:ext uri="{FF2B5EF4-FFF2-40B4-BE49-F238E27FC236}">
                      <a16:creationId xmlns:a16="http://schemas.microsoft.com/office/drawing/2014/main" id="{912391E8-8259-3911-5F76-A339C6FD1112}"/>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11444" y="2399222"/>
                  <a:ext cx="1443552" cy="969574"/>
                </a:xfrm>
                <a:prstGeom prst="rect">
                  <a:avLst/>
                </a:prstGeom>
              </p:spPr>
            </p:pic>
          </p:grpSp>
        </p:grpSp>
        <p:grpSp>
          <p:nvGrpSpPr>
            <p:cNvPr id="1043" name="Group 1042">
              <a:extLst>
                <a:ext uri="{FF2B5EF4-FFF2-40B4-BE49-F238E27FC236}">
                  <a16:creationId xmlns:a16="http://schemas.microsoft.com/office/drawing/2014/main" id="{397CD3BF-5671-0C2E-C633-9A31007A0AFB}"/>
                </a:ext>
              </a:extLst>
            </p:cNvPr>
            <p:cNvGrpSpPr/>
            <p:nvPr/>
          </p:nvGrpSpPr>
          <p:grpSpPr>
            <a:xfrm>
              <a:off x="7031203" y="2663838"/>
              <a:ext cx="2171774" cy="937807"/>
              <a:chOff x="300722" y="2597734"/>
              <a:chExt cx="2171774" cy="937807"/>
            </a:xfrm>
          </p:grpSpPr>
          <p:sp>
            <p:nvSpPr>
              <p:cNvPr id="1044" name="Oval 1043">
                <a:extLst>
                  <a:ext uri="{FF2B5EF4-FFF2-40B4-BE49-F238E27FC236}">
                    <a16:creationId xmlns:a16="http://schemas.microsoft.com/office/drawing/2014/main" id="{547AD29E-E499-5DF4-C221-95C3FF7F1679}"/>
                  </a:ext>
                </a:extLst>
              </p:cNvPr>
              <p:cNvSpPr/>
              <p:nvPr/>
            </p:nvSpPr>
            <p:spPr>
              <a:xfrm>
                <a:off x="300722" y="2597734"/>
                <a:ext cx="2171774" cy="937807"/>
              </a:xfrm>
              <a:prstGeom prst="ellipse">
                <a:avLst/>
              </a:prstGeom>
              <a:solidFill>
                <a:srgbClr val="FFCC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TextBox 1044">
                <a:extLst>
                  <a:ext uri="{FF2B5EF4-FFF2-40B4-BE49-F238E27FC236}">
                    <a16:creationId xmlns:a16="http://schemas.microsoft.com/office/drawing/2014/main" id="{02E29E60-E23F-76B7-D609-F75DFE8A7AC9}"/>
                  </a:ext>
                </a:extLst>
              </p:cNvPr>
              <p:cNvSpPr txBox="1"/>
              <p:nvPr/>
            </p:nvSpPr>
            <p:spPr>
              <a:xfrm>
                <a:off x="759707" y="2658008"/>
                <a:ext cx="1253805" cy="830997"/>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Active</a:t>
                </a:r>
              </a:p>
              <a:p>
                <a:pPr algn="ctr"/>
                <a:r>
                  <a:rPr lang="en-US" sz="2400" dirty="0">
                    <a:effectLst>
                      <a:outerShdw blurRad="38100" dist="38100" dir="2700000" algn="tl">
                        <a:srgbClr val="000000">
                          <a:alpha val="43137"/>
                        </a:srgbClr>
                      </a:outerShdw>
                    </a:effectLst>
                  </a:rPr>
                  <a:t>Listener</a:t>
                </a:r>
              </a:p>
            </p:txBody>
          </p:sp>
        </p:grpSp>
      </p:grpSp>
      <p:grpSp>
        <p:nvGrpSpPr>
          <p:cNvPr id="9" name="Group 8">
            <a:extLst>
              <a:ext uri="{FF2B5EF4-FFF2-40B4-BE49-F238E27FC236}">
                <a16:creationId xmlns:a16="http://schemas.microsoft.com/office/drawing/2014/main" id="{B9AB8D3F-8723-4D8A-0197-43B9A0E75A92}"/>
              </a:ext>
            </a:extLst>
          </p:cNvPr>
          <p:cNvGrpSpPr/>
          <p:nvPr/>
        </p:nvGrpSpPr>
        <p:grpSpPr>
          <a:xfrm>
            <a:off x="3787866" y="2481747"/>
            <a:ext cx="4616269" cy="4376252"/>
            <a:chOff x="7598094" y="2194979"/>
            <a:chExt cx="2272991" cy="2497510"/>
          </a:xfrm>
        </p:grpSpPr>
        <p:grpSp>
          <p:nvGrpSpPr>
            <p:cNvPr id="13" name="Group 12">
              <a:extLst>
                <a:ext uri="{FF2B5EF4-FFF2-40B4-BE49-F238E27FC236}">
                  <a16:creationId xmlns:a16="http://schemas.microsoft.com/office/drawing/2014/main" id="{DE2BA93D-D49B-94ED-F967-55D945C0CDEB}"/>
                </a:ext>
              </a:extLst>
            </p:cNvPr>
            <p:cNvGrpSpPr/>
            <p:nvPr/>
          </p:nvGrpSpPr>
          <p:grpSpPr>
            <a:xfrm>
              <a:off x="8213600" y="2194979"/>
              <a:ext cx="1035445" cy="2497510"/>
              <a:chOff x="8213600" y="2194979"/>
              <a:chExt cx="1035445" cy="2497510"/>
            </a:xfrm>
          </p:grpSpPr>
          <p:pic>
            <p:nvPicPr>
              <p:cNvPr id="26" name="Picture 25" descr="A black polo shirt with collar&#10;&#10;Description automatically generated">
                <a:extLst>
                  <a:ext uri="{FF2B5EF4-FFF2-40B4-BE49-F238E27FC236}">
                    <a16:creationId xmlns:a16="http://schemas.microsoft.com/office/drawing/2014/main" id="{AC19F3A2-52B5-3BF5-B218-D359CC6DA47D}"/>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9701" b="89801" l="5911" r="89776">
                            <a14:foregroundMark x1="9425" y1="31343" x2="9425" y2="31343"/>
                            <a14:foregroundMark x1="5911" y1="31841" x2="5911" y2="3184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4"/>
                  </a:ext>
                </a:extLst>
              </a:blip>
              <a:srcRect l="3090" r="48167" b="20261"/>
              <a:stretch/>
            </p:blipFill>
            <p:spPr>
              <a:xfrm>
                <a:off x="8213600" y="3140433"/>
                <a:ext cx="1035445" cy="1128930"/>
              </a:xfrm>
              <a:prstGeom prst="rect">
                <a:avLst/>
              </a:prstGeom>
            </p:spPr>
          </p:pic>
          <p:pic>
            <p:nvPicPr>
              <p:cNvPr id="27" name="Picture 26" descr="A cartoon of a person smiling&#10;&#10;Description automatically generated">
                <a:extLst>
                  <a:ext uri="{FF2B5EF4-FFF2-40B4-BE49-F238E27FC236}">
                    <a16:creationId xmlns:a16="http://schemas.microsoft.com/office/drawing/2014/main" id="{1B5D7EC8-E206-DBDF-2A56-9BF61D4545DE}"/>
                  </a:ext>
                </a:extLst>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8332314" y="2242021"/>
                <a:ext cx="793080" cy="1446294"/>
              </a:xfrm>
              <a:prstGeom prst="rect">
                <a:avLst/>
              </a:prstGeom>
            </p:spPr>
          </p:pic>
          <p:pic>
            <p:nvPicPr>
              <p:cNvPr id="28" name="Picture 27" descr="A black net on a black background&#10;&#10;Description automatically generated">
                <a:extLst>
                  <a:ext uri="{FF2B5EF4-FFF2-40B4-BE49-F238E27FC236}">
                    <a16:creationId xmlns:a16="http://schemas.microsoft.com/office/drawing/2014/main" id="{B49F27E7-096E-7DDC-4601-7BE134E730C0}"/>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382055" y="2194979"/>
                <a:ext cx="710786" cy="553332"/>
              </a:xfrm>
              <a:prstGeom prst="rect">
                <a:avLst/>
              </a:prstGeom>
            </p:spPr>
          </p:pic>
          <p:pic>
            <p:nvPicPr>
              <p:cNvPr id="29" name="Picture 28" descr="A blue and orange letters on a black background&#10;&#10;Description automatically generated">
                <a:extLst>
                  <a:ext uri="{FF2B5EF4-FFF2-40B4-BE49-F238E27FC236}">
                    <a16:creationId xmlns:a16="http://schemas.microsoft.com/office/drawing/2014/main" id="{D5DF4DA0-FCA4-0206-58F7-4BCB2CDEB04F}"/>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506554" y="3502142"/>
                <a:ext cx="161725" cy="91885"/>
              </a:xfrm>
              <a:prstGeom prst="rect">
                <a:avLst/>
              </a:prstGeom>
            </p:spPr>
          </p:pic>
          <p:pic>
            <p:nvPicPr>
              <p:cNvPr id="30" name="Picture 29" descr="A red apron with a pocket&#10;&#10;Description automatically generated">
                <a:extLst>
                  <a:ext uri="{FF2B5EF4-FFF2-40B4-BE49-F238E27FC236}">
                    <a16:creationId xmlns:a16="http://schemas.microsoft.com/office/drawing/2014/main" id="{E65297A6-63BF-BFE7-23C8-71D778FED75A}"/>
                  </a:ext>
                </a:extLst>
              </p:cNvPr>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10000" b="91759" l="10000" r="90000">
                            <a14:foregroundMark x1="39571" y1="21111" x2="58571" y2="21574"/>
                            <a14:foregroundMark x1="15596" y1="44352" x2="16286" y2="90556"/>
                            <a14:foregroundMark x1="15571" y1="42685" x2="15596" y2="44352"/>
                            <a14:foregroundMark x1="16286" y1="90556" x2="58143" y2="92222"/>
                            <a14:foregroundMark x1="58143" y1="92222" x2="72143" y2="91759"/>
                            <a14:foregroundMark x1="72143" y1="91759" x2="84857" y2="73704"/>
                            <a14:foregroundMark x1="84857" y1="73704" x2="85286" y2="49259"/>
                            <a14:foregroundMark x1="83612" y1="44537" x2="82857" y2="42407"/>
                            <a14:foregroundMark x1="85286" y1="49259" x2="83612" y2="44537"/>
                            <a14:backgroundMark x1="88143" y1="44537" x2="88143" y2="44537"/>
                            <a14:backgroundMark x1="11143" y1="44352" x2="11143" y2="4435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8"/>
                  </a:ext>
                </a:extLst>
              </a:blip>
              <a:srcRect b="17766"/>
              <a:stretch/>
            </p:blipFill>
            <p:spPr>
              <a:xfrm>
                <a:off x="8250282" y="3089360"/>
                <a:ext cx="966069" cy="1603129"/>
              </a:xfrm>
              <a:prstGeom prst="rect">
                <a:avLst/>
              </a:prstGeom>
            </p:spPr>
          </p:pic>
          <p:pic>
            <p:nvPicPr>
              <p:cNvPr id="31" name="Picture 30" descr="A blue and orange letters on a black background&#10;&#10;Description automatically generated">
                <a:extLst>
                  <a:ext uri="{FF2B5EF4-FFF2-40B4-BE49-F238E27FC236}">
                    <a16:creationId xmlns:a16="http://schemas.microsoft.com/office/drawing/2014/main" id="{4CA5D670-7164-F264-8B70-FB256C5A5A63}"/>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554409" y="3948472"/>
                <a:ext cx="360964" cy="167003"/>
              </a:xfrm>
              <a:prstGeom prst="rect">
                <a:avLst/>
              </a:prstGeom>
            </p:spPr>
          </p:pic>
        </p:grpSp>
        <p:grpSp>
          <p:nvGrpSpPr>
            <p:cNvPr id="14" name="Group 13">
              <a:extLst>
                <a:ext uri="{FF2B5EF4-FFF2-40B4-BE49-F238E27FC236}">
                  <a16:creationId xmlns:a16="http://schemas.microsoft.com/office/drawing/2014/main" id="{C67E9361-EBF5-819E-0A93-EFF9E5AA15E2}"/>
                </a:ext>
              </a:extLst>
            </p:cNvPr>
            <p:cNvGrpSpPr/>
            <p:nvPr/>
          </p:nvGrpSpPr>
          <p:grpSpPr>
            <a:xfrm>
              <a:off x="7598094" y="3616447"/>
              <a:ext cx="2272991" cy="901751"/>
              <a:chOff x="7598094" y="3616447"/>
              <a:chExt cx="2272991" cy="901751"/>
            </a:xfrm>
          </p:grpSpPr>
          <p:pic>
            <p:nvPicPr>
              <p:cNvPr id="16" name="Picture 15" descr="A cartoon of a hand&#10;&#10;Description automatically generated">
                <a:extLst>
                  <a:ext uri="{FF2B5EF4-FFF2-40B4-BE49-F238E27FC236}">
                    <a16:creationId xmlns:a16="http://schemas.microsoft.com/office/drawing/2014/main" id="{7A81F07D-69FA-DB3D-32C5-4BD601F6189F}"/>
                  </a:ext>
                </a:extLst>
              </p:cNvPr>
              <p:cNvPicPr>
                <a:picLocks noChangeAspect="1"/>
              </p:cNvPicPr>
              <p:nvPr/>
            </p:nvPicPr>
            <p:blipFill>
              <a:blip r:embed="rId40">
                <a:extLst>
                  <a:ext uri="{BEBA8EAE-BF5A-486C-A8C5-ECC9F3942E4B}">
                    <a14:imgProps xmlns:a14="http://schemas.microsoft.com/office/drawing/2010/main">
                      <a14:imgLayer r:embed="rId41">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2"/>
                  </a:ext>
                </a:extLst>
              </a:blip>
              <a:stretch>
                <a:fillRect/>
              </a:stretch>
            </p:blipFill>
            <p:spPr>
              <a:xfrm rot="20997294" flipH="1">
                <a:off x="8402645" y="3616447"/>
                <a:ext cx="1468440" cy="887918"/>
              </a:xfrm>
              <a:prstGeom prst="rect">
                <a:avLst/>
              </a:prstGeom>
            </p:spPr>
          </p:pic>
          <p:pic>
            <p:nvPicPr>
              <p:cNvPr id="17" name="Picture 16" descr="A cartoon of a hand&#10;&#10;Description automatically generated">
                <a:extLst>
                  <a:ext uri="{FF2B5EF4-FFF2-40B4-BE49-F238E27FC236}">
                    <a16:creationId xmlns:a16="http://schemas.microsoft.com/office/drawing/2014/main" id="{C072D90B-FA4B-4DA8-4CF7-5206A19DC204}"/>
                  </a:ext>
                </a:extLst>
              </p:cNvPr>
              <p:cNvPicPr>
                <a:picLocks noChangeAspect="1"/>
              </p:cNvPicPr>
              <p:nvPr/>
            </p:nvPicPr>
            <p:blipFill>
              <a:blip r:embed="rId40">
                <a:extLst>
                  <a:ext uri="{BEBA8EAE-BF5A-486C-A8C5-ECC9F3942E4B}">
                    <a14:imgProps xmlns:a14="http://schemas.microsoft.com/office/drawing/2010/main">
                      <a14:imgLayer r:embed="rId41">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2"/>
                  </a:ext>
                </a:extLst>
              </a:blip>
              <a:stretch>
                <a:fillRect/>
              </a:stretch>
            </p:blipFill>
            <p:spPr>
              <a:xfrm rot="602706">
                <a:off x="7598094" y="3630280"/>
                <a:ext cx="1468440" cy="887918"/>
              </a:xfrm>
              <a:prstGeom prst="rect">
                <a:avLst/>
              </a:prstGeom>
            </p:spPr>
          </p:pic>
        </p:grpSp>
      </p:grpSp>
    </p:spTree>
    <p:custDataLst>
      <p:tags r:id="rId1"/>
    </p:custDataLst>
    <p:extLst>
      <p:ext uri="{BB962C8B-B14F-4D97-AF65-F5344CB8AC3E}">
        <p14:creationId xmlns:p14="http://schemas.microsoft.com/office/powerpoint/2010/main" val="1309083232"/>
      </p:ext>
    </p:extLst>
  </p:cSld>
  <p:clrMapOvr>
    <a:masterClrMapping/>
  </p:clrMapOvr>
  <mc:AlternateContent xmlns:mc="http://schemas.openxmlformats.org/markup-compatibility/2006" xmlns:p14="http://schemas.microsoft.com/office/powerpoint/2010/main">
    <mc:Choice Requires="p14">
      <p:transition spd="slow" p14:dur="2000" advTm="61111"/>
    </mc:Choice>
    <mc:Fallback xmlns="">
      <p:transition spd="slow" advTm="611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wipe(right)">
                                      <p:cBhvr>
                                        <p:cTn id="7" dur="500"/>
                                        <p:tgtEl>
                                          <p:spTgt spid="10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65"/>
                                        </p:tgtEl>
                                        <p:attrNameLst>
                                          <p:attrName>style.visibility</p:attrName>
                                        </p:attrNameLst>
                                      </p:cBhvr>
                                      <p:to>
                                        <p:strVal val="visible"/>
                                      </p:to>
                                    </p:set>
                                    <p:animEffect transition="in" filter="wipe(right)">
                                      <p:cBhvr>
                                        <p:cTn id="12" dur="500"/>
                                        <p:tgtEl>
                                          <p:spTgt spid="10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67"/>
                                        </p:tgtEl>
                                        <p:attrNameLst>
                                          <p:attrName>style.visibility</p:attrName>
                                        </p:attrNameLst>
                                      </p:cBhvr>
                                      <p:to>
                                        <p:strVal val="visible"/>
                                      </p:to>
                                    </p:set>
                                    <p:animEffect transition="in" filter="wipe(right)">
                                      <p:cBhvr>
                                        <p:cTn id="17" dur="500"/>
                                        <p:tgtEl>
                                          <p:spTgt spid="10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62"/>
                                        </p:tgtEl>
                                        <p:attrNameLst>
                                          <p:attrName>style.visibility</p:attrName>
                                        </p:attrNameLst>
                                      </p:cBhvr>
                                      <p:to>
                                        <p:strVal val="visible"/>
                                      </p:to>
                                    </p:set>
                                    <p:animEffect transition="in" filter="wipe(left)">
                                      <p:cBhvr>
                                        <p:cTn id="22" dur="500"/>
                                        <p:tgtEl>
                                          <p:spTgt spid="1062"/>
                                        </p:tgtEl>
                                      </p:cBhvr>
                                    </p:animEffect>
                                  </p:childTnLst>
                                </p:cTn>
                              </p:par>
                              <p:par>
                                <p:cTn id="23" presetID="22" presetClass="entr" presetSubtype="8" fill="hold" nodeType="withEffect">
                                  <p:stCondLst>
                                    <p:cond delay="0"/>
                                  </p:stCondLst>
                                  <p:childTnLst>
                                    <p:set>
                                      <p:cBhvr>
                                        <p:cTn id="24" dur="1" fill="hold">
                                          <p:stCondLst>
                                            <p:cond delay="0"/>
                                          </p:stCondLst>
                                        </p:cTn>
                                        <p:tgtEl>
                                          <p:spTgt spid="1069"/>
                                        </p:tgtEl>
                                        <p:attrNameLst>
                                          <p:attrName>style.visibility</p:attrName>
                                        </p:attrNameLst>
                                      </p:cBhvr>
                                      <p:to>
                                        <p:strVal val="visible"/>
                                      </p:to>
                                    </p:set>
                                    <p:animEffect transition="in" filter="wipe(left)">
                                      <p:cBhvr>
                                        <p:cTn id="25" dur="500"/>
                                        <p:tgtEl>
                                          <p:spTgt spid="10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79"/>
                                        </p:tgtEl>
                                        <p:attrNameLst>
                                          <p:attrName>style.visibility</p:attrName>
                                        </p:attrNameLst>
                                      </p:cBhvr>
                                      <p:to>
                                        <p:strVal val="visible"/>
                                      </p:to>
                                    </p:set>
                                    <p:animEffect transition="in" filter="wipe(left)">
                                      <p:cBhvr>
                                        <p:cTn id="30" dur="500"/>
                                        <p:tgtEl>
                                          <p:spTgt spid="107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60"/>
                                        </p:tgtEl>
                                        <p:attrNameLst>
                                          <p:attrName>style.visibility</p:attrName>
                                        </p:attrNameLst>
                                      </p:cBhvr>
                                      <p:to>
                                        <p:strVal val="visible"/>
                                      </p:to>
                                    </p:set>
                                    <p:animEffect transition="in" filter="wipe(left)">
                                      <p:cBhvr>
                                        <p:cTn id="35" dur="500"/>
                                        <p:tgtEl>
                                          <p:spTgt spid="1060"/>
                                        </p:tgtEl>
                                      </p:cBhvr>
                                    </p:animEffect>
                                  </p:childTnLst>
                                </p:cTn>
                              </p:par>
                              <p:par>
                                <p:cTn id="36" presetID="22" presetClass="entr" presetSubtype="8" fill="hold" nodeType="withEffect">
                                  <p:stCondLst>
                                    <p:cond delay="0"/>
                                  </p:stCondLst>
                                  <p:childTnLst>
                                    <p:set>
                                      <p:cBhvr>
                                        <p:cTn id="37" dur="1" fill="hold">
                                          <p:stCondLst>
                                            <p:cond delay="0"/>
                                          </p:stCondLst>
                                        </p:cTn>
                                        <p:tgtEl>
                                          <p:spTgt spid="1070"/>
                                        </p:tgtEl>
                                        <p:attrNameLst>
                                          <p:attrName>style.visibility</p:attrName>
                                        </p:attrNameLst>
                                      </p:cBhvr>
                                      <p:to>
                                        <p:strVal val="visible"/>
                                      </p:to>
                                    </p:set>
                                    <p:animEffect transition="in" filter="wipe(left)">
                                      <p:cBhvr>
                                        <p:cTn id="38" dur="500"/>
                                        <p:tgtEl>
                                          <p:spTgt spid="10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nodeType="clickEffect">
                                  <p:stCondLst>
                                    <p:cond delay="0"/>
                                  </p:stCondLst>
                                  <p:childTnLst>
                                    <p:animEffect transition="out" filter="wipe(left)">
                                      <p:cBhvr>
                                        <p:cTn id="42" dur="500"/>
                                        <p:tgtEl>
                                          <p:spTgt spid="1064"/>
                                        </p:tgtEl>
                                      </p:cBhvr>
                                    </p:animEffect>
                                    <p:set>
                                      <p:cBhvr>
                                        <p:cTn id="43" dur="1" fill="hold">
                                          <p:stCondLst>
                                            <p:cond delay="499"/>
                                          </p:stCondLst>
                                        </p:cTn>
                                        <p:tgtEl>
                                          <p:spTgt spid="1064"/>
                                        </p:tgtEl>
                                        <p:attrNameLst>
                                          <p:attrName>style.visibility</p:attrName>
                                        </p:attrNameLst>
                                      </p:cBhvr>
                                      <p:to>
                                        <p:strVal val="hidden"/>
                                      </p:to>
                                    </p:set>
                                  </p:childTnLst>
                                </p:cTn>
                              </p:par>
                              <p:par>
                                <p:cTn id="44" presetID="22" presetClass="exit" presetSubtype="8" fill="hold" nodeType="withEffect">
                                  <p:stCondLst>
                                    <p:cond delay="0"/>
                                  </p:stCondLst>
                                  <p:childTnLst>
                                    <p:animEffect transition="out" filter="wipe(left)">
                                      <p:cBhvr>
                                        <p:cTn id="45" dur="500"/>
                                        <p:tgtEl>
                                          <p:spTgt spid="1065"/>
                                        </p:tgtEl>
                                      </p:cBhvr>
                                    </p:animEffect>
                                    <p:set>
                                      <p:cBhvr>
                                        <p:cTn id="46" dur="1" fill="hold">
                                          <p:stCondLst>
                                            <p:cond delay="499"/>
                                          </p:stCondLst>
                                        </p:cTn>
                                        <p:tgtEl>
                                          <p:spTgt spid="1065"/>
                                        </p:tgtEl>
                                        <p:attrNameLst>
                                          <p:attrName>style.visibility</p:attrName>
                                        </p:attrNameLst>
                                      </p:cBhvr>
                                      <p:to>
                                        <p:strVal val="hidden"/>
                                      </p:to>
                                    </p:set>
                                  </p:childTnLst>
                                </p:cTn>
                              </p:par>
                              <p:par>
                                <p:cTn id="47" presetID="22" presetClass="exit" presetSubtype="8" fill="hold" nodeType="withEffect">
                                  <p:stCondLst>
                                    <p:cond delay="0"/>
                                  </p:stCondLst>
                                  <p:childTnLst>
                                    <p:animEffect transition="out" filter="wipe(left)">
                                      <p:cBhvr>
                                        <p:cTn id="48" dur="500"/>
                                        <p:tgtEl>
                                          <p:spTgt spid="1067"/>
                                        </p:tgtEl>
                                      </p:cBhvr>
                                    </p:animEffect>
                                    <p:set>
                                      <p:cBhvr>
                                        <p:cTn id="49" dur="1" fill="hold">
                                          <p:stCondLst>
                                            <p:cond delay="499"/>
                                          </p:stCondLst>
                                        </p:cTn>
                                        <p:tgtEl>
                                          <p:spTgt spid="1067"/>
                                        </p:tgtEl>
                                        <p:attrNameLst>
                                          <p:attrName>style.visibility</p:attrName>
                                        </p:attrNameLst>
                                      </p:cBhvr>
                                      <p:to>
                                        <p:strVal val="hidden"/>
                                      </p:to>
                                    </p:set>
                                  </p:childTnLst>
                                </p:cTn>
                              </p:par>
                              <p:par>
                                <p:cTn id="50" presetID="22" presetClass="exit" presetSubtype="2" fill="hold" nodeType="withEffect">
                                  <p:stCondLst>
                                    <p:cond delay="0"/>
                                  </p:stCondLst>
                                  <p:childTnLst>
                                    <p:animEffect transition="out" filter="wipe(right)">
                                      <p:cBhvr>
                                        <p:cTn id="51" dur="500"/>
                                        <p:tgtEl>
                                          <p:spTgt spid="1062"/>
                                        </p:tgtEl>
                                      </p:cBhvr>
                                    </p:animEffect>
                                    <p:set>
                                      <p:cBhvr>
                                        <p:cTn id="52" dur="1" fill="hold">
                                          <p:stCondLst>
                                            <p:cond delay="499"/>
                                          </p:stCondLst>
                                        </p:cTn>
                                        <p:tgtEl>
                                          <p:spTgt spid="1062"/>
                                        </p:tgtEl>
                                        <p:attrNameLst>
                                          <p:attrName>style.visibility</p:attrName>
                                        </p:attrNameLst>
                                      </p:cBhvr>
                                      <p:to>
                                        <p:strVal val="hidden"/>
                                      </p:to>
                                    </p:set>
                                  </p:childTnLst>
                                </p:cTn>
                              </p:par>
                              <p:par>
                                <p:cTn id="53" presetID="22" presetClass="exit" presetSubtype="2" fill="hold" nodeType="withEffect">
                                  <p:stCondLst>
                                    <p:cond delay="0"/>
                                  </p:stCondLst>
                                  <p:childTnLst>
                                    <p:animEffect transition="out" filter="wipe(right)">
                                      <p:cBhvr>
                                        <p:cTn id="54" dur="500"/>
                                        <p:tgtEl>
                                          <p:spTgt spid="1069"/>
                                        </p:tgtEl>
                                      </p:cBhvr>
                                    </p:animEffect>
                                    <p:set>
                                      <p:cBhvr>
                                        <p:cTn id="55" dur="1" fill="hold">
                                          <p:stCondLst>
                                            <p:cond delay="499"/>
                                          </p:stCondLst>
                                        </p:cTn>
                                        <p:tgtEl>
                                          <p:spTgt spid="1069"/>
                                        </p:tgtEl>
                                        <p:attrNameLst>
                                          <p:attrName>style.visibility</p:attrName>
                                        </p:attrNameLst>
                                      </p:cBhvr>
                                      <p:to>
                                        <p:strVal val="hidden"/>
                                      </p:to>
                                    </p:set>
                                  </p:childTnLst>
                                </p:cTn>
                              </p:par>
                              <p:par>
                                <p:cTn id="56" presetID="22" presetClass="exit" presetSubtype="2" fill="hold" nodeType="withEffect">
                                  <p:stCondLst>
                                    <p:cond delay="0"/>
                                  </p:stCondLst>
                                  <p:childTnLst>
                                    <p:animEffect transition="out" filter="wipe(right)">
                                      <p:cBhvr>
                                        <p:cTn id="57" dur="500"/>
                                        <p:tgtEl>
                                          <p:spTgt spid="1079"/>
                                        </p:tgtEl>
                                      </p:cBhvr>
                                    </p:animEffect>
                                    <p:set>
                                      <p:cBhvr>
                                        <p:cTn id="58" dur="1" fill="hold">
                                          <p:stCondLst>
                                            <p:cond delay="499"/>
                                          </p:stCondLst>
                                        </p:cTn>
                                        <p:tgtEl>
                                          <p:spTgt spid="1079"/>
                                        </p:tgtEl>
                                        <p:attrNameLst>
                                          <p:attrName>style.visibility</p:attrName>
                                        </p:attrNameLst>
                                      </p:cBhvr>
                                      <p:to>
                                        <p:strVal val="hidden"/>
                                      </p:to>
                                    </p:set>
                                  </p:childTnLst>
                                </p:cTn>
                              </p:par>
                              <p:par>
                                <p:cTn id="59" presetID="22" presetClass="exit" presetSubtype="2" fill="hold" nodeType="withEffect">
                                  <p:stCondLst>
                                    <p:cond delay="0"/>
                                  </p:stCondLst>
                                  <p:childTnLst>
                                    <p:animEffect transition="out" filter="wipe(right)">
                                      <p:cBhvr>
                                        <p:cTn id="60" dur="500"/>
                                        <p:tgtEl>
                                          <p:spTgt spid="1060"/>
                                        </p:tgtEl>
                                      </p:cBhvr>
                                    </p:animEffect>
                                    <p:set>
                                      <p:cBhvr>
                                        <p:cTn id="61" dur="1" fill="hold">
                                          <p:stCondLst>
                                            <p:cond delay="499"/>
                                          </p:stCondLst>
                                        </p:cTn>
                                        <p:tgtEl>
                                          <p:spTgt spid="1060"/>
                                        </p:tgtEl>
                                        <p:attrNameLst>
                                          <p:attrName>style.visibility</p:attrName>
                                        </p:attrNameLst>
                                      </p:cBhvr>
                                      <p:to>
                                        <p:strVal val="hidden"/>
                                      </p:to>
                                    </p:set>
                                  </p:childTnLst>
                                </p:cTn>
                              </p:par>
                              <p:par>
                                <p:cTn id="62" presetID="22" presetClass="exit" presetSubtype="2" fill="hold" nodeType="withEffect">
                                  <p:stCondLst>
                                    <p:cond delay="0"/>
                                  </p:stCondLst>
                                  <p:childTnLst>
                                    <p:animEffect transition="out" filter="wipe(right)">
                                      <p:cBhvr>
                                        <p:cTn id="63" dur="500"/>
                                        <p:tgtEl>
                                          <p:spTgt spid="1070"/>
                                        </p:tgtEl>
                                      </p:cBhvr>
                                    </p:animEffect>
                                    <p:set>
                                      <p:cBhvr>
                                        <p:cTn id="64" dur="1" fill="hold">
                                          <p:stCondLst>
                                            <p:cond delay="499"/>
                                          </p:stCondLst>
                                        </p:cTn>
                                        <p:tgtEl>
                                          <p:spTgt spid="10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90FF7-4C7A-D558-10E8-BA258B15474E}"/>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F6F35363-29EF-48E8-CF0E-8A9C6F29D3F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graphicFrame>
        <p:nvGraphicFramePr>
          <p:cNvPr id="4" name="Diagram 3">
            <a:extLst>
              <a:ext uri="{FF2B5EF4-FFF2-40B4-BE49-F238E27FC236}">
                <a16:creationId xmlns:a16="http://schemas.microsoft.com/office/drawing/2014/main" id="{4A87C15C-E558-149A-7FC8-1CDE86DBD3BF}"/>
              </a:ext>
            </a:extLst>
          </p:cNvPr>
          <p:cNvGraphicFramePr/>
          <p:nvPr>
            <p:extLst>
              <p:ext uri="{D42A27DB-BD31-4B8C-83A1-F6EECF244321}">
                <p14:modId xmlns:p14="http://schemas.microsoft.com/office/powerpoint/2010/main" val="3542984904"/>
              </p:ext>
            </p:extLst>
          </p:nvPr>
        </p:nvGraphicFramePr>
        <p:xfrm>
          <a:off x="3209825" y="622602"/>
          <a:ext cx="5772350" cy="5612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1" name="Group 20">
            <a:extLst>
              <a:ext uri="{FF2B5EF4-FFF2-40B4-BE49-F238E27FC236}">
                <a16:creationId xmlns:a16="http://schemas.microsoft.com/office/drawing/2014/main" id="{D91B277D-E9BD-5AAE-7435-33FCB26D9907}"/>
              </a:ext>
            </a:extLst>
          </p:cNvPr>
          <p:cNvGrpSpPr/>
          <p:nvPr/>
        </p:nvGrpSpPr>
        <p:grpSpPr>
          <a:xfrm>
            <a:off x="3511612" y="929011"/>
            <a:ext cx="5174598" cy="5174598"/>
            <a:chOff x="749959" y="-7664"/>
            <a:chExt cx="5174598" cy="5174598"/>
          </a:xfrm>
        </p:grpSpPr>
        <p:sp>
          <p:nvSpPr>
            <p:cNvPr id="23" name="Partial Circle 22">
              <a:extLst>
                <a:ext uri="{FF2B5EF4-FFF2-40B4-BE49-F238E27FC236}">
                  <a16:creationId xmlns:a16="http://schemas.microsoft.com/office/drawing/2014/main" id="{37A24075-9DF2-C9D3-DE6E-7A1A7BED9F31}"/>
                </a:ext>
              </a:extLst>
            </p:cNvPr>
            <p:cNvSpPr/>
            <p:nvPr/>
          </p:nvSpPr>
          <p:spPr>
            <a:xfrm>
              <a:off x="749959" y="-7664"/>
              <a:ext cx="5174598" cy="5174598"/>
            </a:xfrm>
            <a:prstGeom prst="pie">
              <a:avLst>
                <a:gd name="adj1" fmla="val 11880000"/>
                <a:gd name="adj2" fmla="val 16200000"/>
              </a:avLst>
            </a:prstGeom>
            <a:solidFill>
              <a:srgbClr val="4EA72E"/>
            </a:solidFill>
            <a:ln>
              <a:solidFill>
                <a:srgbClr val="4EA72E"/>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dirty="0"/>
            </a:p>
          </p:txBody>
        </p:sp>
        <p:sp>
          <p:nvSpPr>
            <p:cNvPr id="24" name="Partial Circle 4">
              <a:extLst>
                <a:ext uri="{FF2B5EF4-FFF2-40B4-BE49-F238E27FC236}">
                  <a16:creationId xmlns:a16="http://schemas.microsoft.com/office/drawing/2014/main" id="{6F0C0404-E335-927B-E06C-5C72508F7578}"/>
                </a:ext>
              </a:extLst>
            </p:cNvPr>
            <p:cNvSpPr txBox="1"/>
            <p:nvPr/>
          </p:nvSpPr>
          <p:spPr>
            <a:xfrm>
              <a:off x="1561878" y="862160"/>
              <a:ext cx="1663263" cy="1108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Financials</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Managing</a:t>
              </a:r>
            </a:p>
            <a:p>
              <a:pPr marL="0" lvl="0" indent="0" algn="ctr" defTabSz="889000">
                <a:lnSpc>
                  <a:spcPct val="90000"/>
                </a:lnSpc>
                <a:spcBef>
                  <a:spcPct val="0"/>
                </a:spcBef>
                <a:spcAft>
                  <a:spcPts val="0"/>
                </a:spcAft>
                <a:buNone/>
              </a:pPr>
              <a:r>
                <a:rPr lang="en-US" sz="2000" b="1" kern="1200" dirty="0"/>
                <a:t>Budgets</a:t>
              </a:r>
              <a:endParaRPr lang="en-US" sz="2000" kern="1200" dirty="0"/>
            </a:p>
          </p:txBody>
        </p:sp>
      </p:grpSp>
      <p:sp>
        <p:nvSpPr>
          <p:cNvPr id="22" name="Arrow: Circular 21">
            <a:extLst>
              <a:ext uri="{FF2B5EF4-FFF2-40B4-BE49-F238E27FC236}">
                <a16:creationId xmlns:a16="http://schemas.microsoft.com/office/drawing/2014/main" id="{674CA062-3E4D-63F6-129D-16F27D1192A8}"/>
              </a:ext>
            </a:extLst>
          </p:cNvPr>
          <p:cNvSpPr/>
          <p:nvPr/>
        </p:nvSpPr>
        <p:spPr>
          <a:xfrm>
            <a:off x="2794945" y="107849"/>
            <a:ext cx="6602109" cy="6602109"/>
          </a:xfrm>
          <a:prstGeom prst="circularArrow">
            <a:avLst>
              <a:gd name="adj1" fmla="val 5085"/>
              <a:gd name="adj2" fmla="val 327528"/>
              <a:gd name="adj3" fmla="val 15872148"/>
              <a:gd name="adj4" fmla="val 11880111"/>
              <a:gd name="adj5" fmla="val 5932"/>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5" name="Group 24">
            <a:extLst>
              <a:ext uri="{FF2B5EF4-FFF2-40B4-BE49-F238E27FC236}">
                <a16:creationId xmlns:a16="http://schemas.microsoft.com/office/drawing/2014/main" id="{D1BD7CB6-4E55-D5E1-8FA8-603A073A6CB3}"/>
              </a:ext>
            </a:extLst>
          </p:cNvPr>
          <p:cNvGrpSpPr/>
          <p:nvPr/>
        </p:nvGrpSpPr>
        <p:grpSpPr>
          <a:xfrm>
            <a:off x="3582529" y="922921"/>
            <a:ext cx="5174598" cy="5174598"/>
            <a:chOff x="876291" y="-7664"/>
            <a:chExt cx="5174598" cy="5174598"/>
          </a:xfrm>
        </p:grpSpPr>
        <p:sp>
          <p:nvSpPr>
            <p:cNvPr id="27" name="Partial Circle 26">
              <a:extLst>
                <a:ext uri="{FF2B5EF4-FFF2-40B4-BE49-F238E27FC236}">
                  <a16:creationId xmlns:a16="http://schemas.microsoft.com/office/drawing/2014/main" id="{86569E5F-1F2D-8BCB-292C-E8FD9156C03C}"/>
                </a:ext>
              </a:extLst>
            </p:cNvPr>
            <p:cNvSpPr/>
            <p:nvPr/>
          </p:nvSpPr>
          <p:spPr>
            <a:xfrm>
              <a:off x="876291" y="-7664"/>
              <a:ext cx="5174598" cy="5174598"/>
            </a:xfrm>
            <a:prstGeom prst="pie">
              <a:avLst>
                <a:gd name="adj1" fmla="val 16200000"/>
                <a:gd name="adj2" fmla="val 20520000"/>
              </a:avLst>
            </a:prstGeom>
            <a:ln>
              <a:solidFill>
                <a:srgbClr val="E97132"/>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8" name="Partial Circle 4">
              <a:extLst>
                <a:ext uri="{FF2B5EF4-FFF2-40B4-BE49-F238E27FC236}">
                  <a16:creationId xmlns:a16="http://schemas.microsoft.com/office/drawing/2014/main" id="{2627A3DC-3408-6D51-A1DA-2EFA9FCA4C03}"/>
                </a:ext>
              </a:extLst>
            </p:cNvPr>
            <p:cNvSpPr txBox="1"/>
            <p:nvPr/>
          </p:nvSpPr>
          <p:spPr>
            <a:xfrm>
              <a:off x="3575707" y="862160"/>
              <a:ext cx="1663263" cy="1108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Forecasting</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Ordering Food</a:t>
              </a:r>
            </a:p>
          </p:txBody>
        </p:sp>
      </p:grpSp>
      <p:sp>
        <p:nvSpPr>
          <p:cNvPr id="26" name="Arrow: Circular 25">
            <a:extLst>
              <a:ext uri="{FF2B5EF4-FFF2-40B4-BE49-F238E27FC236}">
                <a16:creationId xmlns:a16="http://schemas.microsoft.com/office/drawing/2014/main" id="{5B95F605-3234-C421-EABA-F70764ACA0B3}"/>
              </a:ext>
            </a:extLst>
          </p:cNvPr>
          <p:cNvSpPr/>
          <p:nvPr/>
        </p:nvSpPr>
        <p:spPr>
          <a:xfrm>
            <a:off x="2925573" y="97801"/>
            <a:ext cx="6602109" cy="6602109"/>
          </a:xfrm>
          <a:prstGeom prst="circularArrow">
            <a:avLst>
              <a:gd name="adj1" fmla="val 5085"/>
              <a:gd name="adj2" fmla="val 327528"/>
              <a:gd name="adj3" fmla="val 20192361"/>
              <a:gd name="adj4" fmla="val 16200324"/>
              <a:gd name="adj5" fmla="val 5932"/>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 name="Picture 2" descr="A blue compass with a white and black center&#10;&#10;AI-generated content may be incorrect.">
            <a:extLst>
              <a:ext uri="{FF2B5EF4-FFF2-40B4-BE49-F238E27FC236}">
                <a16:creationId xmlns:a16="http://schemas.microsoft.com/office/drawing/2014/main" id="{542E795A-5D57-6857-0E38-5E01ADCEF8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04" b="91214" l="9965" r="89860">
                        <a14:backgroundMark x1="31472" y1="38268" x2="35490" y2="35304"/>
                        <a14:backgroundMark x1="49825" y1="32907" x2="66958" y2="35942"/>
                        <a14:backgroundMark x1="69930" y1="38818" x2="79371" y2="51597"/>
                        <a14:backgroundMark x1="79371" y1="51597" x2="82168" y2="61661"/>
                        <a14:backgroundMark x1="82168" y1="61661" x2="80420" y2="73482"/>
                        <a14:backgroundMark x1="80420" y1="73482" x2="73776" y2="82268"/>
                        <a14:backgroundMark x1="73776" y1="82268" x2="52622" y2="92492"/>
                        <a14:backgroundMark x1="52622" y1="92492" x2="38112" y2="91853"/>
                        <a14:backgroundMark x1="38112" y1="91853" x2="25350" y2="83387"/>
                        <a14:backgroundMark x1="25350" y1="83387" x2="19231" y2="69649"/>
                        <a14:backgroundMark x1="19231" y1="69649" x2="19056" y2="55591"/>
                        <a14:backgroundMark x1="19056" y1="55591" x2="23601" y2="47444"/>
                        <a14:backgroundMark x1="36333" y1="38080" x2="45105" y2="31629"/>
                        <a14:backgroundMark x1="23601" y1="47444" x2="28591" y2="43774"/>
                        <a14:backgroundMark x1="45105" y1="31629" x2="53846" y2="28754"/>
                        <a14:backgroundMark x1="20979" y1="69169" x2="25175" y2="78594"/>
                        <a14:backgroundMark x1="25175" y1="78594" x2="38462" y2="86262"/>
                        <a14:backgroundMark x1="54021" y1="88498" x2="46503" y2="89617"/>
                        <a14:backgroundMark x1="36538" y1="37380" x2="28671" y2="43291"/>
                        <a14:backgroundMark x1="28671" y1="43291" x2="27972" y2="44089"/>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22040" t="35669" r="21995" b="12787"/>
          <a:stretch>
            <a:fillRect/>
          </a:stretch>
        </p:blipFill>
        <p:spPr>
          <a:xfrm>
            <a:off x="5362470" y="2843683"/>
            <a:ext cx="1467060" cy="1457012"/>
          </a:xfrm>
          <a:prstGeom prst="ellipse">
            <a:avLst/>
          </a:prstGeom>
        </p:spPr>
      </p:pic>
    </p:spTree>
    <p:extLst>
      <p:ext uri="{BB962C8B-B14F-4D97-AF65-F5344CB8AC3E}">
        <p14:creationId xmlns:p14="http://schemas.microsoft.com/office/powerpoint/2010/main" val="3724633109"/>
      </p:ext>
    </p:extLst>
  </p:cSld>
  <p:clrMapOvr>
    <a:masterClrMapping/>
  </p:clrMapOvr>
  <mc:AlternateContent xmlns:mc="http://schemas.openxmlformats.org/markup-compatibility/2006" xmlns:p14="http://schemas.microsoft.com/office/powerpoint/2010/main">
    <mc:Choice Requires="p14">
      <p:transition spd="slow" p14:dur="2000" advTm="7477"/>
    </mc:Choice>
    <mc:Fallback xmlns="">
      <p:transition spd="slow" advTm="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0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9513-58CB-6F11-E54E-9150378911D9}"/>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DD130FE2-D1B3-5834-A67C-A3B24B5120D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548"/>
            <a:ext cx="12192000" cy="6858000"/>
          </a:xfrm>
          <a:prstGeom prst="rect">
            <a:avLst/>
          </a:prstGeom>
        </p:spPr>
      </p:pic>
      <p:sp>
        <p:nvSpPr>
          <p:cNvPr id="17" name="TextBox 16">
            <a:extLst>
              <a:ext uri="{FF2B5EF4-FFF2-40B4-BE49-F238E27FC236}">
                <a16:creationId xmlns:a16="http://schemas.microsoft.com/office/drawing/2014/main" id="{52D54B2C-4ADB-1995-3C9F-1271F9CD28AE}"/>
              </a:ext>
            </a:extLst>
          </p:cNvPr>
          <p:cNvSpPr txBox="1"/>
          <p:nvPr/>
        </p:nvSpPr>
        <p:spPr>
          <a:xfrm>
            <a:off x="0" y="205294"/>
            <a:ext cx="123490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What is Forecasting?</a:t>
            </a:r>
          </a:p>
        </p:txBody>
      </p:sp>
      <p:cxnSp>
        <p:nvCxnSpPr>
          <p:cNvPr id="19" name="Straight Connector 18">
            <a:extLst>
              <a:ext uri="{FF2B5EF4-FFF2-40B4-BE49-F238E27FC236}">
                <a16:creationId xmlns:a16="http://schemas.microsoft.com/office/drawing/2014/main" id="{4C8F8B03-B67B-453D-BA74-C459A999FBA6}"/>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AB95A59F-21F6-DDF1-EB81-6697424ED56B}"/>
              </a:ext>
            </a:extLst>
          </p:cNvPr>
          <p:cNvSpPr txBox="1"/>
          <p:nvPr/>
        </p:nvSpPr>
        <p:spPr>
          <a:xfrm>
            <a:off x="375557" y="1158847"/>
            <a:ext cx="114986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Forecasting is </a:t>
            </a: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process of predicting future outcomes based on past and present data, using patterns and trends to make informed estimations about future events or conditions.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ptos" panose="020B0004020202020204" pitchFamily="34" charset="0"/>
              </a:rPr>
              <a:t>It’s a crucial tool for businesses to anticipate changes in key indicators like sales, customer behavior, and market trends, enabling better operational and strategic decisions.</a:t>
            </a:r>
            <a:endParaRPr kumimoji="0" 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9" name="Picture 8" descr="A green and red arrows with percent signs&#10;&#10;AI-generated content may be incorrect.">
            <a:extLst>
              <a:ext uri="{FF2B5EF4-FFF2-40B4-BE49-F238E27FC236}">
                <a16:creationId xmlns:a16="http://schemas.microsoft.com/office/drawing/2014/main" id="{0FD2F31A-0FBD-5381-148B-6E6306A7C9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427" y1="23750" x2="27552" y2="58177"/>
                        <a14:foregroundMark x1="29219" y1="18802" x2="21354" y2="26094"/>
                        <a14:foregroundMark x1="21354" y1="26094" x2="20938" y2="26927"/>
                        <a14:foregroundMark x1="23750" y1="21823" x2="32396" y2="33073"/>
                        <a14:foregroundMark x1="34271" y1="28438" x2="30156" y2="36823"/>
                        <a14:foregroundMark x1="30000" y1="22760" x2="21927" y2="33073"/>
                        <a14:foregroundMark x1="21927" y1="33073" x2="21667" y2="34115"/>
                        <a14:foregroundMark x1="19896" y1="23594" x2="32708" y2="35833"/>
                        <a14:foregroundMark x1="32708" y1="35833" x2="34688" y2="36198"/>
                        <a14:foregroundMark x1="35781" y1="30938" x2="20781" y2="33177"/>
                        <a14:foregroundMark x1="22917" y1="23177" x2="18802" y2="30885"/>
                        <a14:foregroundMark x1="71771" y1="59896" x2="67969" y2="71615"/>
                        <a14:foregroundMark x1="67969" y1="71615" x2="79063" y2="74271"/>
                        <a14:foregroundMark x1="80938" y1="70156" x2="72552" y2="74583"/>
                        <a14:foregroundMark x1="72552" y1="74583" x2="72552" y2="74583"/>
                        <a14:foregroundMark x1="72448" y1="62552" x2="79427" y2="77083"/>
                        <a14:foregroundMark x1="81927" y1="73229" x2="65417" y2="74740"/>
                        <a14:foregroundMark x1="68906" y1="63073" x2="63594" y2="70625"/>
                        <a14:foregroundMark x1="63594" y1="70625" x2="63594" y2="7062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0800000">
            <a:off x="6095708" y="3538174"/>
            <a:ext cx="2115156" cy="2115156"/>
          </a:xfrm>
          <a:prstGeom prst="rect">
            <a:avLst/>
          </a:prstGeom>
        </p:spPr>
      </p:pic>
      <p:grpSp>
        <p:nvGrpSpPr>
          <p:cNvPr id="13" name="Group 12">
            <a:extLst>
              <a:ext uri="{FF2B5EF4-FFF2-40B4-BE49-F238E27FC236}">
                <a16:creationId xmlns:a16="http://schemas.microsoft.com/office/drawing/2014/main" id="{213C8EE4-79B6-5037-0758-5E81C1EAD716}"/>
              </a:ext>
            </a:extLst>
          </p:cNvPr>
          <p:cNvGrpSpPr/>
          <p:nvPr/>
        </p:nvGrpSpPr>
        <p:grpSpPr>
          <a:xfrm>
            <a:off x="3535804" y="3930650"/>
            <a:ext cx="2330015" cy="2499806"/>
            <a:chOff x="2689660" y="3986141"/>
            <a:chExt cx="2574490" cy="2574490"/>
          </a:xfrm>
        </p:grpSpPr>
        <p:pic>
          <p:nvPicPr>
            <p:cNvPr id="5" name="Picture 4" descr="A person looking through a telescope&#10;&#10;AI-generated content may be incorrect.">
              <a:extLst>
                <a:ext uri="{FF2B5EF4-FFF2-40B4-BE49-F238E27FC236}">
                  <a16:creationId xmlns:a16="http://schemas.microsoft.com/office/drawing/2014/main" id="{2C1E6D86-E091-C8F2-65BC-6325BFF75C4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9286" l="10000" r="95714">
                          <a14:foregroundMark x1="14388" y1="94286" x2="14388" y2="94286"/>
                          <a14:foregroundMark x1="22551" y1="90510" x2="25918" y2="94796"/>
                          <a14:foregroundMark x1="55000" y1="26633" x2="92143" y2="16735"/>
                          <a14:foregroundMark x1="96224" y1="16633" x2="96224" y2="16633"/>
                          <a14:foregroundMark x1="67653" y1="36837" x2="67653" y2="36837"/>
                          <a14:foregroundMark x1="68163" y1="34898" x2="67347" y2="38776"/>
                          <a14:foregroundMark x1="63367" y1="43571" x2="63367" y2="43571"/>
                          <a14:foregroundMark x1="40102" y1="42449" x2="48673" y2="32143"/>
                          <a14:foregroundMark x1="54286" y1="23163" x2="54286" y2="23163"/>
                          <a14:foregroundMark x1="43878" y1="26122" x2="43878" y2="26122"/>
                          <a14:foregroundMark x1="35306" y1="17551" x2="35714" y2="25306"/>
                          <a14:foregroundMark x1="34694" y1="16633" x2="29592" y2="18469"/>
                          <a14:foregroundMark x1="38061" y1="17551" x2="40612" y2="17653"/>
                          <a14:foregroundMark x1="41122" y1="18980" x2="37857" y2="14388"/>
                          <a14:foregroundMark x1="32959" y1="26735" x2="32551" y2="29388"/>
                          <a14:foregroundMark x1="33367" y1="29082" x2="32857" y2="25102"/>
                          <a14:foregroundMark x1="52653" y1="23980" x2="52653" y2="23980"/>
                          <a14:foregroundMark x1="49694" y1="25000" x2="49694" y2="25000"/>
                          <a14:foregroundMark x1="49490" y1="25102" x2="49490" y2="25102"/>
                          <a14:foregroundMark x1="52959" y1="23469" x2="53673" y2="24286"/>
                          <a14:foregroundMark x1="64184" y1="26735" x2="64490" y2="27857"/>
                          <a14:foregroundMark x1="66837" y1="32755" x2="66837" y2="32755"/>
                          <a14:foregroundMark x1="66429" y1="31531" x2="66429" y2="31531"/>
                          <a14:foregroundMark x1="65306" y1="36939" x2="65306" y2="36939"/>
                          <a14:foregroundMark x1="64694" y1="39694" x2="64694" y2="39694"/>
                          <a14:foregroundMark x1="61429" y1="49082" x2="61429" y2="49082"/>
                          <a14:foregroundMark x1="59694" y1="53776" x2="59694" y2="53776"/>
                          <a14:foregroundMark x1="58776" y1="56224" x2="58776" y2="56224"/>
                          <a14:foregroundMark x1="57551" y1="59898" x2="57551" y2="59898"/>
                          <a14:foregroundMark x1="56327" y1="62653" x2="56327" y2="62653"/>
                          <a14:foregroundMark x1="55204" y1="65714" x2="55204" y2="65714"/>
                          <a14:foregroundMark x1="54388" y1="68061" x2="54388" y2="68061"/>
                          <a14:foregroundMark x1="58265" y1="57959" x2="58265" y2="57959"/>
                          <a14:foregroundMark x1="59388" y1="54898" x2="59388" y2="54898"/>
                          <a14:foregroundMark x1="60408" y1="52041" x2="60408" y2="52041"/>
                          <a14:foregroundMark x1="61735" y1="48469" x2="61735" y2="48469"/>
                          <a14:foregroundMark x1="60510" y1="51020" x2="60510" y2="51020"/>
                          <a14:foregroundMark x1="15000" y1="94592" x2="15000" y2="94592"/>
                          <a14:foregroundMark x1="69490" y1="94898" x2="69490" y2="94898"/>
                          <a14:foregroundMark x1="69898" y1="40306" x2="69898" y2="40306"/>
                          <a14:foregroundMark x1="57959" y1="21633" x2="57959" y2="21633"/>
                          <a14:foregroundMark x1="41633" y1="24388" x2="41633" y2="24388"/>
                          <a14:foregroundMark x1="70612" y1="52449" x2="70612" y2="52449"/>
                          <a14:foregroundMark x1="63878" y1="52551" x2="63878" y2="52551"/>
                          <a14:foregroundMark x1="69490" y1="43980" x2="69490" y2="43980"/>
                          <a14:foregroundMark x1="68721" y1="40102" x2="68367" y2="38061"/>
                          <a14:foregroundMark x1="68756" y1="40306" x2="68721" y2="40102"/>
                          <a14:foregroundMark x1="68827" y1="40714" x2="68756" y2="40306"/>
                          <a14:foregroundMark x1="68935" y1="41340" x2="68827" y2="40714"/>
                          <a14:foregroundMark x1="69039" y1="41939" x2="69016" y2="41806"/>
                          <a14:foregroundMark x1="69180" y1="42755" x2="69039" y2="41939"/>
                          <a14:foregroundMark x1="69268" y1="43265" x2="69180" y2="42755"/>
                          <a14:foregroundMark x1="69569" y1="45000" x2="69268" y2="43265"/>
                          <a14:foregroundMark x1="69923" y1="47041" x2="69569" y2="45000"/>
                          <a14:foregroundMark x1="70612" y1="51020" x2="69923" y2="47041"/>
                          <a14:foregroundMark x1="64823" y1="47041" x2="63980" y2="52857"/>
                          <a14:foregroundMark x1="65104" y1="45102" x2="64823" y2="47041"/>
                          <a14:foregroundMark x1="65335" y1="43512" x2="65104" y2="45102"/>
                          <a14:foregroundMark x1="65445" y1="42755" x2="65413" y2="42973"/>
                          <a14:foregroundMark x1="65563" y1="41939" x2="65445" y2="42755"/>
                          <a14:foregroundMark x1="65637" y1="41429" x2="65563" y2="41939"/>
                          <a14:foregroundMark x1="65741" y1="40714" x2="65637" y2="41429"/>
                          <a14:foregroundMark x1="65800" y1="40306" x2="65741" y2="40714"/>
                          <a14:foregroundMark x1="65830" y1="40102" x2="65800" y2="40306"/>
                          <a14:foregroundMark x1="65918" y1="39490" x2="65830" y2="40102"/>
                          <a14:foregroundMark x1="63980" y1="52857" x2="63878" y2="52857"/>
                          <a14:foregroundMark x1="65152" y1="53050" x2="60612" y2="52449"/>
                          <a14:foregroundMark x1="67551" y1="53367" x2="65599" y2="53109"/>
                          <a14:foregroundMark x1="72428" y1="52031" x2="72857" y2="51837"/>
                          <a14:foregroundMark x1="68571" y1="53776" x2="72261" y2="52106"/>
                          <a14:foregroundMark x1="86939" y1="95306" x2="86939" y2="95306"/>
                          <a14:foregroundMark x1="88673" y1="98163" x2="88673" y2="98163"/>
                          <a14:foregroundMark x1="83571" y1="84898" x2="85510" y2="88673"/>
                          <a14:foregroundMark x1="46122" y1="91122" x2="45306" y2="94286"/>
                          <a14:foregroundMark x1="44592" y1="96224" x2="43571" y2="98980"/>
                          <a14:foregroundMark x1="74388" y1="55102" x2="74388" y2="55102"/>
                          <a14:foregroundMark x1="75714" y1="58776" x2="75714" y2="58776"/>
                          <a14:foregroundMark x1="76837" y1="61735" x2="76837" y2="61735"/>
                          <a14:foregroundMark x1="53265" y1="71735" x2="53265" y2="71735"/>
                          <a14:foregroundMark x1="79898" y1="72653" x2="79898" y2="72653"/>
                          <a14:foregroundMark x1="81531" y1="77755" x2="81531" y2="77755"/>
                          <a14:foregroundMark x1="45000" y1="26735" x2="45000" y2="26735"/>
                          <a14:foregroundMark x1="79388" y1="70612" x2="79388" y2="70612"/>
                          <a14:foregroundMark x1="78571" y1="68163" x2="78571" y2="68163"/>
                          <a14:foregroundMark x1="80510" y1="75102" x2="80510" y2="75102"/>
                          <a14:foregroundMark x1="52653" y1="73673" x2="52653" y2="73673"/>
                          <a14:foregroundMark x1="53878" y1="70816" x2="53878" y2="70816"/>
                          <a14:foregroundMark x1="50714" y1="77653" x2="50714" y2="77653"/>
                          <a14:foregroundMark x1="68673" y1="98367" x2="68673" y2="98367"/>
                          <a14:foregroundMark x1="69082" y1="98776" x2="69796" y2="99286"/>
                          <a14:foregroundMark x1="88878" y1="99184" x2="88878" y2="99184"/>
                          <a14:foregroundMark x1="81531" y1="78163" x2="81531" y2="78163"/>
                          <a14:foregroundMark x1="82041" y1="80204" x2="82041" y2="80204"/>
                          <a14:foregroundMark x1="82857" y1="81939" x2="83061" y2="82245"/>
                          <a14:foregroundMark x1="76531" y1="61633" x2="76531" y2="61633"/>
                          <a14:foregroundMark x1="77653" y1="65306" x2="77653" y2="65306"/>
                          <a14:foregroundMark x1="75612" y1="58061" x2="75612" y2="58061"/>
                          <a14:foregroundMark x1="73265" y1="51224" x2="73265" y2="51224"/>
                          <a14:foregroundMark x1="72551" y1="48367" x2="72551" y2="48367"/>
                          <a14:foregroundMark x1="71327" y1="44490" x2="71327" y2="44490"/>
                          <a14:foregroundMark x1="67347" y1="40612" x2="67347" y2="40612"/>
                          <a14:foregroundMark x1="56531" y1="61327" x2="56531" y2="61327"/>
                          <a14:foregroundMark x1="56122" y1="63980" x2="56122" y2="63980"/>
                          <a14:foregroundMark x1="54898" y1="67245" x2="54898" y2="67245"/>
                          <a14:foregroundMark x1="51122" y1="76327" x2="51122" y2="76327"/>
                          <a14:foregroundMark x1="50408" y1="80000" x2="50306" y2="80204"/>
                          <a14:foregroundMark x1="49082" y1="84184" x2="49082" y2="84184"/>
                          <a14:foregroundMark x1="47449" y1="88571" x2="47449" y2="88571"/>
                          <a14:foregroundMark x1="34184" y1="42755" x2="36633" y2="42143"/>
                          <a14:foregroundMark x1="25918" y1="40918" x2="24796" y2="40000"/>
                          <a14:foregroundMark x1="44490" y1="26837" x2="44490" y2="26837"/>
                          <a14:foregroundMark x1="45612" y1="27143" x2="45612" y2="27143"/>
                          <a14:foregroundMark x1="45000" y1="26939" x2="45000" y2="26939"/>
                          <a14:backgroundMark x1="33163" y1="64388" x2="38163" y2="88980"/>
                          <a14:backgroundMark x1="18878" y1="75000" x2="18878" y2="75000"/>
                          <a14:backgroundMark x1="17857" y1="82041" x2="18265" y2="80714"/>
                          <a14:backgroundMark x1="18061" y1="82959" x2="18163" y2="86429"/>
                          <a14:backgroundMark x1="10510" y1="74286" x2="10510" y2="74286"/>
                          <a14:backgroundMark x1="22857" y1="98367" x2="20816" y2="97755"/>
                          <a14:backgroundMark x1="27143" y1="97959" x2="19898" y2="97347"/>
                          <a14:backgroundMark x1="11837" y1="98673" x2="11837" y2="98673"/>
                          <a14:backgroundMark x1="9082" y1="98776" x2="11633" y2="99796"/>
                          <a14:backgroundMark x1="17857" y1="99490" x2="15510" y2="99898"/>
                          <a14:backgroundMark x1="18878" y1="71837" x2="18673" y2="74184"/>
                          <a14:backgroundMark x1="62959" y1="74796" x2="62857" y2="90918"/>
                          <a14:backgroundMark x1="74253" y1="68163" x2="77143" y2="91735"/>
                          <a14:backgroundMark x1="73903" y1="65306" x2="74253" y2="68163"/>
                          <a14:backgroundMark x1="73878" y1="65102" x2="73903" y2="65306"/>
                          <a14:backgroundMark x1="85306" y1="72551" x2="94286" y2="84898"/>
                          <a14:backgroundMark x1="24388" y1="21429" x2="27041" y2="21531"/>
                          <a14:backgroundMark x1="26837" y1="20714" x2="23571" y2="22959"/>
                          <a14:backgroundMark x1="27041" y1="21224" x2="24796" y2="23367"/>
                          <a14:backgroundMark x1="25612" y1="23980" x2="25612" y2="23061"/>
                          <a14:backgroundMark x1="18673" y1="78265" x2="18673" y2="78265"/>
                          <a14:backgroundMark x1="43371" y1="88571" x2="43367" y2="89082"/>
                          <a14:backgroundMark x1="43469" y1="75510" x2="43371" y2="88571"/>
                          <a14:backgroundMark x1="58265" y1="73878" x2="54694" y2="87449"/>
                          <a14:backgroundMark x1="54388" y1="75408" x2="54388" y2="75408"/>
                          <a14:backgroundMark x1="54360" y1="76327" x2="54286" y2="77143"/>
                          <a14:backgroundMark x1="54592" y1="73776" x2="54360" y2="76327"/>
                          <a14:backgroundMark x1="66122" y1="47041" x2="66122" y2="47041"/>
                          <a14:backgroundMark x1="69592" y1="50408" x2="69184" y2="48980"/>
                          <a14:backgroundMark x1="66224" y1="51224" x2="66735" y2="47245"/>
                          <a14:backgroundMark x1="71114" y1="48367" x2="71020" y2="45816"/>
                          <a14:backgroundMark x1="71122" y1="48571" x2="71114" y2="48367"/>
                          <a14:backgroundMark x1="69796" y1="41939" x2="69796" y2="41939"/>
                          <a14:backgroundMark x1="69184" y1="41224" x2="69388" y2="41633"/>
                          <a14:backgroundMark x1="69898" y1="42755" x2="69898" y2="42755"/>
                          <a14:backgroundMark x1="70612" y1="45000" x2="70612" y2="45000"/>
                          <a14:backgroundMark x1="66429" y1="45102" x2="66429" y2="45102"/>
                          <a14:backgroundMark x1="66735" y1="43265" x2="66735" y2="43265"/>
                          <a14:backgroundMark x1="66633" y1="41429" x2="66633" y2="41429"/>
                          <a14:backgroundMark x1="65102" y1="40714" x2="65102" y2="40714"/>
                          <a14:backgroundMark x1="67041" y1="40306" x2="67041" y2="40306"/>
                          <a14:backgroundMark x1="67959" y1="40408" x2="67959" y2="40408"/>
                          <a14:backgroundMark x1="69184" y1="40102" x2="69184" y2="40102"/>
                          <a14:backgroundMark x1="88776" y1="99592" x2="88776" y2="9959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689660" y="3986141"/>
              <a:ext cx="2574490" cy="2574490"/>
            </a:xfrm>
            <a:prstGeom prst="rect">
              <a:avLst/>
            </a:prstGeom>
          </p:spPr>
        </p:pic>
        <p:pic>
          <p:nvPicPr>
            <p:cNvPr id="12" name="Picture 11" descr="A black net on a black background&#10;&#10;Description automatically generated">
              <a:extLst>
                <a:ext uri="{FF2B5EF4-FFF2-40B4-BE49-F238E27FC236}">
                  <a16:creationId xmlns:a16="http://schemas.microsoft.com/office/drawing/2014/main" id="{8A208F7D-3C79-E79A-FF41-A1F666478AA9}"/>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594437">
              <a:off x="3451767" y="4272289"/>
              <a:ext cx="329125" cy="292986"/>
            </a:xfrm>
            <a:prstGeom prst="rect">
              <a:avLst/>
            </a:prstGeom>
          </p:spPr>
        </p:pic>
      </p:grpSp>
    </p:spTree>
    <p:extLst>
      <p:ext uri="{BB962C8B-B14F-4D97-AF65-F5344CB8AC3E}">
        <p14:creationId xmlns:p14="http://schemas.microsoft.com/office/powerpoint/2010/main" val="3105704089"/>
      </p:ext>
    </p:extLst>
  </p:cSld>
  <p:clrMapOvr>
    <a:masterClrMapping/>
  </p:clrMapOvr>
  <mc:AlternateContent xmlns:mc="http://schemas.openxmlformats.org/markup-compatibility/2006" xmlns:p14="http://schemas.microsoft.com/office/powerpoint/2010/main">
    <mc:Choice Requires="p14">
      <p:transition spd="slow" p14:dur="2000" advTm="27958"/>
    </mc:Choice>
    <mc:Fallback xmlns="">
      <p:transition spd="slow" advTm="2795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351DC-B977-7C35-62FF-A94B4993D72A}"/>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A24F0A69-39F0-8121-F929-8C57929B01E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548"/>
            <a:ext cx="12192000" cy="6858000"/>
          </a:xfrm>
          <a:prstGeom prst="rect">
            <a:avLst/>
          </a:prstGeom>
        </p:spPr>
      </p:pic>
      <p:sp>
        <p:nvSpPr>
          <p:cNvPr id="17" name="TextBox 16">
            <a:extLst>
              <a:ext uri="{FF2B5EF4-FFF2-40B4-BE49-F238E27FC236}">
                <a16:creationId xmlns:a16="http://schemas.microsoft.com/office/drawing/2014/main" id="{A1CDBCF5-A901-F927-AD74-609506516CE7}"/>
              </a:ext>
            </a:extLst>
          </p:cNvPr>
          <p:cNvSpPr txBox="1"/>
          <p:nvPr/>
        </p:nvSpPr>
        <p:spPr>
          <a:xfrm>
            <a:off x="0" y="205294"/>
            <a:ext cx="123490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Forecasting Tools</a:t>
            </a:r>
          </a:p>
        </p:txBody>
      </p:sp>
      <p:pic>
        <p:nvPicPr>
          <p:cNvPr id="7" name="Picture 6">
            <a:extLst>
              <a:ext uri="{FF2B5EF4-FFF2-40B4-BE49-F238E27FC236}">
                <a16:creationId xmlns:a16="http://schemas.microsoft.com/office/drawing/2014/main" id="{13A85479-1392-0EA4-9746-45C3BEE62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212" y="2137113"/>
            <a:ext cx="2163284" cy="2933252"/>
          </a:xfrm>
          <a:prstGeom prst="rect">
            <a:avLst/>
          </a:prstGeom>
          <a:ln>
            <a:solidFill>
              <a:schemeClr val="tx1"/>
            </a:solidFill>
          </a:ln>
        </p:spPr>
      </p:pic>
      <p:sp>
        <p:nvSpPr>
          <p:cNvPr id="26" name="TextBox 25">
            <a:extLst>
              <a:ext uri="{FF2B5EF4-FFF2-40B4-BE49-F238E27FC236}">
                <a16:creationId xmlns:a16="http://schemas.microsoft.com/office/drawing/2014/main" id="{1841D911-3522-5993-AD12-330E8E70871A}"/>
              </a:ext>
            </a:extLst>
          </p:cNvPr>
          <p:cNvSpPr txBox="1"/>
          <p:nvPr/>
        </p:nvSpPr>
        <p:spPr>
          <a:xfrm>
            <a:off x="278247" y="5103213"/>
            <a:ext cx="383721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Cafeteria Information Sheet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Update the Cafeteria Information Sheet every year to reflect meal participation. This is a useful tool used for forecasting.</a:t>
            </a:r>
          </a:p>
        </p:txBody>
      </p:sp>
      <p:pic>
        <p:nvPicPr>
          <p:cNvPr id="3" name="Picture 2">
            <a:extLst>
              <a:ext uri="{FF2B5EF4-FFF2-40B4-BE49-F238E27FC236}">
                <a16:creationId xmlns:a16="http://schemas.microsoft.com/office/drawing/2014/main" id="{91E387B4-AEE9-FE33-01D4-0F953A8D2424}"/>
              </a:ext>
            </a:extLst>
          </p:cNvPr>
          <p:cNvPicPr>
            <a:picLocks noChangeAspect="1"/>
          </p:cNvPicPr>
          <p:nvPr/>
        </p:nvPicPr>
        <p:blipFill>
          <a:blip r:embed="rId6"/>
          <a:stretch>
            <a:fillRect/>
          </a:stretch>
        </p:blipFill>
        <p:spPr>
          <a:xfrm>
            <a:off x="4433896" y="2137113"/>
            <a:ext cx="3389305" cy="2933252"/>
          </a:xfrm>
          <a:prstGeom prst="rect">
            <a:avLst/>
          </a:prstGeom>
          <a:solidFill>
            <a:schemeClr val="bg1"/>
          </a:solidFill>
          <a:ln>
            <a:solidFill>
              <a:schemeClr val="tx1"/>
            </a:solidFill>
          </a:ln>
        </p:spPr>
      </p:pic>
      <p:sp>
        <p:nvSpPr>
          <p:cNvPr id="27" name="TextBox 26">
            <a:extLst>
              <a:ext uri="{FF2B5EF4-FFF2-40B4-BE49-F238E27FC236}">
                <a16:creationId xmlns:a16="http://schemas.microsoft.com/office/drawing/2014/main" id="{A9022E32-6216-C4D9-9AC8-B2E91986C36D}"/>
              </a:ext>
            </a:extLst>
          </p:cNvPr>
          <p:cNvSpPr txBox="1"/>
          <p:nvPr/>
        </p:nvSpPr>
        <p:spPr>
          <a:xfrm>
            <a:off x="4209941" y="5103213"/>
            <a:ext cx="383721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Production Worksheet</a:t>
            </a:r>
          </a:p>
          <a:p>
            <a:pPr lvl="0" algn="ctr">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Review </a:t>
            </a:r>
            <a:r>
              <a:rPr lang="en-US" sz="2000" dirty="0">
                <a:solidFill>
                  <a:prstClr val="black"/>
                </a:solidFill>
                <a:latin typeface="Aptos" panose="020B0004020202020204" pitchFamily="34" charset="0"/>
              </a:rPr>
              <a:t>past Production Worksheets </a:t>
            </a: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and weekly menus for</a:t>
            </a:r>
            <a:r>
              <a:rPr lang="en-US" sz="2000" dirty="0">
                <a:solidFill>
                  <a:prstClr val="black"/>
                </a:solidFill>
                <a:latin typeface="Aptos" panose="020B0004020202020204" pitchFamily="34" charset="0"/>
              </a:rPr>
              <a:t> </a:t>
            </a: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forecasting patterns amounts served </a:t>
            </a:r>
            <a:r>
              <a:rPr lang="en-US" sz="2000" dirty="0">
                <a:solidFill>
                  <a:prstClr val="black"/>
                </a:solidFill>
                <a:latin typeface="Aptos" panose="020B0004020202020204" pitchFamily="34" charset="0"/>
              </a:rPr>
              <a:t>and leftovers</a:t>
            </a: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p:txBody>
      </p:sp>
      <p:pic>
        <p:nvPicPr>
          <p:cNvPr id="25" name="Picture 24" descr="A menu with text and images&#10;&#10;AI-generated content may be incorrect.">
            <a:extLst>
              <a:ext uri="{FF2B5EF4-FFF2-40B4-BE49-F238E27FC236}">
                <a16:creationId xmlns:a16="http://schemas.microsoft.com/office/drawing/2014/main" id="{3320C546-FB8E-6181-66F5-078BFAD37A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2281" y="2137113"/>
            <a:ext cx="3255925" cy="2177734"/>
          </a:xfrm>
          <a:prstGeom prst="rect">
            <a:avLst/>
          </a:prstGeom>
          <a:ln>
            <a:solidFill>
              <a:schemeClr val="tx1"/>
            </a:solidFill>
          </a:ln>
        </p:spPr>
      </p:pic>
      <p:pic>
        <p:nvPicPr>
          <p:cNvPr id="23" name="Picture 22" descr="A screenshot of a computer program&#10;&#10;AI-generated content may be incorrect.">
            <a:extLst>
              <a:ext uri="{FF2B5EF4-FFF2-40B4-BE49-F238E27FC236}">
                <a16:creationId xmlns:a16="http://schemas.microsoft.com/office/drawing/2014/main" id="{3CB875F2-7879-1D67-9487-3118A10DD9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2281" y="2686653"/>
            <a:ext cx="3255925" cy="2337860"/>
          </a:xfrm>
          <a:prstGeom prst="rect">
            <a:avLst/>
          </a:prstGeom>
          <a:ln>
            <a:solidFill>
              <a:schemeClr val="tx1"/>
            </a:solidFill>
          </a:ln>
        </p:spPr>
      </p:pic>
      <p:sp>
        <p:nvSpPr>
          <p:cNvPr id="28" name="TextBox 27">
            <a:extLst>
              <a:ext uri="{FF2B5EF4-FFF2-40B4-BE49-F238E27FC236}">
                <a16:creationId xmlns:a16="http://schemas.microsoft.com/office/drawing/2014/main" id="{1EE64E01-5636-D5B9-4EA8-5FB6ED011FAD}"/>
              </a:ext>
            </a:extLst>
          </p:cNvPr>
          <p:cNvSpPr txBox="1"/>
          <p:nvPr/>
        </p:nvSpPr>
        <p:spPr>
          <a:xfrm>
            <a:off x="8141636" y="5103213"/>
            <a:ext cx="38372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Menus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Use the menu to plan out preparation/serving quantities based on student preferences.  </a:t>
            </a:r>
          </a:p>
        </p:txBody>
      </p:sp>
      <p:sp>
        <p:nvSpPr>
          <p:cNvPr id="5" name="TextBox 4">
            <a:extLst>
              <a:ext uri="{FF2B5EF4-FFF2-40B4-BE49-F238E27FC236}">
                <a16:creationId xmlns:a16="http://schemas.microsoft.com/office/drawing/2014/main" id="{38F4A358-47D8-CAC1-7F2E-38B755BD9DB4}"/>
              </a:ext>
            </a:extLst>
          </p:cNvPr>
          <p:cNvSpPr txBox="1"/>
          <p:nvPr/>
        </p:nvSpPr>
        <p:spPr>
          <a:xfrm>
            <a:off x="375556" y="1068050"/>
            <a:ext cx="11440885" cy="870431"/>
          </a:xfrm>
          <a:prstGeom prst="rect">
            <a:avLst/>
          </a:prstGeom>
          <a:noFill/>
        </p:spPr>
        <p:txBody>
          <a:bodyPr wrap="square">
            <a:spAutoFit/>
          </a:bodyPr>
          <a:lstStyle/>
          <a:p>
            <a:pPr algn="ctr">
              <a:lnSpc>
                <a:spcPct val="90000"/>
              </a:lnSpc>
              <a:spcAft>
                <a:spcPts val="1000"/>
              </a:spcAft>
            </a:pPr>
            <a:r>
              <a:rPr lang="en-US" sz="2800" dirty="0"/>
              <a:t>When forecasting, utilize available tools and past information to avoid inaccuracies in ordering and food production.</a:t>
            </a:r>
            <a:endParaRPr lang="en-US" altLang="en-US" sz="500" dirty="0">
              <a:solidFill>
                <a:srgbClr val="000000"/>
              </a:solidFill>
            </a:endParaRPr>
          </a:p>
        </p:txBody>
      </p:sp>
      <p:cxnSp>
        <p:nvCxnSpPr>
          <p:cNvPr id="6" name="Straight Connector 5">
            <a:extLst>
              <a:ext uri="{FF2B5EF4-FFF2-40B4-BE49-F238E27FC236}">
                <a16:creationId xmlns:a16="http://schemas.microsoft.com/office/drawing/2014/main" id="{807EDF31-4A1B-F140-855A-8913F47705DF}"/>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10903473"/>
      </p:ext>
    </p:extLst>
  </p:cSld>
  <p:clrMapOvr>
    <a:masterClrMapping/>
  </p:clrMapOvr>
  <mc:AlternateContent xmlns:mc="http://schemas.openxmlformats.org/markup-compatibility/2006" xmlns:p14="http://schemas.microsoft.com/office/powerpoint/2010/main">
    <mc:Choice Requires="p14">
      <p:transition spd="slow" p14:dur="2000" advTm="35597"/>
    </mc:Choice>
    <mc:Fallback xmlns="">
      <p:transition spd="slow" advTm="3559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2385F-7215-5F04-5F7A-F4EDFE153585}"/>
            </a:ext>
          </a:extLst>
        </p:cNvPr>
        <p:cNvGrpSpPr/>
        <p:nvPr/>
      </p:nvGrpSpPr>
      <p:grpSpPr>
        <a:xfrm>
          <a:off x="0" y="0"/>
          <a:ext cx="0" cy="0"/>
          <a:chOff x="0" y="0"/>
          <a:chExt cx="0" cy="0"/>
        </a:xfrm>
      </p:grpSpPr>
      <p:pic>
        <p:nvPicPr>
          <p:cNvPr id="5" name="Picture 4" descr="A yellow and white gradient&#10;&#10;AI-generated content may be incorrect.">
            <a:extLst>
              <a:ext uri="{FF2B5EF4-FFF2-40B4-BE49-F238E27FC236}">
                <a16:creationId xmlns:a16="http://schemas.microsoft.com/office/drawing/2014/main" id="{508AB7D7-CEC5-2658-BF78-F398895FA0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0E3B8100-0A3D-5BD5-40B2-8050B130B9EB}"/>
              </a:ext>
            </a:extLst>
          </p:cNvPr>
          <p:cNvSpPr txBox="1"/>
          <p:nvPr/>
        </p:nvSpPr>
        <p:spPr>
          <a:xfrm>
            <a:off x="2845982" y="205294"/>
            <a:ext cx="6500036"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Impacts To Forecasting</a:t>
            </a:r>
          </a:p>
        </p:txBody>
      </p:sp>
      <p:cxnSp>
        <p:nvCxnSpPr>
          <p:cNvPr id="9" name="Straight Connector 8">
            <a:extLst>
              <a:ext uri="{FF2B5EF4-FFF2-40B4-BE49-F238E27FC236}">
                <a16:creationId xmlns:a16="http://schemas.microsoft.com/office/drawing/2014/main" id="{F868043B-5BF4-2F71-B4CB-2D0904F66A73}"/>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86" name="Picture 85" descr="A blue waves on a white background&#10;&#10;AI-generated content may be incorrect.">
            <a:extLst>
              <a:ext uri="{FF2B5EF4-FFF2-40B4-BE49-F238E27FC236}">
                <a16:creationId xmlns:a16="http://schemas.microsoft.com/office/drawing/2014/main" id="{0B4635D0-9542-FE2C-345C-5BF234194E8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889" l="593" r="97926">
                        <a14:foregroundMark x1="4296" y1="71667" x2="26519" y2="98333"/>
                        <a14:foregroundMark x1="26519" y1="98333" x2="35852" y2="99722"/>
                        <a14:foregroundMark x1="35852" y1="99722" x2="89778" y2="95278"/>
                        <a14:foregroundMark x1="89778" y1="95278" x2="85333" y2="77778"/>
                        <a14:foregroundMark x1="85333" y1="77778" x2="56148" y2="85278"/>
                        <a14:foregroundMark x1="90963" y1="73611" x2="98222" y2="86944"/>
                        <a14:foregroundMark x1="16741" y1="77500" x2="1037" y2="92222"/>
                        <a14:foregroundMark x1="1037" y1="92222" x2="593" y2="93611"/>
                        <a14:foregroundMark x1="4593" y1="86944" x2="21481" y2="98889"/>
                        <a14:foregroundMark x1="30963" y1="86111" x2="50222" y2="9638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2214168"/>
            <a:ext cx="12192000" cy="4643832"/>
          </a:xfrm>
          <a:prstGeom prst="rect">
            <a:avLst/>
          </a:prstGeom>
        </p:spPr>
      </p:pic>
      <p:pic>
        <p:nvPicPr>
          <p:cNvPr id="3" name="Picture 2" descr="A blue waves with white outline&#10;&#10;AI-generated content may be incorrect.">
            <a:extLst>
              <a:ext uri="{FF2B5EF4-FFF2-40B4-BE49-F238E27FC236}">
                <a16:creationId xmlns:a16="http://schemas.microsoft.com/office/drawing/2014/main" id="{22B8265D-6609-08F4-84C5-7A48C15EC7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800" r="98000">
                        <a14:foregroundMark x1="5900" y1="49744" x2="5900" y2="49744"/>
                        <a14:foregroundMark x1="1800" y1="55256" x2="1800" y2="55256"/>
                        <a14:foregroundMark x1="77400" y1="63077" x2="77400" y2="63077"/>
                        <a14:foregroundMark x1="94700" y1="56923" x2="94700" y2="56923"/>
                        <a14:foregroundMark x1="98000" y1="48077" x2="98000" y2="48077"/>
                        <a14:foregroundMark x1="88600" y1="60385" x2="67900" y2="60000"/>
                        <a14:foregroundMark x1="67900" y1="60000" x2="65100" y2="5871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b="40122"/>
          <a:stretch/>
        </p:blipFill>
        <p:spPr>
          <a:xfrm>
            <a:off x="0" y="2400300"/>
            <a:ext cx="12192000" cy="4464219"/>
          </a:xfrm>
          <a:prstGeom prst="rect">
            <a:avLst/>
          </a:prstGeom>
        </p:spPr>
      </p:pic>
      <p:pic>
        <p:nvPicPr>
          <p:cNvPr id="12" name="Picture 11" descr="A sun with a crying face&#10;&#10;AI-generated content may be incorrect.">
            <a:extLst>
              <a:ext uri="{FF2B5EF4-FFF2-40B4-BE49-F238E27FC236}">
                <a16:creationId xmlns:a16="http://schemas.microsoft.com/office/drawing/2014/main" id="{CD79CF82-693D-621C-2309-9EC9B80DA54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harpenSoften amount="25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1062804" flipH="1">
            <a:off x="-285332" y="761951"/>
            <a:ext cx="1802669" cy="1802669"/>
          </a:xfrm>
          <a:prstGeom prst="rect">
            <a:avLst/>
          </a:prstGeom>
        </p:spPr>
      </p:pic>
      <p:pic>
        <p:nvPicPr>
          <p:cNvPr id="14" name="Picture 13" descr="A blue swirly design&#10;&#10;AI-generated content may be incorrect.">
            <a:extLst>
              <a:ext uri="{FF2B5EF4-FFF2-40B4-BE49-F238E27FC236}">
                <a16:creationId xmlns:a16="http://schemas.microsoft.com/office/drawing/2014/main" id="{DB457B11-8180-FA60-1A14-0285D3EC556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5041" r="94239">
                        <a14:foregroundMark x1="74177" y1="40185" x2="74177" y2="40185"/>
                        <a14:foregroundMark x1="62757" y1="36759" x2="62757" y2="36759"/>
                        <a14:foregroundMark x1="52572" y1="13704" x2="52572" y2="13704"/>
                        <a14:foregroundMark x1="94239" y1="19815" x2="94239" y2="19815"/>
                        <a14:foregroundMark x1="34979" y1="21389" x2="34979" y2="21389"/>
                        <a14:foregroundMark x1="43827" y1="28704" x2="43827" y2="28704"/>
                        <a14:foregroundMark x1="36111" y1="62130" x2="36111" y2="62130"/>
                        <a14:foregroundMark x1="9362" y1="71574" x2="9362" y2="71574"/>
                        <a14:foregroundMark x1="5041" y1="61667" x2="5041" y2="6166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rot="2831079">
            <a:off x="1435341" y="693480"/>
            <a:ext cx="2340429" cy="2600477"/>
          </a:xfrm>
          <a:prstGeom prst="rect">
            <a:avLst/>
          </a:prstGeom>
        </p:spPr>
      </p:pic>
      <p:pic>
        <p:nvPicPr>
          <p:cNvPr id="15" name="Picture 14" descr="A blue swirly design&#10;&#10;AI-generated content may be incorrect.">
            <a:extLst>
              <a:ext uri="{FF2B5EF4-FFF2-40B4-BE49-F238E27FC236}">
                <a16:creationId xmlns:a16="http://schemas.microsoft.com/office/drawing/2014/main" id="{DCAFC44E-AA68-F53C-245A-48881C4706F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5041" r="94239">
                        <a14:foregroundMark x1="74177" y1="40185" x2="74177" y2="40185"/>
                        <a14:foregroundMark x1="62757" y1="36759" x2="62757" y2="36759"/>
                        <a14:foregroundMark x1="52572" y1="13704" x2="52572" y2="13704"/>
                        <a14:foregroundMark x1="94239" y1="19815" x2="94239" y2="19815"/>
                        <a14:foregroundMark x1="34979" y1="21389" x2="34979" y2="21389"/>
                        <a14:foregroundMark x1="43827" y1="28704" x2="43827" y2="28704"/>
                        <a14:foregroundMark x1="36111" y1="62130" x2="36111" y2="62130"/>
                        <a14:foregroundMark x1="9362" y1="71574" x2="9362" y2="71574"/>
                        <a14:foregroundMark x1="5041" y1="61667" x2="5041" y2="6166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rot="4387416">
            <a:off x="5328136" y="3487289"/>
            <a:ext cx="920923" cy="1968912"/>
          </a:xfrm>
          <a:prstGeom prst="rect">
            <a:avLst/>
          </a:prstGeom>
        </p:spPr>
      </p:pic>
      <p:pic>
        <p:nvPicPr>
          <p:cNvPr id="18" name="Picture 17" descr="A cloud with rain drops&#10;&#10;AI-generated content may be incorrect.">
            <a:extLst>
              <a:ext uri="{FF2B5EF4-FFF2-40B4-BE49-F238E27FC236}">
                <a16:creationId xmlns:a16="http://schemas.microsoft.com/office/drawing/2014/main" id="{D7FF786D-8BA4-27AD-42C4-87666A75E4DB}"/>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rcRect l="18809" t="12281" r="16298" b="34529"/>
          <a:stretch/>
        </p:blipFill>
        <p:spPr>
          <a:xfrm>
            <a:off x="10560128" y="1105882"/>
            <a:ext cx="2716942" cy="1287899"/>
          </a:xfrm>
          <a:prstGeom prst="rect">
            <a:avLst/>
          </a:prstGeom>
        </p:spPr>
      </p:pic>
      <p:pic>
        <p:nvPicPr>
          <p:cNvPr id="19" name="Picture 18" descr="A cloud with rain drops&#10;&#10;AI-generated content may be incorrect.">
            <a:extLst>
              <a:ext uri="{FF2B5EF4-FFF2-40B4-BE49-F238E27FC236}">
                <a16:creationId xmlns:a16="http://schemas.microsoft.com/office/drawing/2014/main" id="{7B4C7684-E900-29CC-0CE5-038E751E061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rcRect l="18809" t="12281" r="16298" b="34529"/>
          <a:stretch/>
        </p:blipFill>
        <p:spPr>
          <a:xfrm>
            <a:off x="10935685" y="1663285"/>
            <a:ext cx="2716942" cy="1287899"/>
          </a:xfrm>
          <a:prstGeom prst="rect">
            <a:avLst/>
          </a:prstGeom>
        </p:spPr>
      </p:pic>
      <p:pic>
        <p:nvPicPr>
          <p:cNvPr id="20" name="Picture 19" descr="A cloud with rain drops&#10;&#10;AI-generated content may be incorrect.">
            <a:extLst>
              <a:ext uri="{FF2B5EF4-FFF2-40B4-BE49-F238E27FC236}">
                <a16:creationId xmlns:a16="http://schemas.microsoft.com/office/drawing/2014/main" id="{15F21A5A-0B2D-9F80-7828-052E9CE4382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rcRect l="18809" t="12281" r="16298" b="34529"/>
          <a:stretch/>
        </p:blipFill>
        <p:spPr>
          <a:xfrm>
            <a:off x="10493465" y="945324"/>
            <a:ext cx="2716942" cy="1287899"/>
          </a:xfrm>
          <a:prstGeom prst="rect">
            <a:avLst/>
          </a:prstGeom>
        </p:spPr>
      </p:pic>
      <p:pic>
        <p:nvPicPr>
          <p:cNvPr id="54" name="Picture 53" descr="A green and red arrows with percent signs&#10;&#10;AI-generated content may be incorrect.">
            <a:extLst>
              <a:ext uri="{FF2B5EF4-FFF2-40B4-BE49-F238E27FC236}">
                <a16:creationId xmlns:a16="http://schemas.microsoft.com/office/drawing/2014/main" id="{EFB97482-D6A4-4E35-5E95-5E72FB47E7A2}"/>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foregroundMark x1="29427" y1="23750" x2="27552" y2="58177"/>
                        <a14:foregroundMark x1="29219" y1="18802" x2="21354" y2="26094"/>
                        <a14:foregroundMark x1="21354" y1="26094" x2="20938" y2="26927"/>
                        <a14:foregroundMark x1="23750" y1="21823" x2="32396" y2="33073"/>
                        <a14:foregroundMark x1="34271" y1="28438" x2="30156" y2="36823"/>
                        <a14:foregroundMark x1="30000" y1="22760" x2="21927" y2="33073"/>
                        <a14:foregroundMark x1="21927" y1="33073" x2="21667" y2="34115"/>
                        <a14:foregroundMark x1="19896" y1="23594" x2="32708" y2="35833"/>
                        <a14:foregroundMark x1="32708" y1="35833" x2="34688" y2="36198"/>
                        <a14:foregroundMark x1="35781" y1="30938" x2="20781" y2="33177"/>
                        <a14:foregroundMark x1="22917" y1="23177" x2="18802" y2="30885"/>
                        <a14:foregroundMark x1="71771" y1="59896" x2="67969" y2="71615"/>
                        <a14:foregroundMark x1="67969" y1="71615" x2="79063" y2="74271"/>
                        <a14:foregroundMark x1="80938" y1="70156" x2="72552" y2="74583"/>
                        <a14:foregroundMark x1="72552" y1="74583" x2="72552" y2="74583"/>
                        <a14:foregroundMark x1="72448" y1="62552" x2="79427" y2="77083"/>
                        <a14:foregroundMark x1="81927" y1="73229" x2="65417" y2="74740"/>
                        <a14:foregroundMark x1="68906" y1="63073" x2="63594" y2="70625"/>
                        <a14:foregroundMark x1="63594" y1="70625" x2="63594" y2="7062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rot="10800000">
            <a:off x="6029417" y="825880"/>
            <a:ext cx="4155154" cy="4155154"/>
          </a:xfrm>
          <a:prstGeom prst="rect">
            <a:avLst/>
          </a:prstGeom>
        </p:spPr>
      </p:pic>
      <p:grpSp>
        <p:nvGrpSpPr>
          <p:cNvPr id="87" name="Group 86">
            <a:extLst>
              <a:ext uri="{FF2B5EF4-FFF2-40B4-BE49-F238E27FC236}">
                <a16:creationId xmlns:a16="http://schemas.microsoft.com/office/drawing/2014/main" id="{FC2A3F66-23F0-935D-375E-705EAEDFD2B0}"/>
              </a:ext>
            </a:extLst>
          </p:cNvPr>
          <p:cNvGrpSpPr/>
          <p:nvPr/>
        </p:nvGrpSpPr>
        <p:grpSpPr>
          <a:xfrm>
            <a:off x="219114" y="2699650"/>
            <a:ext cx="4265801" cy="4080880"/>
            <a:chOff x="1155285" y="2046507"/>
            <a:chExt cx="4265801" cy="4080880"/>
          </a:xfrm>
        </p:grpSpPr>
        <p:pic>
          <p:nvPicPr>
            <p:cNvPr id="62" name="Picture 61">
              <a:extLst>
                <a:ext uri="{FF2B5EF4-FFF2-40B4-BE49-F238E27FC236}">
                  <a16:creationId xmlns:a16="http://schemas.microsoft.com/office/drawing/2014/main" id="{3AA0D190-CE19-96B7-491F-503BF0170667}"/>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1155285" y="4189759"/>
              <a:ext cx="4265801" cy="1937628"/>
            </a:xfrm>
            <a:prstGeom prst="rect">
              <a:avLst/>
            </a:prstGeom>
          </p:spPr>
        </p:pic>
        <p:pic>
          <p:nvPicPr>
            <p:cNvPr id="26" name="Picture 25" descr="A person in a suit looking through a telescope&#10;&#10;AI-generated content may be incorrect.">
              <a:extLst>
                <a:ext uri="{FF2B5EF4-FFF2-40B4-BE49-F238E27FC236}">
                  <a16:creationId xmlns:a16="http://schemas.microsoft.com/office/drawing/2014/main" id="{7DA4EB71-5537-3B3F-AC46-2D693271814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4184" b="96531" l="10000" r="90000">
                          <a14:foregroundMark x1="21585" y1="4184" x2="50122" y2="7347"/>
                          <a14:foregroundMark x1="70122" y1="5918" x2="74704" y2="13052"/>
                          <a14:foregroundMark x1="73293" y1="96531" x2="74024" y2="91429"/>
                          <a14:foregroundMark x1="68780" y1="17449" x2="68293" y2="32449"/>
                          <a14:foregroundMark x1="71220" y1="18980" x2="75000" y2="24898"/>
                          <a14:foregroundMark x1="68293" y1="17143" x2="63659" y2="20102"/>
                          <a14:backgroundMark x1="74756" y1="14388" x2="77073" y2="13980"/>
                          <a14:backgroundMark x1="74146" y1="13878" x2="76585" y2="13469"/>
                          <a14:backgroundMark x1="73049" y1="99592" x2="72683" y2="9969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flipH="1">
              <a:off x="2144988" y="2046507"/>
              <a:ext cx="2854977" cy="3412045"/>
            </a:xfrm>
            <a:prstGeom prst="rect">
              <a:avLst/>
            </a:prstGeom>
          </p:spPr>
        </p:pic>
      </p:grpSp>
    </p:spTree>
    <p:extLst>
      <p:ext uri="{BB962C8B-B14F-4D97-AF65-F5344CB8AC3E}">
        <p14:creationId xmlns:p14="http://schemas.microsoft.com/office/powerpoint/2010/main" val="1961184369"/>
      </p:ext>
    </p:extLst>
  </p:cSld>
  <p:clrMapOvr>
    <a:masterClrMapping/>
  </p:clrMapOvr>
  <mc:AlternateContent xmlns:mc="http://schemas.openxmlformats.org/markup-compatibility/2006" xmlns:p14="http://schemas.microsoft.com/office/powerpoint/2010/main">
    <mc:Choice Requires="p14">
      <p:transition spd="slow" p14:dur="2000" advTm="8202"/>
    </mc:Choice>
    <mc:Fallback xmlns="">
      <p:transition spd="slow" advTm="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54167E-6 -4.44444E-6 L 0.13281 0.03195 L 0.24609 -0.01273 L 0.35143 0.04028 L 0.49362 -0.00277 L 0.61757 0.04028 L 0.73411 0.00695 L 0.80885 0.03681 L 3.54167E-6 -4.44444E-6 Z " pathEditMode="relative" rAng="0" ptsTypes="AAAAAAAAA">
                                      <p:cBhvr>
                                        <p:cTn id="6" dur="7000" fill="hold"/>
                                        <p:tgtEl>
                                          <p:spTgt spid="87"/>
                                        </p:tgtEl>
                                        <p:attrNameLst>
                                          <p:attrName>ppt_x</p:attrName>
                                          <p:attrName>ppt_y</p:attrName>
                                        </p:attrNameLst>
                                      </p:cBhvr>
                                      <p:rCtr x="40443" y="1366"/>
                                    </p:animMotion>
                                  </p:childTnLst>
                                </p:cTn>
                              </p:par>
                              <p:par>
                                <p:cTn id="7" presetID="22" presetClass="entr" presetSubtype="2"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right)">
                                      <p:cBhvr>
                                        <p:cTn id="9" dur="500"/>
                                        <p:tgtEl>
                                          <p:spTgt spid="14"/>
                                        </p:tgtEl>
                                      </p:cBhvr>
                                    </p:animEffect>
                                  </p:childTnLst>
                                </p:cTn>
                              </p:par>
                              <p:par>
                                <p:cTn id="10" presetID="2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44" presetClass="path" presetSubtype="0" accel="50000" decel="50000" fill="hold" nodeType="withEffect">
                                  <p:stCondLst>
                                    <p:cond delay="0"/>
                                  </p:stCondLst>
                                  <p:childTnLst>
                                    <p:animMotion origin="layout" path="M 0 0 L 0.067 -0.04 C 0.081 -0.049 0.102 -0.054 0.124 -0.054 C 0.149 -0.054 0.169 -0.049 0.183 -0.04 L 0.25 0 E" pathEditMode="relative" ptsTypes="">
                                      <p:cBhvr>
                                        <p:cTn id="14" dur="2000" spd="-100000" fill="hold"/>
                                        <p:tgtEl>
                                          <p:spTgt spid="18"/>
                                        </p:tgtEl>
                                        <p:attrNameLst>
                                          <p:attrName>ppt_x</p:attrName>
                                          <p:attrName>ppt_y</p:attrName>
                                        </p:attrNameLst>
                                      </p:cBhvr>
                                    </p:animMotion>
                                  </p:childTnLst>
                                </p:cTn>
                              </p:par>
                              <p:par>
                                <p:cTn id="15" presetID="44" presetClass="path" presetSubtype="0" accel="50000" decel="50000" fill="hold" nodeType="withEffect">
                                  <p:stCondLst>
                                    <p:cond delay="0"/>
                                  </p:stCondLst>
                                  <p:childTnLst>
                                    <p:animMotion origin="layout" path="M 0 0 L 0.067 -0.04 C 0.081 -0.049 0.102 -0.054 0.124 -0.054 C 0.149 -0.054 0.169 -0.049 0.183 -0.04 L 0.25 0 E" pathEditMode="relative" ptsTypes="">
                                      <p:cBhvr>
                                        <p:cTn id="16" dur="2000" spd="-100000" fill="hold"/>
                                        <p:tgtEl>
                                          <p:spTgt spid="19"/>
                                        </p:tgtEl>
                                        <p:attrNameLst>
                                          <p:attrName>ppt_x</p:attrName>
                                          <p:attrName>ppt_y</p:attrName>
                                        </p:attrNameLst>
                                      </p:cBhvr>
                                    </p:animMotion>
                                  </p:childTnLst>
                                </p:cTn>
                              </p:par>
                              <p:par>
                                <p:cTn id="17" presetID="44" presetClass="path" presetSubtype="0" accel="50000" decel="50000" fill="hold" nodeType="withEffect">
                                  <p:stCondLst>
                                    <p:cond delay="0"/>
                                  </p:stCondLst>
                                  <p:childTnLst>
                                    <p:animMotion origin="layout" path="M 0 0 L 0.067 -0.04 C 0.081 -0.049 0.102 -0.054 0.124 -0.054 C 0.149 -0.054 0.169 -0.049 0.183 -0.04 L 0.25 0 E" pathEditMode="relative" ptsTypes="">
                                      <p:cBhvr>
                                        <p:cTn id="18" dur="2000" spd="-100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C57FD-C12F-5E20-E294-ED41E8BBF3D3}"/>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7D00DAE8-D121-0FAD-3693-17B4664725E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9CF00FD2-C7DC-30CA-0B09-37AC7B3EF86B}"/>
              </a:ext>
            </a:extLst>
          </p:cNvPr>
          <p:cNvSpPr txBox="1"/>
          <p:nvPr/>
        </p:nvSpPr>
        <p:spPr>
          <a:xfrm>
            <a:off x="260289" y="205294"/>
            <a:ext cx="11671423" cy="830997"/>
          </a:xfrm>
          <a:prstGeom prst="rect">
            <a:avLst/>
          </a:prstGeom>
          <a:noFill/>
        </p:spPr>
        <p:txBody>
          <a:bodyPr wrap="square" rtlCol="0">
            <a:spAutoFit/>
          </a:bodyPr>
          <a:lstStyle/>
          <a:p>
            <a:pPr algn="ctr"/>
            <a:r>
              <a:rPr lang="en-US" sz="4800" dirty="0">
                <a:latin typeface="Bahnschrift" panose="020B0502040204020203" pitchFamily="34" charset="0"/>
                <a:ea typeface="Calibri" panose="020F0502020204030204" pitchFamily="34" charset="0"/>
                <a:cs typeface="Calibri" panose="020F0502020204030204" pitchFamily="34" charset="0"/>
              </a:rPr>
              <a:t>Inaccurate Forecasting</a:t>
            </a:r>
          </a:p>
        </p:txBody>
      </p:sp>
      <p:cxnSp>
        <p:nvCxnSpPr>
          <p:cNvPr id="19" name="Straight Connector 18">
            <a:extLst>
              <a:ext uri="{FF2B5EF4-FFF2-40B4-BE49-F238E27FC236}">
                <a16:creationId xmlns:a16="http://schemas.microsoft.com/office/drawing/2014/main" id="{44CD18A4-1E8C-D683-27B4-FBFA4220907E}"/>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5904B731-3697-CC64-3607-EFDC8B12301F}"/>
              </a:ext>
            </a:extLst>
          </p:cNvPr>
          <p:cNvSpPr txBox="1"/>
          <p:nvPr/>
        </p:nvSpPr>
        <p:spPr>
          <a:xfrm>
            <a:off x="192055" y="1339929"/>
            <a:ext cx="7082598" cy="2246769"/>
          </a:xfrm>
          <a:prstGeom prst="rect">
            <a:avLst/>
          </a:prstGeom>
          <a:noFill/>
        </p:spPr>
        <p:txBody>
          <a:bodyPr wrap="square">
            <a:spAutoFit/>
          </a:bodyPr>
          <a:lstStyle/>
          <a:p>
            <a:pPr marL="182880"/>
            <a:r>
              <a:rPr lang="en-US" altLang="en-US" sz="2800" dirty="0">
                <a:solidFill>
                  <a:srgbClr val="000000"/>
                </a:solidFill>
                <a:latin typeface="Aptos" panose="020B0004020202020204" pitchFamily="34" charset="0"/>
              </a:rPr>
              <a:t>Inaccurate forecasting can lead to several negative outcomes that affect financial performance, operational efficiency, and student satisfaction.</a:t>
            </a:r>
            <a:endParaRPr lang="en-US" altLang="en-US" sz="500" dirty="0">
              <a:solidFill>
                <a:srgbClr val="000000"/>
              </a:solidFill>
              <a:latin typeface="Aptos" panose="020B0004020202020204" pitchFamily="34" charset="0"/>
            </a:endParaRPr>
          </a:p>
          <a:p>
            <a:pPr marL="182880"/>
            <a:endParaRPr lang="en-US" altLang="en-US" sz="2800" dirty="0">
              <a:solidFill>
                <a:srgbClr val="000000"/>
              </a:solidFill>
              <a:latin typeface="Aptos" panose="020B0004020202020204" pitchFamily="34" charset="0"/>
            </a:endParaRPr>
          </a:p>
        </p:txBody>
      </p:sp>
      <p:pic>
        <p:nvPicPr>
          <p:cNvPr id="28" name="Picture 27">
            <a:extLst>
              <a:ext uri="{FF2B5EF4-FFF2-40B4-BE49-F238E27FC236}">
                <a16:creationId xmlns:a16="http://schemas.microsoft.com/office/drawing/2014/main" id="{8AAA06BF-4687-7AFA-A7B5-EDED80CE2DA8}"/>
              </a:ext>
            </a:extLst>
          </p:cNvPr>
          <p:cNvPicPr>
            <a:picLocks noChangeAspect="1"/>
          </p:cNvPicPr>
          <p:nvPr/>
        </p:nvPicPr>
        <p:blipFill>
          <a:blip r:embed="rId5"/>
          <a:stretch>
            <a:fillRect/>
          </a:stretch>
        </p:blipFill>
        <p:spPr>
          <a:xfrm>
            <a:off x="7274653" y="1893984"/>
            <a:ext cx="3801210" cy="3062845"/>
          </a:xfrm>
          <a:prstGeom prst="rect">
            <a:avLst/>
          </a:prstGeom>
        </p:spPr>
      </p:pic>
      <p:pic>
        <p:nvPicPr>
          <p:cNvPr id="29" name="Picture 28" descr="A cartoon of a person smiling&#10;&#10;Description automatically generated">
            <a:extLst>
              <a:ext uri="{FF2B5EF4-FFF2-40B4-BE49-F238E27FC236}">
                <a16:creationId xmlns:a16="http://schemas.microsoft.com/office/drawing/2014/main" id="{D850E244-319F-50A4-D567-23721EE7A58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l="35803" t="27673" r="36336"/>
          <a:stretch/>
        </p:blipFill>
        <p:spPr>
          <a:xfrm>
            <a:off x="10995141" y="2954626"/>
            <a:ext cx="604212" cy="1263609"/>
          </a:xfrm>
          <a:prstGeom prst="rect">
            <a:avLst/>
          </a:prstGeom>
        </p:spPr>
      </p:pic>
      <p:pic>
        <p:nvPicPr>
          <p:cNvPr id="30" name="Picture 29">
            <a:extLst>
              <a:ext uri="{FF2B5EF4-FFF2-40B4-BE49-F238E27FC236}">
                <a16:creationId xmlns:a16="http://schemas.microsoft.com/office/drawing/2014/main" id="{427BDB08-F30A-4B92-980B-A4DDF133DCF0}"/>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rcRect t="22680"/>
          <a:stretch/>
        </p:blipFill>
        <p:spPr>
          <a:xfrm>
            <a:off x="10222124" y="3896186"/>
            <a:ext cx="1731693" cy="2961814"/>
          </a:xfrm>
          <a:prstGeom prst="rect">
            <a:avLst/>
          </a:prstGeom>
        </p:spPr>
      </p:pic>
      <p:sp>
        <p:nvSpPr>
          <p:cNvPr id="32" name="TextBox 31">
            <a:extLst>
              <a:ext uri="{FF2B5EF4-FFF2-40B4-BE49-F238E27FC236}">
                <a16:creationId xmlns:a16="http://schemas.microsoft.com/office/drawing/2014/main" id="{0871E4FE-5963-53C1-2CE6-8A7CA36FE555}"/>
              </a:ext>
            </a:extLst>
          </p:cNvPr>
          <p:cNvSpPr txBox="1"/>
          <p:nvPr/>
        </p:nvSpPr>
        <p:spPr>
          <a:xfrm>
            <a:off x="556070" y="3212190"/>
            <a:ext cx="7058488" cy="3293209"/>
          </a:xfrm>
          <a:prstGeom prst="rect">
            <a:avLst/>
          </a:prstGeom>
          <a:noFill/>
        </p:spPr>
        <p:txBody>
          <a:bodyPr wrap="square">
            <a:spAutoFit/>
          </a:bodyPr>
          <a:lstStyle/>
          <a:p>
            <a:pPr marL="285750" indent="-274320">
              <a:buFont typeface="Arial" panose="020B0604020202020204" pitchFamily="34" charset="0"/>
              <a:buChar char="•"/>
            </a:pPr>
            <a:r>
              <a:rPr lang="en-US" sz="2600" dirty="0"/>
              <a:t>Food waste</a:t>
            </a:r>
          </a:p>
          <a:p>
            <a:pPr marL="285750" indent="-274320">
              <a:buFont typeface="Arial" panose="020B0604020202020204" pitchFamily="34" charset="0"/>
              <a:buChar char="•"/>
            </a:pPr>
            <a:r>
              <a:rPr lang="en-US" sz="2600" dirty="0"/>
              <a:t>Nutritional gaps</a:t>
            </a:r>
          </a:p>
          <a:p>
            <a:pPr marL="285750" indent="-274320">
              <a:buFont typeface="Arial" panose="020B0604020202020204" pitchFamily="34" charset="0"/>
              <a:buChar char="•"/>
            </a:pPr>
            <a:r>
              <a:rPr lang="en-US" sz="2600" dirty="0"/>
              <a:t>Financial Losses</a:t>
            </a:r>
          </a:p>
          <a:p>
            <a:pPr marL="285750" indent="-274320">
              <a:buFont typeface="Arial" panose="020B0604020202020204" pitchFamily="34" charset="0"/>
              <a:buChar char="•"/>
            </a:pPr>
            <a:r>
              <a:rPr lang="en-US" sz="2600" dirty="0"/>
              <a:t>Compliance risks</a:t>
            </a:r>
          </a:p>
          <a:p>
            <a:pPr marL="285750" indent="-274320">
              <a:buFont typeface="Arial" panose="020B0604020202020204" pitchFamily="34" charset="0"/>
              <a:buChar char="•"/>
            </a:pPr>
            <a:r>
              <a:rPr lang="en-US" sz="2600" dirty="0"/>
              <a:t>Inventory imbalance</a:t>
            </a:r>
          </a:p>
          <a:p>
            <a:pPr marL="285750" indent="-274320">
              <a:buFont typeface="Arial" panose="020B0604020202020204" pitchFamily="34" charset="0"/>
              <a:buChar char="•"/>
            </a:pPr>
            <a:r>
              <a:rPr lang="en-US" sz="2600" dirty="0"/>
              <a:t>Operational disruptions</a:t>
            </a:r>
          </a:p>
          <a:p>
            <a:pPr marL="285750" indent="-274320">
              <a:buFont typeface="Arial" panose="020B0604020202020204" pitchFamily="34" charset="0"/>
              <a:buChar char="•"/>
            </a:pPr>
            <a:r>
              <a:rPr lang="en-US" sz="2600" dirty="0"/>
              <a:t>Shortages and student dissatisfaction</a:t>
            </a:r>
          </a:p>
          <a:p>
            <a:pPr marL="285750" indent="-274320">
              <a:buFont typeface="Arial" panose="020B0604020202020204" pitchFamily="34" charset="0"/>
              <a:buChar char="•"/>
            </a:pPr>
            <a:endParaRPr lang="en-US" sz="2600" dirty="0"/>
          </a:p>
        </p:txBody>
      </p:sp>
    </p:spTree>
    <p:extLst>
      <p:ext uri="{BB962C8B-B14F-4D97-AF65-F5344CB8AC3E}">
        <p14:creationId xmlns:p14="http://schemas.microsoft.com/office/powerpoint/2010/main" val="1804472105"/>
      </p:ext>
    </p:extLst>
  </p:cSld>
  <p:clrMapOvr>
    <a:masterClrMapping/>
  </p:clrMapOvr>
  <mc:AlternateContent xmlns:mc="http://schemas.openxmlformats.org/markup-compatibility/2006" xmlns:p14="http://schemas.microsoft.com/office/powerpoint/2010/main">
    <mc:Choice Requires="p14">
      <p:transition spd="slow" p14:dur="2000" advTm="66787"/>
    </mc:Choice>
    <mc:Fallback xmlns="">
      <p:transition spd="slow" advTm="6678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2DA52-E75E-4375-69DB-6D1B250DDBF0}"/>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1D78F4EA-7143-F29C-A094-618114AE93A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cxnSp>
        <p:nvCxnSpPr>
          <p:cNvPr id="19" name="Straight Connector 18">
            <a:extLst>
              <a:ext uri="{FF2B5EF4-FFF2-40B4-BE49-F238E27FC236}">
                <a16:creationId xmlns:a16="http://schemas.microsoft.com/office/drawing/2014/main" id="{0F2C9AB3-150F-6485-F364-2B6AF7EE077E}"/>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030D0392-0852-EC39-B06D-58A172CEBD2C}"/>
              </a:ext>
            </a:extLst>
          </p:cNvPr>
          <p:cNvSpPr txBox="1"/>
          <p:nvPr/>
        </p:nvSpPr>
        <p:spPr>
          <a:xfrm>
            <a:off x="0" y="1203294"/>
            <a:ext cx="12192000" cy="1384995"/>
          </a:xfrm>
          <a:prstGeom prst="rect">
            <a:avLst/>
          </a:prstGeom>
          <a:noFill/>
        </p:spPr>
        <p:txBody>
          <a:bodyPr wrap="square" rtlCol="0">
            <a:spAutoFit/>
          </a:bodyPr>
          <a:lstStyle/>
          <a:p>
            <a:pPr lvl="0" algn="ctr">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Sudden changes in weather can impact forecasting and food cost, often</a:t>
            </a:r>
            <a:r>
              <a:rPr lang="en-US" sz="2800" dirty="0">
                <a:solidFill>
                  <a:prstClr val="black"/>
                </a:solidFill>
                <a:latin typeface="Aptos" panose="02110004020202020204"/>
              </a:rPr>
              <a:t> leading to increased participation. </a:t>
            </a:r>
            <a:r>
              <a:rPr lang="en-US" sz="2800" dirty="0">
                <a:solidFill>
                  <a:prstClr val="black"/>
                </a:solidFill>
                <a:latin typeface="Aptos" panose="020B0004020202020204" pitchFamily="34" charset="0"/>
              </a:rPr>
              <a:t>Factor this in when planning menus during inclement weather</a:t>
            </a:r>
            <a:r>
              <a:rPr lang="en-US" sz="2800" dirty="0">
                <a:solidFill>
                  <a:prstClr val="black"/>
                </a:solidFill>
                <a:latin typeface="Aptos" panose="02110004020202020204"/>
              </a:rPr>
              <a:t>. </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28735B1-B9A4-DA18-7A04-11F64BACD12A}"/>
              </a:ext>
            </a:extLst>
          </p:cNvPr>
          <p:cNvSpPr txBox="1"/>
          <p:nvPr/>
        </p:nvSpPr>
        <p:spPr>
          <a:xfrm>
            <a:off x="3430722" y="205294"/>
            <a:ext cx="53305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Inclement Weather</a:t>
            </a:r>
          </a:p>
        </p:txBody>
      </p:sp>
      <p:sp>
        <p:nvSpPr>
          <p:cNvPr id="11" name="Rectangle 10">
            <a:extLst>
              <a:ext uri="{FF2B5EF4-FFF2-40B4-BE49-F238E27FC236}">
                <a16:creationId xmlns:a16="http://schemas.microsoft.com/office/drawing/2014/main" id="{AA6CC3C0-FB85-4D7B-2E69-D6D06B587229}"/>
              </a:ext>
            </a:extLst>
          </p:cNvPr>
          <p:cNvSpPr/>
          <p:nvPr/>
        </p:nvSpPr>
        <p:spPr>
          <a:xfrm>
            <a:off x="4400570" y="4306205"/>
            <a:ext cx="3511296" cy="2339526"/>
          </a:xfrm>
          <a:prstGeom prst="rect">
            <a:avLst/>
          </a:prstGeom>
          <a:solidFill>
            <a:srgbClr val="FCE988"/>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4479B5A5-09D2-4E9B-43CA-3A7E291A7DD9}"/>
              </a:ext>
            </a:extLst>
          </p:cNvPr>
          <p:cNvSpPr/>
          <p:nvPr/>
        </p:nvSpPr>
        <p:spPr>
          <a:xfrm>
            <a:off x="4400572" y="2734576"/>
            <a:ext cx="3511296" cy="1569660"/>
          </a:xfrm>
          <a:prstGeom prst="rect">
            <a:avLst/>
          </a:prstGeom>
          <a:solidFill>
            <a:srgbClr val="FFFFA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8F8AEDF8-5D90-4EF0-F4B0-DCA705378A73}"/>
              </a:ext>
            </a:extLst>
          </p:cNvPr>
          <p:cNvSpPr txBox="1"/>
          <p:nvPr/>
        </p:nvSpPr>
        <p:spPr>
          <a:xfrm>
            <a:off x="4396118" y="4351681"/>
            <a:ext cx="353755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Extreme heat may cause students to seek air conditioned or shaded dining.</a:t>
            </a:r>
          </a:p>
        </p:txBody>
      </p:sp>
      <p:sp>
        <p:nvSpPr>
          <p:cNvPr id="20" name="Rectangle 19">
            <a:extLst>
              <a:ext uri="{FF2B5EF4-FFF2-40B4-BE49-F238E27FC236}">
                <a16:creationId xmlns:a16="http://schemas.microsoft.com/office/drawing/2014/main" id="{4A60B081-B9CB-6E1B-E0F8-947503D82DF2}"/>
              </a:ext>
            </a:extLst>
          </p:cNvPr>
          <p:cNvSpPr/>
          <p:nvPr/>
        </p:nvSpPr>
        <p:spPr>
          <a:xfrm>
            <a:off x="8175940" y="4306205"/>
            <a:ext cx="3511295" cy="2339526"/>
          </a:xfrm>
          <a:prstGeom prst="rect">
            <a:avLst/>
          </a:prstGeom>
          <a:solidFill>
            <a:schemeClr val="bg2">
              <a:lumMod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5AC26D68-E76B-2A74-F58E-B4975F394BD6}"/>
              </a:ext>
            </a:extLst>
          </p:cNvPr>
          <p:cNvSpPr/>
          <p:nvPr/>
        </p:nvSpPr>
        <p:spPr>
          <a:xfrm>
            <a:off x="8176410" y="2733288"/>
            <a:ext cx="3511295" cy="1569660"/>
          </a:xfrm>
          <a:prstGeom prst="rect">
            <a:avLst/>
          </a:prstGeom>
          <a:solidFill>
            <a:schemeClr val="bg1">
              <a:lumMod val="95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6727C389-530C-FCA5-D7C3-BD4D467DB5E5}"/>
              </a:ext>
            </a:extLst>
          </p:cNvPr>
          <p:cNvSpPr txBox="1"/>
          <p:nvPr/>
        </p:nvSpPr>
        <p:spPr>
          <a:xfrm>
            <a:off x="8233607" y="4351681"/>
            <a:ext cx="3453630" cy="2015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When air quality alerts are in effect, adjust your forecasts accordingly to meet increased demand and avoid shortages.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0FB4AB8F-010C-D11A-BDC6-FCA3EF261277}"/>
              </a:ext>
            </a:extLst>
          </p:cNvPr>
          <p:cNvSpPr/>
          <p:nvPr/>
        </p:nvSpPr>
        <p:spPr>
          <a:xfrm>
            <a:off x="608758" y="4300958"/>
            <a:ext cx="3506751" cy="2341560"/>
          </a:xfrm>
          <a:prstGeom prst="rect">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0D4AD79D-DD6D-B022-B59F-DD6FBC6C363A}"/>
              </a:ext>
            </a:extLst>
          </p:cNvPr>
          <p:cNvSpPr/>
          <p:nvPr/>
        </p:nvSpPr>
        <p:spPr>
          <a:xfrm>
            <a:off x="608760" y="2728925"/>
            <a:ext cx="3506751" cy="1573419"/>
          </a:xfrm>
          <a:prstGeom prst="rect">
            <a:avLst/>
          </a:prstGeom>
          <a:solidFill>
            <a:schemeClr val="accent1">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2" name="TextBox 31">
            <a:extLst>
              <a:ext uri="{FF2B5EF4-FFF2-40B4-BE49-F238E27FC236}">
                <a16:creationId xmlns:a16="http://schemas.microsoft.com/office/drawing/2014/main" id="{8CCD18E4-7EB5-FB21-65D1-55B3A35F7F8F}"/>
              </a:ext>
            </a:extLst>
          </p:cNvPr>
          <p:cNvSpPr txBox="1"/>
          <p:nvPr/>
        </p:nvSpPr>
        <p:spPr>
          <a:xfrm>
            <a:off x="608755" y="4351681"/>
            <a:ext cx="350675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Rainy day schedules require indoor dining, which often leads to increased student participation.</a:t>
            </a:r>
          </a:p>
        </p:txBody>
      </p:sp>
      <p:pic>
        <p:nvPicPr>
          <p:cNvPr id="6" name="Picture 5" descr="A cloud with rain drops&#10;&#10;AI-generated content may be incorrect.">
            <a:extLst>
              <a:ext uri="{FF2B5EF4-FFF2-40B4-BE49-F238E27FC236}">
                <a16:creationId xmlns:a16="http://schemas.microsoft.com/office/drawing/2014/main" id="{E609F080-0CBB-2AFC-1BF3-D5F384E632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8809" t="12281" r="16298" b="34529"/>
          <a:stretch/>
        </p:blipFill>
        <p:spPr>
          <a:xfrm>
            <a:off x="2961179" y="3369130"/>
            <a:ext cx="1150627" cy="545426"/>
          </a:xfrm>
          <a:prstGeom prst="rect">
            <a:avLst/>
          </a:prstGeom>
        </p:spPr>
      </p:pic>
      <p:pic>
        <p:nvPicPr>
          <p:cNvPr id="10" name="Picture 9" descr="A yellow lightning bolt on a black background&#10;&#10;AI-generated content may be incorrect.">
            <a:extLst>
              <a:ext uri="{FF2B5EF4-FFF2-40B4-BE49-F238E27FC236}">
                <a16:creationId xmlns:a16="http://schemas.microsoft.com/office/drawing/2014/main" id="{EA056D86-BCE5-F549-F970-E4ADDFACF2D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302775">
            <a:off x="3420425" y="3697862"/>
            <a:ext cx="155061" cy="424524"/>
          </a:xfrm>
          <a:prstGeom prst="rect">
            <a:avLst/>
          </a:prstGeom>
        </p:spPr>
      </p:pic>
      <p:pic>
        <p:nvPicPr>
          <p:cNvPr id="15" name="Picture 14" descr="A yellow lightning bolt on a black background&#10;&#10;AI-generated content may be incorrect.">
            <a:extLst>
              <a:ext uri="{FF2B5EF4-FFF2-40B4-BE49-F238E27FC236}">
                <a16:creationId xmlns:a16="http://schemas.microsoft.com/office/drawing/2014/main" id="{CEC614B0-2AB3-2299-5494-A984C27C50A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21297225" flipH="1">
            <a:off x="3610335" y="3686728"/>
            <a:ext cx="155061" cy="424524"/>
          </a:xfrm>
          <a:prstGeom prst="rect">
            <a:avLst/>
          </a:prstGeom>
        </p:spPr>
      </p:pic>
      <p:pic>
        <p:nvPicPr>
          <p:cNvPr id="17" name="Picture 16" descr="A yellow lightning bolt on a black background&#10;&#10;AI-generated content may be incorrect.">
            <a:extLst>
              <a:ext uri="{FF2B5EF4-FFF2-40B4-BE49-F238E27FC236}">
                <a16:creationId xmlns:a16="http://schemas.microsoft.com/office/drawing/2014/main" id="{6B0E8FB8-0363-0C1D-3D1F-D8A4F8FBD53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21297225" flipH="1">
            <a:off x="1166225" y="3259583"/>
            <a:ext cx="108359" cy="673702"/>
          </a:xfrm>
          <a:prstGeom prst="rect">
            <a:avLst/>
          </a:prstGeom>
        </p:spPr>
      </p:pic>
      <p:pic>
        <p:nvPicPr>
          <p:cNvPr id="7" name="Picture 6" descr="A cloud with rain drops&#10;&#10;AI-generated content may be incorrect.">
            <a:extLst>
              <a:ext uri="{FF2B5EF4-FFF2-40B4-BE49-F238E27FC236}">
                <a16:creationId xmlns:a16="http://schemas.microsoft.com/office/drawing/2014/main" id="{BC26B7CB-5638-A574-8936-0E7E951F8A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8809" t="12281" r="16298" b="34529"/>
          <a:stretch/>
        </p:blipFill>
        <p:spPr>
          <a:xfrm>
            <a:off x="3169265" y="3664154"/>
            <a:ext cx="866372" cy="277933"/>
          </a:xfrm>
          <a:prstGeom prst="rect">
            <a:avLst/>
          </a:prstGeom>
        </p:spPr>
      </p:pic>
      <p:pic>
        <p:nvPicPr>
          <p:cNvPr id="8" name="Picture 7" descr="A cloud with rain drops&#10;&#10;AI-generated content may be incorrect.">
            <a:extLst>
              <a:ext uri="{FF2B5EF4-FFF2-40B4-BE49-F238E27FC236}">
                <a16:creationId xmlns:a16="http://schemas.microsoft.com/office/drawing/2014/main" id="{D765BF76-FE95-A162-55C4-49A7C452E1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8809" t="12281" r="16298" b="34529"/>
          <a:stretch/>
        </p:blipFill>
        <p:spPr>
          <a:xfrm flipH="1">
            <a:off x="384847" y="3336339"/>
            <a:ext cx="1256823" cy="403190"/>
          </a:xfrm>
          <a:prstGeom prst="rect">
            <a:avLst/>
          </a:prstGeom>
        </p:spPr>
      </p:pic>
      <p:pic>
        <p:nvPicPr>
          <p:cNvPr id="18" name="Picture 17" descr="A yellow lightning bolt on a black background&#10;&#10;AI-generated content may be incorrect.">
            <a:extLst>
              <a:ext uri="{FF2B5EF4-FFF2-40B4-BE49-F238E27FC236}">
                <a16:creationId xmlns:a16="http://schemas.microsoft.com/office/drawing/2014/main" id="{9C50F804-1D7D-6702-CC0A-7449A7BF2B4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302775">
            <a:off x="587282" y="3195245"/>
            <a:ext cx="99053" cy="615844"/>
          </a:xfrm>
          <a:prstGeom prst="rect">
            <a:avLst/>
          </a:prstGeom>
        </p:spPr>
      </p:pic>
      <p:pic>
        <p:nvPicPr>
          <p:cNvPr id="3" name="Picture 2" descr="A cloud with rain drops&#10;&#10;AI-generated content may be incorrect.">
            <a:extLst>
              <a:ext uri="{FF2B5EF4-FFF2-40B4-BE49-F238E27FC236}">
                <a16:creationId xmlns:a16="http://schemas.microsoft.com/office/drawing/2014/main" id="{925303F6-96C2-2FB4-9923-95A05D29CE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8809" t="12281" r="16298" b="34529"/>
          <a:stretch/>
        </p:blipFill>
        <p:spPr>
          <a:xfrm>
            <a:off x="357077" y="2877342"/>
            <a:ext cx="1669188" cy="791237"/>
          </a:xfrm>
          <a:prstGeom prst="rect">
            <a:avLst/>
          </a:prstGeom>
        </p:spPr>
      </p:pic>
      <p:pic>
        <p:nvPicPr>
          <p:cNvPr id="25" name="Picture 24" descr="A pattern of blue drops&#10;&#10;AI-generated content may be incorrect.">
            <a:extLst>
              <a:ext uri="{FF2B5EF4-FFF2-40B4-BE49-F238E27FC236}">
                <a16:creationId xmlns:a16="http://schemas.microsoft.com/office/drawing/2014/main" id="{41E19A07-E6C7-1F8C-3999-654FDCC2471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93" b="90000" l="3616" r="97004">
                        <a14:foregroundMark x1="7645" y1="15926" x2="7645" y2="15926"/>
                        <a14:foregroundMark x1="37397" y1="41667" x2="37913" y2="55278"/>
                        <a14:foregroundMark x1="61157" y1="9167" x2="63223" y2="22222"/>
                        <a14:foregroundMark x1="92975" y1="43519" x2="92459" y2="56667"/>
                        <a14:foregroundMark x1="62707" y1="75648" x2="62707" y2="86019"/>
                        <a14:foregroundMark x1="10227" y1="81019" x2="8678" y2="88704"/>
                        <a14:foregroundMark x1="7645" y1="16852" x2="8161" y2="5093"/>
                        <a14:foregroundMark x1="62707" y1="5463" x2="62707" y2="5463"/>
                        <a14:foregroundMark x1="4649" y1="21296" x2="3616" y2="15926"/>
                        <a14:foregroundMark x1="92975" y1="46204" x2="97004" y2="489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531416" y="3864136"/>
            <a:ext cx="136564" cy="136564"/>
          </a:xfrm>
          <a:prstGeom prst="rect">
            <a:avLst/>
          </a:prstGeom>
        </p:spPr>
      </p:pic>
      <p:pic>
        <p:nvPicPr>
          <p:cNvPr id="26" name="Picture 25" descr="A pattern of blue drops&#10;&#10;AI-generated content may be incorrect.">
            <a:extLst>
              <a:ext uri="{FF2B5EF4-FFF2-40B4-BE49-F238E27FC236}">
                <a16:creationId xmlns:a16="http://schemas.microsoft.com/office/drawing/2014/main" id="{A8E46D55-CE6B-C6A7-DD14-FB68E0F9D93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93" b="90000" l="3616" r="97004">
                        <a14:foregroundMark x1="7645" y1="15926" x2="7645" y2="15926"/>
                        <a14:foregroundMark x1="37397" y1="41667" x2="37913" y2="55278"/>
                        <a14:foregroundMark x1="61157" y1="9167" x2="63223" y2="22222"/>
                        <a14:foregroundMark x1="92975" y1="43519" x2="92459" y2="56667"/>
                        <a14:foregroundMark x1="62707" y1="75648" x2="62707" y2="86019"/>
                        <a14:foregroundMark x1="10227" y1="81019" x2="8678" y2="88704"/>
                        <a14:foregroundMark x1="7645" y1="16852" x2="8161" y2="5093"/>
                        <a14:foregroundMark x1="62707" y1="5463" x2="62707" y2="5463"/>
                        <a14:foregroundMark x1="4649" y1="21296" x2="3616" y2="15926"/>
                        <a14:foregroundMark x1="92975" y1="46204" x2="97004" y2="489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357931" y="3857960"/>
            <a:ext cx="136564" cy="136564"/>
          </a:xfrm>
          <a:prstGeom prst="rect">
            <a:avLst/>
          </a:prstGeom>
        </p:spPr>
      </p:pic>
      <p:pic>
        <p:nvPicPr>
          <p:cNvPr id="27" name="Picture 26" descr="A pattern of blue drops&#10;&#10;AI-generated content may be incorrect.">
            <a:extLst>
              <a:ext uri="{FF2B5EF4-FFF2-40B4-BE49-F238E27FC236}">
                <a16:creationId xmlns:a16="http://schemas.microsoft.com/office/drawing/2014/main" id="{A0066676-00E8-8DC1-B0F3-1580FB6FDF0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93" b="90000" l="3616" r="97004">
                        <a14:foregroundMark x1="7645" y1="15926" x2="7645" y2="15926"/>
                        <a14:foregroundMark x1="37397" y1="41667" x2="37913" y2="55278"/>
                        <a14:foregroundMark x1="61157" y1="9167" x2="63223" y2="22222"/>
                        <a14:foregroundMark x1="92975" y1="43519" x2="92459" y2="56667"/>
                        <a14:foregroundMark x1="62707" y1="75648" x2="62707" y2="86019"/>
                        <a14:foregroundMark x1="10227" y1="81019" x2="8678" y2="88704"/>
                        <a14:foregroundMark x1="7645" y1="16852" x2="8161" y2="5093"/>
                        <a14:foregroundMark x1="62707" y1="5463" x2="62707" y2="5463"/>
                        <a14:foregroundMark x1="4649" y1="21296" x2="3616" y2="15926"/>
                        <a14:foregroundMark x1="92975" y1="46204" x2="97004" y2="489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71874" y="3600872"/>
            <a:ext cx="216723" cy="216723"/>
          </a:xfrm>
          <a:prstGeom prst="rect">
            <a:avLst/>
          </a:prstGeom>
        </p:spPr>
      </p:pic>
      <p:pic>
        <p:nvPicPr>
          <p:cNvPr id="28" name="Picture 27" descr="A pattern of blue drops&#10;&#10;AI-generated content may be incorrect.">
            <a:extLst>
              <a:ext uri="{FF2B5EF4-FFF2-40B4-BE49-F238E27FC236}">
                <a16:creationId xmlns:a16="http://schemas.microsoft.com/office/drawing/2014/main" id="{C808AE24-3A68-1ECB-66EE-8BC4C9F8004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93" b="90000" l="3616" r="97004">
                        <a14:foregroundMark x1="7645" y1="15926" x2="7645" y2="15926"/>
                        <a14:foregroundMark x1="37397" y1="41667" x2="37913" y2="55278"/>
                        <a14:foregroundMark x1="61157" y1="9167" x2="63223" y2="22222"/>
                        <a14:foregroundMark x1="92975" y1="43519" x2="92459" y2="56667"/>
                        <a14:foregroundMark x1="62707" y1="75648" x2="62707" y2="86019"/>
                        <a14:foregroundMark x1="10227" y1="81019" x2="8678" y2="88704"/>
                        <a14:foregroundMark x1="7645" y1="16852" x2="8161" y2="5093"/>
                        <a14:foregroundMark x1="62707" y1="5463" x2="62707" y2="5463"/>
                        <a14:foregroundMark x1="4649" y1="21296" x2="3616" y2="15926"/>
                        <a14:foregroundMark x1="92975" y1="46204" x2="97004" y2="489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54987" y="3634799"/>
            <a:ext cx="216723" cy="216723"/>
          </a:xfrm>
          <a:prstGeom prst="rect">
            <a:avLst/>
          </a:prstGeom>
        </p:spPr>
      </p:pic>
      <p:pic>
        <p:nvPicPr>
          <p:cNvPr id="33" name="Picture 32" descr="A pattern of blue drops&#10;&#10;AI-generated content may be incorrect.">
            <a:extLst>
              <a:ext uri="{FF2B5EF4-FFF2-40B4-BE49-F238E27FC236}">
                <a16:creationId xmlns:a16="http://schemas.microsoft.com/office/drawing/2014/main" id="{26A90713-9A03-61B1-CB5B-D4E58930836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93" b="90000" l="3616" r="97004">
                        <a14:foregroundMark x1="7645" y1="15926" x2="7645" y2="15926"/>
                        <a14:foregroundMark x1="37397" y1="41667" x2="37913" y2="55278"/>
                        <a14:foregroundMark x1="61157" y1="9167" x2="63223" y2="22222"/>
                        <a14:foregroundMark x1="92975" y1="43519" x2="92459" y2="56667"/>
                        <a14:foregroundMark x1="62707" y1="75648" x2="62707" y2="86019"/>
                        <a14:foregroundMark x1="10227" y1="81019" x2="8678" y2="88704"/>
                        <a14:foregroundMark x1="7645" y1="16852" x2="8161" y2="5093"/>
                        <a14:foregroundMark x1="62707" y1="5463" x2="62707" y2="5463"/>
                        <a14:foregroundMark x1="4649" y1="21296" x2="3616" y2="15926"/>
                        <a14:foregroundMark x1="92975" y1="46204" x2="97004" y2="4898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17745" y="3435767"/>
            <a:ext cx="216723" cy="216723"/>
          </a:xfrm>
          <a:prstGeom prst="rect">
            <a:avLst/>
          </a:prstGeom>
        </p:spPr>
      </p:pic>
      <p:pic>
        <p:nvPicPr>
          <p:cNvPr id="37" name="Picture 36" descr="A blue swirly design&#10;&#10;AI-generated content may be incorrect.">
            <a:extLst>
              <a:ext uri="{FF2B5EF4-FFF2-40B4-BE49-F238E27FC236}">
                <a16:creationId xmlns:a16="http://schemas.microsoft.com/office/drawing/2014/main" id="{A39BA8F0-8569-D1F6-B198-7DFB1B85524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5041" r="94239">
                        <a14:foregroundMark x1="74177" y1="40185" x2="74177" y2="40185"/>
                        <a14:foregroundMark x1="62757" y1="36759" x2="62757" y2="36759"/>
                        <a14:foregroundMark x1="52572" y1="13704" x2="52572" y2="13704"/>
                        <a14:foregroundMark x1="94239" y1="19815" x2="94239" y2="19815"/>
                        <a14:foregroundMark x1="34979" y1="21389" x2="34979" y2="21389"/>
                        <a14:foregroundMark x1="43827" y1="28704" x2="43827" y2="28704"/>
                        <a14:foregroundMark x1="36111" y1="62130" x2="36111" y2="62130"/>
                        <a14:foregroundMark x1="9362" y1="71574" x2="9362" y2="71574"/>
                        <a14:foregroundMark x1="5041" y1="61667" x2="5041" y2="6166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rot="2831079">
            <a:off x="8357954" y="3043845"/>
            <a:ext cx="900991" cy="1001102"/>
          </a:xfrm>
          <a:prstGeom prst="rect">
            <a:avLst/>
          </a:prstGeom>
        </p:spPr>
      </p:pic>
      <p:pic>
        <p:nvPicPr>
          <p:cNvPr id="39" name="Picture 38" descr="A group of yellow leaves&#10;&#10;AI-generated content may be incorrect.">
            <a:extLst>
              <a:ext uri="{FF2B5EF4-FFF2-40B4-BE49-F238E27FC236}">
                <a16:creationId xmlns:a16="http://schemas.microsoft.com/office/drawing/2014/main" id="{B189485F-B977-B925-5C35-11B29870164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995" b="89955" l="9997" r="92636">
                        <a14:foregroundMark x1="59180" y1="16092" x2="57214" y2="18241"/>
                        <a14:foregroundMark x1="68810" y1="11994" x2="66978" y2="13943"/>
                        <a14:foregroundMark x1="86005" y1="13543" x2="82239" y2="12394"/>
                        <a14:foregroundMark x1="88237" y1="27436" x2="86538" y2="26637"/>
                        <a14:foregroundMark x1="73909" y1="25437" x2="72209" y2="22539"/>
                        <a14:foregroundMark x1="59047" y1="34833" x2="60347" y2="34433"/>
                        <a14:foregroundMark x1="49917" y1="45977" x2="47184" y2="49275"/>
                        <a14:foregroundMark x1="70643" y1="41679" x2="68044" y2="41079"/>
                        <a14:foregroundMark x1="78441" y1="44578" x2="82373" y2="44428"/>
                        <a14:foregroundMark x1="30123" y1="35982" x2="28191" y2="36182"/>
                        <a14:foregroundMark x1="28057" y1="53973" x2="26358" y2="51224"/>
                        <a14:foregroundMark x1="40686" y1="75062" x2="37421" y2="72514"/>
                        <a14:foregroundMark x1="62046" y1="71164" x2="61779" y2="65117"/>
                        <a14:foregroundMark x1="49550" y1="61419" x2="50583" y2="61419"/>
                        <a14:foregroundMark x1="69210" y1="53973" x2="69344" y2="52824"/>
                        <a14:foregroundMark x1="92636" y1="56122" x2="91336" y2="6216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8170320" y="3252899"/>
            <a:ext cx="590959" cy="525928"/>
          </a:xfrm>
          <a:prstGeom prst="rect">
            <a:avLst/>
          </a:prstGeom>
        </p:spPr>
      </p:pic>
      <p:pic>
        <p:nvPicPr>
          <p:cNvPr id="40" name="Picture 39" descr="A group of yellow leaves&#10;&#10;AI-generated content may be incorrect.">
            <a:extLst>
              <a:ext uri="{FF2B5EF4-FFF2-40B4-BE49-F238E27FC236}">
                <a16:creationId xmlns:a16="http://schemas.microsoft.com/office/drawing/2014/main" id="{15E98B44-823F-BE4A-ABCB-520C578F458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995" b="89955" l="9997" r="92636">
                        <a14:foregroundMark x1="59180" y1="16092" x2="57214" y2="18241"/>
                        <a14:foregroundMark x1="68810" y1="11994" x2="66978" y2="13943"/>
                        <a14:foregroundMark x1="86005" y1="13543" x2="82239" y2="12394"/>
                        <a14:foregroundMark x1="88237" y1="27436" x2="86538" y2="26637"/>
                        <a14:foregroundMark x1="73909" y1="25437" x2="72209" y2="22539"/>
                        <a14:foregroundMark x1="59047" y1="34833" x2="60347" y2="34433"/>
                        <a14:foregroundMark x1="49917" y1="45977" x2="47184" y2="49275"/>
                        <a14:foregroundMark x1="70643" y1="41679" x2="68044" y2="41079"/>
                        <a14:foregroundMark x1="78441" y1="44578" x2="82373" y2="44428"/>
                        <a14:foregroundMark x1="30123" y1="35982" x2="28191" y2="36182"/>
                        <a14:foregroundMark x1="28057" y1="53973" x2="26358" y2="51224"/>
                        <a14:foregroundMark x1="40686" y1="75062" x2="37421" y2="72514"/>
                        <a14:foregroundMark x1="62046" y1="71164" x2="61779" y2="65117"/>
                        <a14:foregroundMark x1="49550" y1="61419" x2="50583" y2="61419"/>
                        <a14:foregroundMark x1="69210" y1="53973" x2="69344" y2="52824"/>
                        <a14:foregroundMark x1="92636" y1="56122" x2="91336" y2="6216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9805679" y="2449287"/>
            <a:ext cx="2275189" cy="1517047"/>
          </a:xfrm>
          <a:prstGeom prst="rect">
            <a:avLst/>
          </a:prstGeom>
        </p:spPr>
      </p:pic>
      <p:sp>
        <p:nvSpPr>
          <p:cNvPr id="22" name="TextBox 21">
            <a:extLst>
              <a:ext uri="{FF2B5EF4-FFF2-40B4-BE49-F238E27FC236}">
                <a16:creationId xmlns:a16="http://schemas.microsoft.com/office/drawing/2014/main" id="{7F82F98B-A792-90F6-418C-C2D89A790CAC}"/>
              </a:ext>
            </a:extLst>
          </p:cNvPr>
          <p:cNvSpPr txBox="1"/>
          <p:nvPr/>
        </p:nvSpPr>
        <p:spPr>
          <a:xfrm>
            <a:off x="8028924" y="2867070"/>
            <a:ext cx="3886432" cy="1454501"/>
          </a:xfrm>
          <a:prstGeom prst="rect">
            <a:avLst/>
          </a:prstGeom>
          <a:noFill/>
        </p:spPr>
        <p:txBody>
          <a:bodyPr wrap="square" rtlCol="0">
            <a:spAutoFit/>
          </a:bodyPr>
          <a:lstStyle/>
          <a:p>
            <a:pPr marL="0" marR="0" lvl="0" indent="0" algn="ctr" defTabSz="914400" rtl="0" eaLnBrk="1" fontAlgn="auto" latinLnBrk="0" hangingPunct="1">
              <a:lnSpc>
                <a:spcPts val="35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High Wind</a:t>
            </a:r>
          </a:p>
          <a:p>
            <a:pPr marL="0" marR="0" lvl="0" indent="0" algn="ctr" defTabSz="914400" rtl="0" eaLnBrk="1" fontAlgn="auto" latinLnBrk="0" hangingPunct="1">
              <a:lnSpc>
                <a:spcPts val="35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&amp;</a:t>
            </a:r>
          </a:p>
          <a:p>
            <a:pPr marL="0" marR="0" lvl="0" indent="0" algn="ctr" defTabSz="914400" rtl="0" eaLnBrk="1" fontAlgn="auto" latinLnBrk="0" hangingPunct="1">
              <a:lnSpc>
                <a:spcPts val="35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Poor Air Quality</a:t>
            </a:r>
            <a:endParaRPr kumimoji="0" lang="en-US" sz="3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7E0D879-1413-E8B8-05D1-BADEB66E7C99}"/>
              </a:ext>
            </a:extLst>
          </p:cNvPr>
          <p:cNvSpPr txBox="1"/>
          <p:nvPr/>
        </p:nvSpPr>
        <p:spPr>
          <a:xfrm>
            <a:off x="5168010" y="2934467"/>
            <a:ext cx="19764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Hot Days</a:t>
            </a:r>
            <a:endParaRPr kumimoji="0" lang="en-US" sz="3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5696E120-A221-B6F1-D102-E6F5D9645A74}"/>
              </a:ext>
            </a:extLst>
          </p:cNvPr>
          <p:cNvSpPr txBox="1"/>
          <p:nvPr/>
        </p:nvSpPr>
        <p:spPr>
          <a:xfrm>
            <a:off x="1193841" y="2934467"/>
            <a:ext cx="23365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Rainy Days</a:t>
            </a:r>
            <a:endParaRPr kumimoji="0" lang="en-US" sz="36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pic>
        <p:nvPicPr>
          <p:cNvPr id="16" name="Picture 15" descr="A yellow sun with a black background&#10;&#10;AI-generated content may be incorrect.">
            <a:extLst>
              <a:ext uri="{FF2B5EF4-FFF2-40B4-BE49-F238E27FC236}">
                <a16:creationId xmlns:a16="http://schemas.microsoft.com/office/drawing/2014/main" id="{55E175C4-1703-25E1-7D75-F0CF941739AB}"/>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4551205" y="2873742"/>
            <a:ext cx="1061924" cy="1074798"/>
          </a:xfrm>
          <a:prstGeom prst="rect">
            <a:avLst/>
          </a:prstGeom>
        </p:spPr>
      </p:pic>
    </p:spTree>
    <p:extLst>
      <p:ext uri="{BB962C8B-B14F-4D97-AF65-F5344CB8AC3E}">
        <p14:creationId xmlns:p14="http://schemas.microsoft.com/office/powerpoint/2010/main" val="2197020280"/>
      </p:ext>
    </p:extLst>
  </p:cSld>
  <p:clrMapOvr>
    <a:masterClrMapping/>
  </p:clrMapOvr>
  <mc:AlternateContent xmlns:mc="http://schemas.openxmlformats.org/markup-compatibility/2006" xmlns:p14="http://schemas.microsoft.com/office/powerpoint/2010/main">
    <mc:Choice Requires="p14">
      <p:transition spd="slow" p14:dur="2000" advTm="42826"/>
    </mc:Choice>
    <mc:Fallback xmlns="">
      <p:transition spd="slow" advTm="4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63995-AC53-4265-DDC7-588D00C6A87A}"/>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5ED860F9-08C6-7E47-D6B1-DAA3F892979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88E85525-56C3-8B05-19A9-D9B035209A3B}"/>
              </a:ext>
            </a:extLst>
          </p:cNvPr>
          <p:cNvSpPr txBox="1"/>
          <p:nvPr/>
        </p:nvSpPr>
        <p:spPr>
          <a:xfrm>
            <a:off x="177716" y="205294"/>
            <a:ext cx="118365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Field Trips, Celebrations/Holidays</a:t>
            </a:r>
            <a:r>
              <a:rPr kumimoji="0" lang="en-US" sz="4000" b="0" i="0" u="none" strike="noStrike" kern="1200" cap="none" spc="0" normalizeH="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 &amp;</a:t>
            </a:r>
            <a:r>
              <a:rPr kumimoji="0" lang="en-US" sz="40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 School Events</a:t>
            </a:r>
          </a:p>
        </p:txBody>
      </p:sp>
      <p:cxnSp>
        <p:nvCxnSpPr>
          <p:cNvPr id="19" name="Straight Connector 18">
            <a:extLst>
              <a:ext uri="{FF2B5EF4-FFF2-40B4-BE49-F238E27FC236}">
                <a16:creationId xmlns:a16="http://schemas.microsoft.com/office/drawing/2014/main" id="{CDA42CBB-E392-3242-B0B9-FAAA10271FED}"/>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32D09A48-3447-A7E0-54DF-6A5DDF5E309D}"/>
              </a:ext>
            </a:extLst>
          </p:cNvPr>
          <p:cNvSpPr txBox="1"/>
          <p:nvPr/>
        </p:nvSpPr>
        <p:spPr>
          <a:xfrm>
            <a:off x="304800" y="1203294"/>
            <a:ext cx="11582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Field</a:t>
            </a:r>
            <a:r>
              <a:rPr kumimoji="0" lang="en-US" sz="2800" b="0" i="0" u="none" strike="noStrike" kern="1200" cap="none" spc="0" normalizeH="0" noProof="0" dirty="0">
                <a:ln>
                  <a:noFill/>
                </a:ln>
                <a:solidFill>
                  <a:prstClr val="black"/>
                </a:solidFill>
                <a:effectLst/>
                <a:uLnTx/>
                <a:uFillTx/>
                <a:latin typeface="Aptos" panose="02110004020202020204"/>
                <a:ea typeface="+mn-ea"/>
                <a:cs typeface="+mn-cs"/>
              </a:rPr>
              <a:t> </a:t>
            </a:r>
            <a:r>
              <a:rPr lang="en-US" sz="2800" dirty="0">
                <a:solidFill>
                  <a:prstClr val="black"/>
                </a:solidFill>
                <a:latin typeface="Aptos" panose="02110004020202020204"/>
              </a:rPr>
              <a:t>trips, celebrations,</a:t>
            </a:r>
            <a:r>
              <a:rPr kumimoji="0" lang="en-US" sz="2800" b="0" i="0" u="none" strike="noStrike" kern="1200" cap="none" spc="0" normalizeH="0" noProof="0" dirty="0">
                <a:ln>
                  <a:noFill/>
                </a:ln>
                <a:solidFill>
                  <a:prstClr val="black"/>
                </a:solidFill>
                <a:effectLst/>
                <a:uLnTx/>
                <a:uFillTx/>
                <a:latin typeface="Aptos" panose="02110004020202020204"/>
                <a:ea typeface="+mn-ea"/>
                <a:cs typeface="+mn-cs"/>
              </a:rPr>
              <a:t> holidays, and school events can impact forecasting, consider implementing different marketing tools to boost participation.</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56AAD635-675A-3BE8-54CD-DC1CE47C0E70}"/>
              </a:ext>
            </a:extLst>
          </p:cNvPr>
          <p:cNvSpPr/>
          <p:nvPr/>
        </p:nvSpPr>
        <p:spPr>
          <a:xfrm>
            <a:off x="4400570" y="3856972"/>
            <a:ext cx="3511296" cy="2788759"/>
          </a:xfrm>
          <a:prstGeom prst="rect">
            <a:avLst/>
          </a:prstGeom>
          <a:solidFill>
            <a:srgbClr val="C1E5F5"/>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D636D06D-10FA-C962-41F6-1D4432C772C7}"/>
              </a:ext>
            </a:extLst>
          </p:cNvPr>
          <p:cNvSpPr/>
          <p:nvPr/>
        </p:nvSpPr>
        <p:spPr>
          <a:xfrm>
            <a:off x="4400572" y="2734576"/>
            <a:ext cx="3511296" cy="1125352"/>
          </a:xfrm>
          <a:prstGeom prst="rect">
            <a:avLst/>
          </a:prstGeom>
          <a:solidFill>
            <a:srgbClr val="DCEAF7"/>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TextBox 43">
            <a:extLst>
              <a:ext uri="{FF2B5EF4-FFF2-40B4-BE49-F238E27FC236}">
                <a16:creationId xmlns:a16="http://schemas.microsoft.com/office/drawing/2014/main" id="{0514CE7B-3F99-11F3-6E7A-237B457434FC}"/>
              </a:ext>
            </a:extLst>
          </p:cNvPr>
          <p:cNvSpPr txBox="1"/>
          <p:nvPr/>
        </p:nvSpPr>
        <p:spPr>
          <a:xfrm>
            <a:off x="4396118" y="3874009"/>
            <a:ext cx="3537556" cy="2677656"/>
          </a:xfrm>
          <a:prstGeom prst="rect">
            <a:avLst/>
          </a:prstGeom>
          <a:noFill/>
        </p:spPr>
        <p:txBody>
          <a:bodyPr wrap="square">
            <a:spAutoFit/>
          </a:bodyPr>
          <a:lstStyle/>
          <a:p>
            <a:pPr lvl="0" algn="ctr">
              <a:defRPr/>
            </a:pPr>
            <a:r>
              <a:rPr lang="en-US" sz="2400" dirty="0">
                <a:solidFill>
                  <a:prstClr val="black"/>
                </a:solidFill>
                <a:latin typeface="Aptos" panose="02110004020202020204"/>
                <a:ea typeface="Calibri" panose="020F0502020204030204" pitchFamily="34" charset="0"/>
                <a:cs typeface="Calibri" panose="020F0502020204030204" pitchFamily="34" charset="0"/>
              </a:rPr>
              <a:t>Conduct</a:t>
            </a:r>
          </a:p>
          <a:p>
            <a:pPr lvl="0" algn="ctr">
              <a:defRPr/>
            </a:pPr>
            <a:r>
              <a:rPr lang="en-US" sz="2400" dirty="0"/>
              <a:t>PA announcements to encourage students to pick up a Café LA kit as a nutritious complement to their holiday or celebratory snacks</a:t>
            </a:r>
            <a:r>
              <a:rPr lang="en-US" sz="2400" dirty="0">
                <a:solidFill>
                  <a:prstClr val="black"/>
                </a:solidFill>
                <a:latin typeface="Aptos" panose="02110004020202020204"/>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53D19EEF-BA25-0957-4382-E6BE017B737D}"/>
              </a:ext>
            </a:extLst>
          </p:cNvPr>
          <p:cNvSpPr/>
          <p:nvPr/>
        </p:nvSpPr>
        <p:spPr>
          <a:xfrm>
            <a:off x="8175940" y="3856972"/>
            <a:ext cx="3511295" cy="2788759"/>
          </a:xfrm>
          <a:prstGeom prst="rect">
            <a:avLst/>
          </a:prstGeom>
          <a:solidFill>
            <a:srgbClr val="F7E1F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Rectangle 50">
            <a:extLst>
              <a:ext uri="{FF2B5EF4-FFF2-40B4-BE49-F238E27FC236}">
                <a16:creationId xmlns:a16="http://schemas.microsoft.com/office/drawing/2014/main" id="{64DCA85A-E74F-A3BD-9FE8-E64BFC519B80}"/>
              </a:ext>
            </a:extLst>
          </p:cNvPr>
          <p:cNvSpPr/>
          <p:nvPr/>
        </p:nvSpPr>
        <p:spPr>
          <a:xfrm>
            <a:off x="8176410" y="2733288"/>
            <a:ext cx="3511295" cy="1125352"/>
          </a:xfrm>
          <a:prstGeom prst="rect">
            <a:avLst/>
          </a:prstGeom>
          <a:solidFill>
            <a:srgbClr val="F2CFEE"/>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TextBox 52">
            <a:extLst>
              <a:ext uri="{FF2B5EF4-FFF2-40B4-BE49-F238E27FC236}">
                <a16:creationId xmlns:a16="http://schemas.microsoft.com/office/drawing/2014/main" id="{1755D273-A35A-B227-BFA5-044323F4F0D5}"/>
              </a:ext>
            </a:extLst>
          </p:cNvPr>
          <p:cNvSpPr txBox="1"/>
          <p:nvPr/>
        </p:nvSpPr>
        <p:spPr>
          <a:xfrm>
            <a:off x="8183276" y="3874009"/>
            <a:ext cx="3506751" cy="2677656"/>
          </a:xfrm>
          <a:prstGeom prst="rect">
            <a:avLst/>
          </a:prstGeom>
          <a:noFill/>
        </p:spPr>
        <p:txBody>
          <a:bodyPr wrap="square">
            <a:spAutoFit/>
          </a:bodyPr>
          <a:lstStyle/>
          <a:p>
            <a:pPr lvl="0" algn="ctr">
              <a:defRPr/>
            </a:pPr>
            <a:r>
              <a:rPr lang="en-US" sz="2400" dirty="0"/>
              <a:t>Actively build rapport with students during school events by staging mobile carts near events to reach potential customers. Create a speed line for clubs.</a:t>
            </a:r>
            <a:endParaRPr kumimoji="0" lang="en-US" sz="5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97C7C599-470A-13B5-19AC-44EFA402DB8F}"/>
              </a:ext>
            </a:extLst>
          </p:cNvPr>
          <p:cNvSpPr/>
          <p:nvPr/>
        </p:nvSpPr>
        <p:spPr>
          <a:xfrm>
            <a:off x="608758" y="3851334"/>
            <a:ext cx="3506751" cy="2791184"/>
          </a:xfrm>
          <a:prstGeom prst="rect">
            <a:avLst/>
          </a:prstGeom>
          <a:solidFill>
            <a:srgbClr val="C2F1C8"/>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Rectangle 59">
            <a:extLst>
              <a:ext uri="{FF2B5EF4-FFF2-40B4-BE49-F238E27FC236}">
                <a16:creationId xmlns:a16="http://schemas.microsoft.com/office/drawing/2014/main" id="{C05CB5A1-D43E-FD4E-9EB2-179E75D10EFD}"/>
              </a:ext>
            </a:extLst>
          </p:cNvPr>
          <p:cNvSpPr/>
          <p:nvPr/>
        </p:nvSpPr>
        <p:spPr>
          <a:xfrm>
            <a:off x="608760" y="2728925"/>
            <a:ext cx="3506751" cy="1128047"/>
          </a:xfrm>
          <a:prstGeom prst="rect">
            <a:avLst/>
          </a:prstGeom>
          <a:solidFill>
            <a:srgbClr val="D9F2D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1D405B16-6DCE-3C0B-4BF7-55A8B80855BA}"/>
              </a:ext>
            </a:extLst>
          </p:cNvPr>
          <p:cNvSpPr txBox="1"/>
          <p:nvPr/>
        </p:nvSpPr>
        <p:spPr>
          <a:xfrm>
            <a:off x="608755" y="3874009"/>
            <a:ext cx="3506751" cy="2677656"/>
          </a:xfrm>
          <a:prstGeom prst="rect">
            <a:avLst/>
          </a:prstGeom>
          <a:noFill/>
        </p:spPr>
        <p:txBody>
          <a:bodyPr wrap="square">
            <a:spAutoFit/>
          </a:bodyPr>
          <a:lstStyle/>
          <a:p>
            <a:pPr algn="ctr">
              <a:defRPr/>
            </a:pPr>
            <a:r>
              <a:rPr lang="en-US" sz="2400" dirty="0">
                <a:solidFill>
                  <a:prstClr val="black"/>
                </a:solidFill>
              </a:rPr>
              <a:t>Maintain revenue and student participation, by maximizing field trip meal opportunities. Reach out to school administration on a monthly basis.</a:t>
            </a: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43" name="TextBox 142">
            <a:extLst>
              <a:ext uri="{FF2B5EF4-FFF2-40B4-BE49-F238E27FC236}">
                <a16:creationId xmlns:a16="http://schemas.microsoft.com/office/drawing/2014/main" id="{149FFFDE-E08B-4A4D-6AA3-4B7ADD69E69F}"/>
              </a:ext>
            </a:extLst>
          </p:cNvPr>
          <p:cNvSpPr txBox="1"/>
          <p:nvPr/>
        </p:nvSpPr>
        <p:spPr>
          <a:xfrm>
            <a:off x="7988371" y="2813084"/>
            <a:ext cx="3886432" cy="991490"/>
          </a:xfrm>
          <a:prstGeom prst="rect">
            <a:avLst/>
          </a:prstGeom>
          <a:noFill/>
        </p:spPr>
        <p:txBody>
          <a:bodyPr wrap="square" rtlCol="0">
            <a:spAutoFit/>
          </a:bodyPr>
          <a:lstStyle/>
          <a:p>
            <a:pPr marL="0" marR="0" lvl="0" indent="0" algn="ctr" defTabSz="914400" rtl="0" eaLnBrk="1" fontAlgn="auto" latinLnBrk="0" hangingPunct="1">
              <a:lnSpc>
                <a:spcPts val="35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School Events &amp; Student Clubs</a:t>
            </a:r>
            <a:endParaRPr kumimoji="0" lang="en-US" sz="30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pic>
        <p:nvPicPr>
          <p:cNvPr id="223" name="Picture 222" descr="A yellow school bus with kids in the windows&#10;&#10;AI-generated content may be incorrect.">
            <a:extLst>
              <a:ext uri="{FF2B5EF4-FFF2-40B4-BE49-F238E27FC236}">
                <a16:creationId xmlns:a16="http://schemas.microsoft.com/office/drawing/2014/main" id="{45F106C0-C4E2-8B86-49B6-E00E161E70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43" b="98878" l="981" r="97865">
                        <a14:foregroundMark x1="10560" y1="72857" x2="23543" y2="57959"/>
                        <a14:foregroundMark x1="23543" y1="57959" x2="65897" y2="39592"/>
                        <a14:foregroundMark x1="88055" y1="33469" x2="59088" y2="69184"/>
                        <a14:foregroundMark x1="59088" y1="69184" x2="43162" y2="78367"/>
                        <a14:foregroundMark x1="18869" y1="78571" x2="17830" y2="93367"/>
                        <a14:foregroundMark x1="76284" y1="78571" x2="72302" y2="94490"/>
                        <a14:foregroundMark x1="90883" y1="87143" x2="90883" y2="28265"/>
                        <a14:foregroundMark x1="90883" y1="28265" x2="80323" y2="16531"/>
                        <a14:foregroundMark x1="80323" y1="16531" x2="23601" y2="22041"/>
                        <a14:foregroundMark x1="23601" y1="22041" x2="6809" y2="76020"/>
                        <a14:foregroundMark x1="6809" y1="76020" x2="6290" y2="76837"/>
                        <a14:foregroundMark x1="9636" y1="72449" x2="18638" y2="64082"/>
                        <a14:foregroundMark x1="18638" y1="64082" x2="60358" y2="75000"/>
                        <a14:foregroundMark x1="60358" y1="75000" x2="68609" y2="68265"/>
                        <a14:foregroundMark x1="75361" y1="69490" x2="39469" y2="87347"/>
                        <a14:foregroundMark x1="87825" y1="88571" x2="87825" y2="88571"/>
                        <a14:foregroundMark x1="93941" y1="17143" x2="91575" y2="42347"/>
                        <a14:foregroundMark x1="85574" y1="12551" x2="81362" y2="11224"/>
                        <a14:foregroundMark x1="81362" y1="11224" x2="76457" y2="3367"/>
                        <a14:foregroundMark x1="25159" y1="5000" x2="31910" y2="4184"/>
                        <a14:foregroundMark x1="72764" y1="2755" x2="77726" y2="4592"/>
                        <a14:foregroundMark x1="97865" y1="13776" x2="97865" y2="13776"/>
                        <a14:foregroundMark x1="82920" y1="46122" x2="68148" y2="61122"/>
                        <a14:foregroundMark x1="75245" y1="48776" x2="51298" y2="58673"/>
                        <a14:foregroundMark x1="59377" y1="48163" x2="31333" y2="63265"/>
                        <a14:foregroundMark x1="22043" y1="79796" x2="17830" y2="90306"/>
                        <a14:foregroundMark x1="13560" y1="85612" x2="19215" y2="94592"/>
                        <a14:foregroundMark x1="19215" y1="94592" x2="16503" y2="88163"/>
                        <a14:foregroundMark x1="16503" y1="88163" x2="18177" y2="85204"/>
                        <a14:foregroundMark x1="22677" y1="85204" x2="18869" y2="94286"/>
                        <a14:foregroundMark x1="18869" y1="94286" x2="14541" y2="84796"/>
                        <a14:foregroundMark x1="14541" y1="84796" x2="15926" y2="80408"/>
                        <a14:foregroundMark x1="1673" y1="72041" x2="4789" y2="88571"/>
                        <a14:foregroundMark x1="4789" y1="88571" x2="4789" y2="88980"/>
                        <a14:foregroundMark x1="981" y1="68673" x2="981" y2="68673"/>
                        <a14:foregroundMark x1="1962" y1="88776" x2="7155" y2="87959"/>
                        <a14:foregroundMark x1="7155" y1="87959" x2="7271" y2="87959"/>
                        <a14:foregroundMark x1="14714" y1="94694" x2="14830" y2="82959"/>
                        <a14:foregroundMark x1="14830" y1="82959" x2="14830" y2="82959"/>
                        <a14:foregroundMark x1="19215" y1="78367" x2="15580" y2="79388"/>
                        <a14:foregroundMark x1="69186" y1="80408" x2="77323" y2="86020"/>
                        <a14:foregroundMark x1="77323" y1="86020" x2="78304" y2="87143"/>
                        <a14:foregroundMark x1="77611" y1="81429" x2="76688" y2="95102"/>
                        <a14:foregroundMark x1="87190" y1="87551" x2="92210" y2="90000"/>
                        <a14:foregroundMark x1="94460" y1="63265" x2="93018" y2="72653"/>
                        <a14:foregroundMark x1="73341" y1="81224" x2="67340" y2="86531"/>
                        <a14:foregroundMark x1="67340" y1="86531" x2="67051" y2="87347"/>
                        <a14:foregroundMark x1="75707" y1="95102" x2="75707" y2="95102"/>
                        <a14:foregroundMark x1="78938" y1="93163" x2="78938" y2="93163"/>
                        <a14:foregroundMark x1="73456" y1="98878" x2="73456" y2="98878"/>
                        <a14:foregroundMark x1="68840" y1="95510" x2="68840" y2="95510"/>
                        <a14:foregroundMark x1="22331" y1="92143" x2="22331" y2="92143"/>
                        <a14:foregroundMark x1="18984" y1="97551" x2="18984" y2="97551"/>
                        <a14:foregroundMark x1="13329" y1="92959" x2="13329" y2="92959"/>
                        <a14:foregroundMark x1="12810" y1="85000" x2="12810" y2="85000"/>
                        <a14:foregroundMark x1="24466" y1="85408" x2="24466" y2="85408"/>
                        <a14:foregroundMark x1="22793" y1="93571" x2="22793" y2="93571"/>
                        <a14:foregroundMark x1="19561" y1="97143" x2="19561" y2="97143"/>
                        <a14:foregroundMark x1="41950" y1="61327" x2="52799" y2="58776"/>
                        <a14:foregroundMark x1="52799" y1="58776" x2="63531" y2="59694"/>
                        <a14:foregroundMark x1="23024" y1="5816" x2="23024" y2="5816"/>
                        <a14:foregroundMark x1="34160" y1="3163" x2="34160" y2="3163"/>
                        <a14:foregroundMark x1="20889" y1="6531" x2="20889" y2="6531"/>
                        <a14:foregroundMark x1="78188" y1="4184" x2="80785" y2="3571"/>
                        <a14:foregroundMark x1="72418" y1="2959" x2="70629" y2="2143"/>
                        <a14:foregroundMark x1="78650" y1="89184" x2="75591" y2="95102"/>
                        <a14:foregroundMark x1="74899" y1="96531" x2="74899" y2="96531"/>
                        <a14:foregroundMark x1="72418" y1="97755" x2="72418" y2="97755"/>
                        <a14:foregroundMark x1="68494" y1="92551" x2="68494" y2="92551"/>
                        <a14:foregroundMark x1="86728" y1="88776" x2="86728" y2="88776"/>
                        <a14:foregroundMark x1="20542" y1="96939" x2="20542" y2="96939"/>
                        <a14:foregroundMark x1="23947" y1="89796" x2="23947" y2="89796"/>
                        <a14:foregroundMark x1="16503" y1="96939" x2="21870" y2="96122"/>
                        <a14:foregroundMark x1="21870" y1="96122" x2="23370" y2="88878"/>
                        <a14:foregroundMark x1="23370" y1="88878" x2="23370" y2="8877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20275" y="3415308"/>
            <a:ext cx="839473" cy="474717"/>
          </a:xfrm>
          <a:prstGeom prst="rect">
            <a:avLst/>
          </a:prstGeom>
        </p:spPr>
      </p:pic>
      <p:pic>
        <p:nvPicPr>
          <p:cNvPr id="225" name="Picture 224" descr="A curved road with white markings&#10;&#10;AI-generated content may be incorrect.">
            <a:extLst>
              <a:ext uri="{FF2B5EF4-FFF2-40B4-BE49-F238E27FC236}">
                <a16:creationId xmlns:a16="http://schemas.microsoft.com/office/drawing/2014/main" id="{CFD65ACC-7846-2EC6-52BD-47526ABAD6C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3600" r="96200">
                        <a14:foregroundMark x1="34800" y1="62436" x2="34800" y2="62436"/>
                        <a14:foregroundMark x1="60500" y1="78205" x2="50900" y2="77692"/>
                        <a14:foregroundMark x1="50900" y1="77692" x2="31200" y2="68590"/>
                        <a14:foregroundMark x1="31200" y1="68590" x2="31100" y2="55769"/>
                        <a14:foregroundMark x1="31100" y1="55769" x2="58500" y2="38718"/>
                        <a14:foregroundMark x1="58500" y1="38718" x2="76800" y2="32821"/>
                        <a14:foregroundMark x1="80300" y1="31282" x2="80500" y2="25897"/>
                        <a14:foregroundMark x1="79200" y1="30641" x2="22700" y2="49487"/>
                        <a14:foregroundMark x1="22700" y1="49487" x2="16700" y2="60000"/>
                        <a14:foregroundMark x1="16700" y1="60000" x2="19000" y2="72821"/>
                        <a14:foregroundMark x1="19000" y1="72821" x2="24000" y2="81154"/>
                        <a14:foregroundMark x1="72200" y1="78846" x2="26800" y2="80128"/>
                        <a14:foregroundMark x1="26800" y1="80128" x2="13600" y2="71410"/>
                        <a14:foregroundMark x1="13600" y1="71410" x2="8100" y2="62308"/>
                        <a14:foregroundMark x1="4000" y1="61923" x2="13300" y2="67692"/>
                        <a14:foregroundMark x1="5700" y1="55769" x2="3600" y2="61154"/>
                        <a14:foregroundMark x1="4900" y1="69872" x2="4900" y2="69872"/>
                        <a14:foregroundMark x1="5700" y1="69872" x2="14000" y2="79231"/>
                        <a14:foregroundMark x1="58600" y1="71026" x2="46500" y2="66154"/>
                        <a14:foregroundMark x1="46500" y1="66154" x2="41500" y2="60513"/>
                        <a14:foregroundMark x1="41500" y1="60513" x2="39300" y2="53077"/>
                        <a14:foregroundMark x1="72200" y1="38590" x2="85300" y2="31026"/>
                        <a14:foregroundMark x1="73200" y1="23846" x2="62300" y2="20897"/>
                        <a14:foregroundMark x1="84800" y1="26026" x2="82000" y2="24103"/>
                        <a14:foregroundMark x1="58600" y1="20897" x2="58600" y2="20897"/>
                        <a14:foregroundMark x1="56700" y1="20513" x2="56700" y2="20513"/>
                        <a14:foregroundMark x1="54600" y1="19872" x2="54600" y2="19872"/>
                        <a14:foregroundMark x1="53300" y1="19744" x2="53300" y2="19744"/>
                        <a14:foregroundMark x1="52400" y1="19744" x2="52400" y2="19744"/>
                        <a14:foregroundMark x1="50800" y1="19744" x2="50800" y2="19744"/>
                        <a14:foregroundMark x1="49700" y1="19487" x2="49700" y2="19487"/>
                        <a14:foregroundMark x1="62300" y1="73077" x2="83000" y2="80000"/>
                        <a14:foregroundMark x1="83100" y1="79615" x2="90600" y2="87179"/>
                        <a14:foregroundMark x1="96200" y1="85000" x2="75800" y2="83077"/>
                        <a14:foregroundMark x1="75800" y1="83077" x2="57800" y2="75641"/>
                        <a14:foregroundMark x1="70334" y1="31413" x2="52100" y2="38718"/>
                        <a14:foregroundMark x1="52100" y1="38718" x2="51300" y2="38846"/>
                        <a14:foregroundMark x1="38600" y1="39359" x2="49300" y2="37821"/>
                        <a14:foregroundMark x1="58000" y1="34872" x2="38900" y2="38846"/>
                        <a14:foregroundMark x1="78500" y1="23205" x2="78500" y2="23205"/>
                        <a14:foregroundMark x1="78900" y1="23590" x2="76200" y2="23333"/>
                        <a14:foregroundMark x1="74800" y1="26410" x2="74800" y2="26410"/>
                        <a14:foregroundMark x1="34100" y1="70513" x2="34000" y2="75000"/>
                        <a14:backgroundMark x1="90700" y1="46410" x2="60300" y2="55897"/>
                        <a14:backgroundMark x1="74100" y1="28718" x2="74100" y2="28718"/>
                        <a14:backgroundMark x1="75400" y1="28077" x2="69500" y2="3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b="20796"/>
          <a:stretch>
            <a:fillRect/>
          </a:stretch>
        </p:blipFill>
        <p:spPr>
          <a:xfrm>
            <a:off x="620787" y="3003616"/>
            <a:ext cx="1368281" cy="845308"/>
          </a:xfrm>
          <a:prstGeom prst="rect">
            <a:avLst/>
          </a:prstGeom>
        </p:spPr>
      </p:pic>
      <p:sp>
        <p:nvSpPr>
          <p:cNvPr id="145" name="TextBox 144">
            <a:extLst>
              <a:ext uri="{FF2B5EF4-FFF2-40B4-BE49-F238E27FC236}">
                <a16:creationId xmlns:a16="http://schemas.microsoft.com/office/drawing/2014/main" id="{A170814F-3722-56E2-85A1-914A51753EF5}"/>
              </a:ext>
            </a:extLst>
          </p:cNvPr>
          <p:cNvSpPr txBox="1"/>
          <p:nvPr/>
        </p:nvSpPr>
        <p:spPr>
          <a:xfrm>
            <a:off x="1193841" y="2788911"/>
            <a:ext cx="233658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black"/>
                </a:solidFill>
                <a:latin typeface="Aptos" panose="02110004020202020204"/>
                <a:ea typeface="Calibri" panose="020F0502020204030204" pitchFamily="34" charset="0"/>
                <a:cs typeface="Calibri" panose="020F0502020204030204" pitchFamily="34" charset="0"/>
              </a:rPr>
              <a:t>Field Trips</a:t>
            </a:r>
            <a:endParaRPr kumimoji="0" lang="en-US" sz="30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pic>
        <p:nvPicPr>
          <p:cNvPr id="259" name="Picture 258" descr="A group of balloons on strings&#10;&#10;AI-generated content may be incorrect.">
            <a:extLst>
              <a:ext uri="{FF2B5EF4-FFF2-40B4-BE49-F238E27FC236}">
                <a16:creationId xmlns:a16="http://schemas.microsoft.com/office/drawing/2014/main" id="{28363B5A-6870-DB04-4683-1CF3E8D24810}"/>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297165" y="2845723"/>
            <a:ext cx="782800" cy="782800"/>
          </a:xfrm>
          <a:prstGeom prst="rect">
            <a:avLst/>
          </a:prstGeom>
        </p:spPr>
      </p:pic>
      <p:pic>
        <p:nvPicPr>
          <p:cNvPr id="262" name="Picture 261" descr="A group of balloons on strings&#10;&#10;AI-generated content may be incorrect.">
            <a:extLst>
              <a:ext uri="{FF2B5EF4-FFF2-40B4-BE49-F238E27FC236}">
                <a16:creationId xmlns:a16="http://schemas.microsoft.com/office/drawing/2014/main" id="{C4E557C3-633E-5E0C-AF39-C675AB220A8A}"/>
              </a:ext>
            </a:extLst>
          </p:cNvPr>
          <p:cNvPicPr>
            <a:picLocks noChangeAspect="1"/>
          </p:cNvPicPr>
          <p:nvPr/>
        </p:nvPicPr>
        <p:blipFill>
          <a:blip r:embed="rId14">
            <a:extLst>
              <a:ext uri="{BEBA8EAE-BF5A-486C-A8C5-ECC9F3942E4B}">
                <a14:imgProps xmlns:a14="http://schemas.microsoft.com/office/drawing/2010/main">
                  <a14:imgLayer r:embed="rId12">
                    <a14:imgEffect>
                      <a14:sharpenSoften amount="50000"/>
                    </a14:imgEffect>
                    <a14:imgEffect>
                      <a14:colorTemperature colorTemp="88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429201" y="3028827"/>
            <a:ext cx="782800" cy="782800"/>
          </a:xfrm>
          <a:prstGeom prst="rect">
            <a:avLst/>
          </a:prstGeom>
        </p:spPr>
      </p:pic>
      <p:pic>
        <p:nvPicPr>
          <p:cNvPr id="274" name="Picture 273" descr="A colorful confetti falling&#10;&#10;AI-generated content may be incorrect.">
            <a:extLst>
              <a:ext uri="{FF2B5EF4-FFF2-40B4-BE49-F238E27FC236}">
                <a16:creationId xmlns:a16="http://schemas.microsoft.com/office/drawing/2014/main" id="{C0BC7724-9D48-DF16-AB0A-A3AE140B698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188" b="90000" l="3073" r="97448">
                        <a14:foregroundMark x1="48854" y1="46354" x2="48854" y2="46354"/>
                        <a14:foregroundMark x1="40729" y1="30625" x2="40729" y2="30625"/>
                        <a14:foregroundMark x1="42083" y1="30469" x2="42083" y2="30469"/>
                        <a14:foregroundMark x1="60417" y1="21667" x2="60417" y2="21667"/>
                        <a14:foregroundMark x1="62031" y1="16510" x2="62031" y2="16510"/>
                        <a14:foregroundMark x1="55052" y1="19688" x2="55052" y2="19688"/>
                        <a14:foregroundMark x1="63021" y1="40990" x2="63021" y2="40990"/>
                        <a14:foregroundMark x1="60417" y1="53125" x2="60417" y2="53125"/>
                        <a14:foregroundMark x1="53854" y1="60313" x2="53854" y2="60313"/>
                        <a14:foregroundMark x1="43906" y1="57917" x2="43906" y2="57917"/>
                        <a14:foregroundMark x1="33750" y1="52135" x2="33750" y2="52135"/>
                        <a14:foregroundMark x1="38906" y1="47344" x2="38906" y2="47344"/>
                        <a14:foregroundMark x1="26979" y1="24948" x2="26979" y2="24948"/>
                        <a14:foregroundMark x1="33125" y1="38854" x2="33125" y2="38854"/>
                        <a14:foregroundMark x1="13854" y1="47292" x2="13854" y2="47292"/>
                        <a14:foregroundMark x1="34635" y1="60521" x2="34635" y2="60521"/>
                        <a14:foregroundMark x1="22656" y1="48906" x2="22656" y2="48906"/>
                        <a14:foregroundMark x1="26719" y1="51823" x2="26719" y2="51823"/>
                        <a14:foregroundMark x1="27083" y1="56823" x2="27083" y2="56823"/>
                        <a14:foregroundMark x1="35990" y1="56354" x2="35990" y2="56354"/>
                        <a14:foregroundMark x1="59323" y1="34063" x2="59323" y2="34063"/>
                        <a14:foregroundMark x1="48177" y1="32917" x2="48177" y2="32917"/>
                        <a14:foregroundMark x1="76615" y1="35469" x2="76615" y2="35469"/>
                        <a14:foregroundMark x1="80521" y1="45313" x2="80521" y2="45313"/>
                        <a14:foregroundMark x1="83438" y1="55990" x2="83438" y2="55990"/>
                        <a14:foregroundMark x1="82865" y1="65521" x2="82865" y2="65521"/>
                        <a14:foregroundMark x1="71823" y1="73385" x2="71823" y2="73385"/>
                        <a14:foregroundMark x1="88750" y1="69115" x2="88750" y2="69115"/>
                        <a14:foregroundMark x1="94115" y1="55677" x2="94115" y2="55677"/>
                        <a14:foregroundMark x1="88281" y1="22604" x2="88281" y2="22604"/>
                        <a14:foregroundMark x1="84375" y1="21198" x2="84375" y2="21198"/>
                        <a14:foregroundMark x1="77760" y1="21563" x2="77760" y2="21563"/>
                        <a14:foregroundMark x1="80052" y1="24115" x2="80052" y2="24115"/>
                        <a14:foregroundMark x1="71510" y1="23281" x2="71510" y2="23281"/>
                        <a14:foregroundMark x1="71250" y1="26563" x2="71250" y2="26563"/>
                        <a14:foregroundMark x1="68333" y1="35573" x2="68333" y2="35573"/>
                        <a14:foregroundMark x1="72292" y1="47292" x2="72292" y2="47292"/>
                        <a14:foregroundMark x1="75104" y1="55208" x2="75104" y2="55208"/>
                        <a14:foregroundMark x1="69531" y1="61354" x2="69531" y2="61354"/>
                        <a14:foregroundMark x1="64531" y1="59479" x2="64531" y2="59479"/>
                        <a14:foregroundMark x1="59688" y1="68177" x2="59688" y2="68177"/>
                        <a14:foregroundMark x1="50052" y1="68385" x2="50052" y2="68385"/>
                        <a14:foregroundMark x1="46458" y1="65521" x2="46458" y2="65521"/>
                        <a14:foregroundMark x1="39375" y1="66094" x2="39375" y2="66094"/>
                        <a14:foregroundMark x1="26719" y1="67500" x2="26719" y2="67500"/>
                        <a14:foregroundMark x1="10365" y1="64948" x2="10365" y2="64948"/>
                        <a14:foregroundMark x1="16875" y1="69323" x2="16875" y2="69323"/>
                        <a14:foregroundMark x1="19427" y1="59010" x2="19427" y2="59010"/>
                        <a14:foregroundMark x1="16510" y1="58542" x2="16510" y2="58542"/>
                        <a14:foregroundMark x1="20573" y1="43125" x2="20573" y2="43125"/>
                        <a14:foregroundMark x1="16979" y1="42083" x2="16979" y2="42083"/>
                        <a14:foregroundMark x1="20104" y1="30260" x2="20104" y2="30260"/>
                        <a14:foregroundMark x1="21146" y1="22865" x2="21146" y2="22865"/>
                        <a14:foregroundMark x1="20000" y1="17396" x2="20000" y2="17396"/>
                        <a14:foregroundMark x1="27292" y1="11250" x2="27292" y2="11250"/>
                        <a14:foregroundMark x1="50521" y1="6250" x2="50521" y2="6250"/>
                        <a14:foregroundMark x1="58958" y1="5677" x2="58958" y2="5677"/>
                        <a14:foregroundMark x1="53646" y1="10781" x2="53646" y2="10781"/>
                        <a14:foregroundMark x1="52240" y1="9948" x2="52240" y2="9948"/>
                        <a14:foregroundMark x1="77500" y1="11927" x2="77500" y2="11927"/>
                        <a14:foregroundMark x1="93385" y1="9740" x2="93385" y2="9740"/>
                        <a14:foregroundMark x1="70104" y1="5781" x2="70104" y2="5781"/>
                        <a14:foregroundMark x1="85521" y1="31667" x2="85521" y2="31667"/>
                        <a14:foregroundMark x1="85521" y1="38958" x2="85521" y2="38958"/>
                        <a14:foregroundMark x1="90260" y1="43698" x2="90260" y2="43698"/>
                        <a14:foregroundMark x1="90521" y1="47656" x2="90521" y2="47656"/>
                        <a14:foregroundMark x1="96406" y1="72604" x2="96406" y2="72604"/>
                        <a14:foregroundMark x1="57240" y1="74531" x2="57240" y2="74531"/>
                        <a14:foregroundMark x1="46198" y1="75833" x2="46198" y2="75833"/>
                        <a14:foregroundMark x1="37031" y1="77656" x2="37031" y2="77656"/>
                        <a14:foregroundMark x1="38438" y1="75000" x2="38438" y2="75000"/>
                        <a14:foregroundMark x1="36250" y1="69323" x2="36250" y2="69323"/>
                        <a14:foregroundMark x1="13177" y1="75938" x2="13177" y2="75938"/>
                        <a14:foregroundMark x1="3333" y1="58542" x2="3333" y2="58542"/>
                        <a14:foregroundMark x1="10365" y1="55052" x2="10365" y2="55052"/>
                        <a14:foregroundMark x1="13646" y1="33958" x2="13646" y2="33958"/>
                        <a14:foregroundMark x1="15833" y1="32708" x2="15833" y2="32708"/>
                        <a14:foregroundMark x1="9479" y1="30833" x2="9479" y2="30833"/>
                        <a14:foregroundMark x1="8750" y1="32917" x2="8750" y2="32917"/>
                        <a14:foregroundMark x1="5260" y1="35938" x2="5260" y2="35938"/>
                        <a14:foregroundMark x1="35990" y1="28646" x2="35990" y2="28646"/>
                        <a14:foregroundMark x1="41823" y1="37917" x2="41823" y2="37917"/>
                        <a14:foregroundMark x1="27917" y1="38385" x2="27917" y2="38385"/>
                        <a14:foregroundMark x1="37031" y1="21354" x2="37031" y2="21354"/>
                        <a14:foregroundMark x1="48073" y1="21927" x2="48073" y2="21927"/>
                        <a14:foregroundMark x1="64740" y1="20729" x2="64740" y2="20729"/>
                        <a14:foregroundMark x1="38542" y1="15781" x2="38542" y2="15781"/>
                        <a14:foregroundMark x1="28594" y1="19271" x2="28594" y2="19271"/>
                        <a14:foregroundMark x1="11094" y1="16823" x2="11094" y2="16823"/>
                        <a14:foregroundMark x1="8281" y1="12188" x2="8281" y2="12188"/>
                        <a14:foregroundMark x1="8646" y1="16094" x2="8646" y2="16094"/>
                        <a14:foregroundMark x1="4688" y1="15521" x2="4688" y2="15521"/>
                        <a14:foregroundMark x1="4688" y1="20729" x2="4688" y2="20729"/>
                        <a14:foregroundMark x1="3073" y1="26302" x2="3073" y2="26302"/>
                        <a14:foregroundMark x1="15833" y1="5469" x2="15833" y2="5469"/>
                        <a14:foregroundMark x1="12604" y1="8802" x2="12604" y2="8802"/>
                        <a14:foregroundMark x1="97448" y1="45938" x2="97448" y2="45938"/>
                        <a14:foregroundMark x1="96406" y1="32708" x2="96406" y2="32708"/>
                        <a14:foregroundMark x1="97135" y1="24323" x2="97135" y2="24323"/>
                        <a14:foregroundMark x1="95625" y1="17969" x2="95625" y2="17969"/>
                        <a14:foregroundMark x1="88438" y1="11823" x2="88438" y2="11823"/>
                        <a14:foregroundMark x1="77865" y1="5938" x2="77865" y2="5938"/>
                        <a14:foregroundMark x1="64635" y1="8906" x2="64635" y2="8906"/>
                        <a14:foregroundMark x1="34740" y1="2188" x2="34740" y2="2188"/>
                        <a14:foregroundMark x1="44010" y1="9167" x2="44010" y2="9167"/>
                        <a14:foregroundMark x1="45885" y1="4844" x2="45885" y2="4844"/>
                        <a14:foregroundMark x1="55365" y1="3802" x2="55365" y2="3802"/>
                        <a14:foregroundMark x1="35417" y1="8333" x2="35417" y2="8333"/>
                        <a14:foregroundMark x1="55156" y1="45677" x2="55156" y2="45677"/>
                        <a14:foregroundMark x1="56667" y1="57292" x2="56667" y2="57292"/>
                        <a14:foregroundMark x1="77292" y1="66458" x2="77292" y2="66458"/>
                        <a14:foregroundMark x1="74167" y1="78958" x2="74167" y2="78958"/>
                        <a14:foregroundMark x1="85885" y1="79167" x2="85885" y2="79167"/>
                        <a14:foregroundMark x1="65208" y1="79896" x2="65208" y2="79896"/>
                        <a14:foregroundMark x1="52917" y1="80833" x2="52917" y2="80833"/>
                        <a14:foregroundMark x1="76823" y1="84427" x2="76823" y2="84427"/>
                        <a14:foregroundMark x1="39010" y1="87552" x2="39010" y2="87552"/>
                        <a14:foregroundMark x1="30885" y1="82083" x2="30885" y2="82083"/>
                        <a14:foregroundMark x1="3073" y1="78385" x2="3073" y2="78385"/>
                        <a14:foregroundMark x1="4479" y1="78281" x2="4479" y2="78281"/>
                        <a14:foregroundMark x1="97344" y1="83385" x2="97344" y2="8338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4503554" y="2903135"/>
            <a:ext cx="1015663" cy="1015663"/>
          </a:xfrm>
          <a:prstGeom prst="rect">
            <a:avLst/>
          </a:prstGeom>
        </p:spPr>
      </p:pic>
      <p:pic>
        <p:nvPicPr>
          <p:cNvPr id="275" name="Picture 274" descr="A group of balloons on strings&#10;&#10;AI-generated content may be incorrect.">
            <a:extLst>
              <a:ext uri="{FF2B5EF4-FFF2-40B4-BE49-F238E27FC236}">
                <a16:creationId xmlns:a16="http://schemas.microsoft.com/office/drawing/2014/main" id="{A7FB966F-4511-7FFA-D00E-FCCC50A241B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081449" y="2939369"/>
            <a:ext cx="782800" cy="782800"/>
          </a:xfrm>
          <a:prstGeom prst="rect">
            <a:avLst/>
          </a:prstGeom>
        </p:spPr>
      </p:pic>
      <p:pic>
        <p:nvPicPr>
          <p:cNvPr id="276" name="Picture 275" descr="A group of balloons on strings&#10;&#10;AI-generated content may be incorrect.">
            <a:extLst>
              <a:ext uri="{FF2B5EF4-FFF2-40B4-BE49-F238E27FC236}">
                <a16:creationId xmlns:a16="http://schemas.microsoft.com/office/drawing/2014/main" id="{13361B20-424C-EC31-EACB-221422FF0228}"/>
              </a:ext>
            </a:extLst>
          </p:cNvPr>
          <p:cNvPicPr>
            <a:picLocks noChangeAspect="1"/>
          </p:cNvPicPr>
          <p:nvPr/>
        </p:nvPicPr>
        <p:blipFill>
          <a:blip r:embed="rId14">
            <a:extLst>
              <a:ext uri="{BEBA8EAE-BF5A-486C-A8C5-ECC9F3942E4B}">
                <a14:imgProps xmlns:a14="http://schemas.microsoft.com/office/drawing/2010/main">
                  <a14:imgLayer r:embed="rId12">
                    <a14:imgEffect>
                      <a14:sharpenSoften amount="50000"/>
                    </a14:imgEffect>
                    <a14:imgEffect>
                      <a14:colorTemperature colorTemp="88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213485" y="3122473"/>
            <a:ext cx="782800" cy="782800"/>
          </a:xfrm>
          <a:prstGeom prst="rect">
            <a:avLst/>
          </a:prstGeom>
        </p:spPr>
      </p:pic>
      <p:pic>
        <p:nvPicPr>
          <p:cNvPr id="265" name="Picture 264" descr="A colorful confetti falling&#10;&#10;AI-generated content may be incorrect.">
            <a:extLst>
              <a:ext uri="{FF2B5EF4-FFF2-40B4-BE49-F238E27FC236}">
                <a16:creationId xmlns:a16="http://schemas.microsoft.com/office/drawing/2014/main" id="{177892D3-BFB5-5C65-5A4E-917098472A1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188" b="90000" l="3073" r="97448">
                        <a14:foregroundMark x1="48854" y1="46354" x2="48854" y2="46354"/>
                        <a14:foregroundMark x1="40729" y1="30625" x2="40729" y2="30625"/>
                        <a14:foregroundMark x1="42083" y1="30469" x2="42083" y2="30469"/>
                        <a14:foregroundMark x1="60417" y1="21667" x2="60417" y2="21667"/>
                        <a14:foregroundMark x1="62031" y1="16510" x2="62031" y2="16510"/>
                        <a14:foregroundMark x1="55052" y1="19688" x2="55052" y2="19688"/>
                        <a14:foregroundMark x1="63021" y1="40990" x2="63021" y2="40990"/>
                        <a14:foregroundMark x1="60417" y1="53125" x2="60417" y2="53125"/>
                        <a14:foregroundMark x1="53854" y1="60313" x2="53854" y2="60313"/>
                        <a14:foregroundMark x1="43906" y1="57917" x2="43906" y2="57917"/>
                        <a14:foregroundMark x1="33750" y1="52135" x2="33750" y2="52135"/>
                        <a14:foregroundMark x1="38906" y1="47344" x2="38906" y2="47344"/>
                        <a14:foregroundMark x1="26979" y1="24948" x2="26979" y2="24948"/>
                        <a14:foregroundMark x1="33125" y1="38854" x2="33125" y2="38854"/>
                        <a14:foregroundMark x1="13854" y1="47292" x2="13854" y2="47292"/>
                        <a14:foregroundMark x1="34635" y1="60521" x2="34635" y2="60521"/>
                        <a14:foregroundMark x1="22656" y1="48906" x2="22656" y2="48906"/>
                        <a14:foregroundMark x1="26719" y1="51823" x2="26719" y2="51823"/>
                        <a14:foregroundMark x1="27083" y1="56823" x2="27083" y2="56823"/>
                        <a14:foregroundMark x1="35990" y1="56354" x2="35990" y2="56354"/>
                        <a14:foregroundMark x1="59323" y1="34063" x2="59323" y2="34063"/>
                        <a14:foregroundMark x1="48177" y1="32917" x2="48177" y2="32917"/>
                        <a14:foregroundMark x1="76615" y1="35469" x2="76615" y2="35469"/>
                        <a14:foregroundMark x1="80521" y1="45313" x2="80521" y2="45313"/>
                        <a14:foregroundMark x1="83438" y1="55990" x2="83438" y2="55990"/>
                        <a14:foregroundMark x1="82865" y1="65521" x2="82865" y2="65521"/>
                        <a14:foregroundMark x1="71823" y1="73385" x2="71823" y2="73385"/>
                        <a14:foregroundMark x1="88750" y1="69115" x2="88750" y2="69115"/>
                        <a14:foregroundMark x1="94115" y1="55677" x2="94115" y2="55677"/>
                        <a14:foregroundMark x1="88281" y1="22604" x2="88281" y2="22604"/>
                        <a14:foregroundMark x1="84375" y1="21198" x2="84375" y2="21198"/>
                        <a14:foregroundMark x1="77760" y1="21563" x2="77760" y2="21563"/>
                        <a14:foregroundMark x1="80052" y1="24115" x2="80052" y2="24115"/>
                        <a14:foregroundMark x1="71510" y1="23281" x2="71510" y2="23281"/>
                        <a14:foregroundMark x1="71250" y1="26563" x2="71250" y2="26563"/>
                        <a14:foregroundMark x1="68333" y1="35573" x2="68333" y2="35573"/>
                        <a14:foregroundMark x1="72292" y1="47292" x2="72292" y2="47292"/>
                        <a14:foregroundMark x1="75104" y1="55208" x2="75104" y2="55208"/>
                        <a14:foregroundMark x1="69531" y1="61354" x2="69531" y2="61354"/>
                        <a14:foregroundMark x1="64531" y1="59479" x2="64531" y2="59479"/>
                        <a14:foregroundMark x1="59688" y1="68177" x2="59688" y2="68177"/>
                        <a14:foregroundMark x1="50052" y1="68385" x2="50052" y2="68385"/>
                        <a14:foregroundMark x1="46458" y1="65521" x2="46458" y2="65521"/>
                        <a14:foregroundMark x1="39375" y1="66094" x2="39375" y2="66094"/>
                        <a14:foregroundMark x1="26719" y1="67500" x2="26719" y2="67500"/>
                        <a14:foregroundMark x1="10365" y1="64948" x2="10365" y2="64948"/>
                        <a14:foregroundMark x1="16875" y1="69323" x2="16875" y2="69323"/>
                        <a14:foregroundMark x1="19427" y1="59010" x2="19427" y2="59010"/>
                        <a14:foregroundMark x1="16510" y1="58542" x2="16510" y2="58542"/>
                        <a14:foregroundMark x1="20573" y1="43125" x2="20573" y2="43125"/>
                        <a14:foregroundMark x1="16979" y1="42083" x2="16979" y2="42083"/>
                        <a14:foregroundMark x1="20104" y1="30260" x2="20104" y2="30260"/>
                        <a14:foregroundMark x1="21146" y1="22865" x2="21146" y2="22865"/>
                        <a14:foregroundMark x1="20000" y1="17396" x2="20000" y2="17396"/>
                        <a14:foregroundMark x1="27292" y1="11250" x2="27292" y2="11250"/>
                        <a14:foregroundMark x1="50521" y1="6250" x2="50521" y2="6250"/>
                        <a14:foregroundMark x1="58958" y1="5677" x2="58958" y2="5677"/>
                        <a14:foregroundMark x1="53646" y1="10781" x2="53646" y2="10781"/>
                        <a14:foregroundMark x1="52240" y1="9948" x2="52240" y2="9948"/>
                        <a14:foregroundMark x1="77500" y1="11927" x2="77500" y2="11927"/>
                        <a14:foregroundMark x1="93385" y1="9740" x2="93385" y2="9740"/>
                        <a14:foregroundMark x1="70104" y1="5781" x2="70104" y2="5781"/>
                        <a14:foregroundMark x1="85521" y1="31667" x2="85521" y2="31667"/>
                        <a14:foregroundMark x1="85521" y1="38958" x2="85521" y2="38958"/>
                        <a14:foregroundMark x1="90260" y1="43698" x2="90260" y2="43698"/>
                        <a14:foregroundMark x1="90521" y1="47656" x2="90521" y2="47656"/>
                        <a14:foregroundMark x1="96406" y1="72604" x2="96406" y2="72604"/>
                        <a14:foregroundMark x1="57240" y1="74531" x2="57240" y2="74531"/>
                        <a14:foregroundMark x1="46198" y1="75833" x2="46198" y2="75833"/>
                        <a14:foregroundMark x1="37031" y1="77656" x2="37031" y2="77656"/>
                        <a14:foregroundMark x1="38438" y1="75000" x2="38438" y2="75000"/>
                        <a14:foregroundMark x1="36250" y1="69323" x2="36250" y2="69323"/>
                        <a14:foregroundMark x1="13177" y1="75938" x2="13177" y2="75938"/>
                        <a14:foregroundMark x1="3333" y1="58542" x2="3333" y2="58542"/>
                        <a14:foregroundMark x1="10365" y1="55052" x2="10365" y2="55052"/>
                        <a14:foregroundMark x1="13646" y1="33958" x2="13646" y2="33958"/>
                        <a14:foregroundMark x1="15833" y1="32708" x2="15833" y2="32708"/>
                        <a14:foregroundMark x1="9479" y1="30833" x2="9479" y2="30833"/>
                        <a14:foregroundMark x1="8750" y1="32917" x2="8750" y2="32917"/>
                        <a14:foregroundMark x1="5260" y1="35938" x2="5260" y2="35938"/>
                        <a14:foregroundMark x1="35990" y1="28646" x2="35990" y2="28646"/>
                        <a14:foregroundMark x1="41823" y1="37917" x2="41823" y2="37917"/>
                        <a14:foregroundMark x1="27917" y1="38385" x2="27917" y2="38385"/>
                        <a14:foregroundMark x1="37031" y1="21354" x2="37031" y2="21354"/>
                        <a14:foregroundMark x1="48073" y1="21927" x2="48073" y2="21927"/>
                        <a14:foregroundMark x1="64740" y1="20729" x2="64740" y2="20729"/>
                        <a14:foregroundMark x1="38542" y1="15781" x2="38542" y2="15781"/>
                        <a14:foregroundMark x1="28594" y1="19271" x2="28594" y2="19271"/>
                        <a14:foregroundMark x1="11094" y1="16823" x2="11094" y2="16823"/>
                        <a14:foregroundMark x1="8281" y1="12188" x2="8281" y2="12188"/>
                        <a14:foregroundMark x1="8646" y1="16094" x2="8646" y2="16094"/>
                        <a14:foregroundMark x1="4688" y1="15521" x2="4688" y2="15521"/>
                        <a14:foregroundMark x1="4688" y1="20729" x2="4688" y2="20729"/>
                        <a14:foregroundMark x1="3073" y1="26302" x2="3073" y2="26302"/>
                        <a14:foregroundMark x1="15833" y1="5469" x2="15833" y2="5469"/>
                        <a14:foregroundMark x1="12604" y1="8802" x2="12604" y2="8802"/>
                        <a14:foregroundMark x1="97448" y1="45938" x2="97448" y2="45938"/>
                        <a14:foregroundMark x1="96406" y1="32708" x2="96406" y2="32708"/>
                        <a14:foregroundMark x1="97135" y1="24323" x2="97135" y2="24323"/>
                        <a14:foregroundMark x1="95625" y1="17969" x2="95625" y2="17969"/>
                        <a14:foregroundMark x1="88438" y1="11823" x2="88438" y2="11823"/>
                        <a14:foregroundMark x1="77865" y1="5938" x2="77865" y2="5938"/>
                        <a14:foregroundMark x1="64635" y1="8906" x2="64635" y2="8906"/>
                        <a14:foregroundMark x1="34740" y1="2188" x2="34740" y2="2188"/>
                        <a14:foregroundMark x1="44010" y1="9167" x2="44010" y2="9167"/>
                        <a14:foregroundMark x1="45885" y1="4844" x2="45885" y2="4844"/>
                        <a14:foregroundMark x1="55365" y1="3802" x2="55365" y2="3802"/>
                        <a14:foregroundMark x1="35417" y1="8333" x2="35417" y2="8333"/>
                        <a14:foregroundMark x1="55156" y1="45677" x2="55156" y2="45677"/>
                        <a14:foregroundMark x1="56667" y1="57292" x2="56667" y2="57292"/>
                        <a14:foregroundMark x1="77292" y1="66458" x2="77292" y2="66458"/>
                        <a14:foregroundMark x1="74167" y1="78958" x2="74167" y2="78958"/>
                        <a14:foregroundMark x1="85885" y1="79167" x2="85885" y2="79167"/>
                        <a14:foregroundMark x1="65208" y1="79896" x2="65208" y2="79896"/>
                        <a14:foregroundMark x1="52917" y1="80833" x2="52917" y2="80833"/>
                        <a14:foregroundMark x1="76823" y1="84427" x2="76823" y2="84427"/>
                        <a14:foregroundMark x1="39010" y1="87552" x2="39010" y2="87552"/>
                        <a14:foregroundMark x1="30885" y1="82083" x2="30885" y2="82083"/>
                        <a14:foregroundMark x1="3073" y1="78385" x2="3073" y2="78385"/>
                        <a14:foregroundMark x1="4479" y1="78281" x2="4479" y2="78281"/>
                        <a14:foregroundMark x1="97344" y1="83385" x2="97344" y2="8338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6785610" y="2845723"/>
            <a:ext cx="1015663" cy="1015663"/>
          </a:xfrm>
          <a:prstGeom prst="rect">
            <a:avLst/>
          </a:prstGeom>
        </p:spPr>
      </p:pic>
      <p:sp>
        <p:nvSpPr>
          <p:cNvPr id="144" name="TextBox 143">
            <a:extLst>
              <a:ext uri="{FF2B5EF4-FFF2-40B4-BE49-F238E27FC236}">
                <a16:creationId xmlns:a16="http://schemas.microsoft.com/office/drawing/2014/main" id="{3A260F7B-3BCF-69A4-ED25-82BBDFFEACA1}"/>
              </a:ext>
            </a:extLst>
          </p:cNvPr>
          <p:cNvSpPr txBox="1"/>
          <p:nvPr/>
        </p:nvSpPr>
        <p:spPr>
          <a:xfrm>
            <a:off x="4839824" y="2788911"/>
            <a:ext cx="2632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Celebrations / Holidays</a:t>
            </a:r>
            <a:endParaRPr kumimoji="0" lang="en-US" sz="30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endParaRPr>
          </a:p>
        </p:txBody>
      </p:sp>
      <p:pic>
        <p:nvPicPr>
          <p:cNvPr id="286" name="Picture 285" descr="A cheerleader running with pom poms&#10;&#10;AI-generated content may be incorrect.">
            <a:extLst>
              <a:ext uri="{FF2B5EF4-FFF2-40B4-BE49-F238E27FC236}">
                <a16:creationId xmlns:a16="http://schemas.microsoft.com/office/drawing/2014/main" id="{4235130B-E57F-CD88-9953-42591C2B3390}"/>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22875" y1="22875" x2="22875" y2="22875"/>
                        <a14:foregroundMark x1="61750" y1="84000" x2="61750" y2="84000"/>
                        <a14:foregroundMark x1="57250" y1="81125" x2="49750" y2="78125"/>
                        <a14:foregroundMark x1="49750" y1="78125" x2="49500" y2="77625"/>
                        <a14:foregroundMark x1="77125" y1="64125" x2="80000" y2="67125"/>
                        <a14:foregroundMark x1="66625" y1="66375" x2="57000" y2="69000"/>
                        <a14:foregroundMark x1="70625" y1="67375" x2="73625" y2="6662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11030721" y="3137747"/>
            <a:ext cx="774187" cy="711177"/>
          </a:xfrm>
          <a:prstGeom prst="rect">
            <a:avLst/>
          </a:prstGeom>
        </p:spPr>
      </p:pic>
      <p:pic>
        <p:nvPicPr>
          <p:cNvPr id="288" name="Picture 287" descr="A baseball player swinging a bat&#10;&#10;AI-generated content may be incorrect.">
            <a:extLst>
              <a:ext uri="{FF2B5EF4-FFF2-40B4-BE49-F238E27FC236}">
                <a16:creationId xmlns:a16="http://schemas.microsoft.com/office/drawing/2014/main" id="{1180F88E-7E70-5D92-CB77-A36B4FAE890F}"/>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766" b="97592" l="1278" r="95527">
                        <a14:foregroundMark x1="6070" y1="35795" x2="6070" y2="35795"/>
                        <a14:foregroundMark x1="58626" y1="47833" x2="53994" y2="65008"/>
                        <a14:foregroundMark x1="53994" y1="65008" x2="45208" y2="75281"/>
                        <a14:foregroundMark x1="63738" y1="64205" x2="63738" y2="77849"/>
                        <a14:foregroundMark x1="63738" y1="77849" x2="90735" y2="89727"/>
                        <a14:foregroundMark x1="90735" y1="89727" x2="91374" y2="91493"/>
                        <a14:foregroundMark x1="18211" y1="89567" x2="11821" y2="95185"/>
                        <a14:foregroundMark x1="16294" y1="95506" x2="49201" y2="65971"/>
                        <a14:foregroundMark x1="55591" y1="75281" x2="65655" y2="82022"/>
                        <a14:foregroundMark x1="65655" y1="82022" x2="65655" y2="82022"/>
                        <a14:foregroundMark x1="62939" y1="44944" x2="59904" y2="59230"/>
                        <a14:foregroundMark x1="56390" y1="52006" x2="43610" y2="71750"/>
                        <a14:foregroundMark x1="43610" y1="71750" x2="24441" y2="88764"/>
                        <a14:foregroundMark x1="43610" y1="69021" x2="21246" y2="90048"/>
                        <a14:foregroundMark x1="27157" y1="89567" x2="41054" y2="78491"/>
                        <a14:foregroundMark x1="65016" y1="51685" x2="64856" y2="53612"/>
                        <a14:foregroundMark x1="62939" y1="61477" x2="62141" y2="67897"/>
                        <a14:foregroundMark x1="60703" y1="71910" x2="59585" y2="83788"/>
                        <a14:foregroundMark x1="59585" y1="83788" x2="62620" y2="84430"/>
                        <a14:foregroundMark x1="46805" y1="63563" x2="46805" y2="63563"/>
                        <a14:foregroundMark x1="35942" y1="73515" x2="35942" y2="73515"/>
                        <a14:foregroundMark x1="30831" y1="79294" x2="16134" y2="93098"/>
                        <a14:foregroundMark x1="8307" y1="97432" x2="19489" y2="94061"/>
                        <a14:foregroundMark x1="19489" y1="94061" x2="20447" y2="94061"/>
                        <a14:foregroundMark x1="85783" y1="91653" x2="93930" y2="96629"/>
                        <a14:foregroundMark x1="64217" y1="5778" x2="63738" y2="21669"/>
                        <a14:foregroundMark x1="62300" y1="2729" x2="63738" y2="1926"/>
                        <a14:foregroundMark x1="48882" y1="61477" x2="27636" y2="82504"/>
                        <a14:foregroundMark x1="66134" y1="52167" x2="62620" y2="63242"/>
                        <a14:foregroundMark x1="53195" y1="51364" x2="53195" y2="51364"/>
                        <a14:foregroundMark x1="46965" y1="58106" x2="46965" y2="58106"/>
                        <a14:foregroundMark x1="47923" y1="59551" x2="47923" y2="59551"/>
                        <a14:foregroundMark x1="50479" y1="56340" x2="43610" y2="64687"/>
                        <a14:foregroundMark x1="43610" y1="64687" x2="43291" y2="65490"/>
                        <a14:foregroundMark x1="74281" y1="30337" x2="68850" y2="39807"/>
                        <a14:foregroundMark x1="75080" y1="26806" x2="67732" y2="44462"/>
                        <a14:foregroundMark x1="90096" y1="88443" x2="66294" y2="87640"/>
                        <a14:foregroundMark x1="66294" y1="87640" x2="55272" y2="75762"/>
                        <a14:foregroundMark x1="55272" y1="75762" x2="52716" y2="67576"/>
                        <a14:foregroundMark x1="22524" y1="84751" x2="19010" y2="88443"/>
                        <a14:foregroundMark x1="70767" y1="85714" x2="85144" y2="90690"/>
                        <a14:foregroundMark x1="85144" y1="90690" x2="85463" y2="90690"/>
                        <a14:foregroundMark x1="79393" y1="91974" x2="65974" y2="88604"/>
                        <a14:foregroundMark x1="65974" y1="88604" x2="56070" y2="76083"/>
                        <a14:foregroundMark x1="56070" y1="76083" x2="53994" y2="65490"/>
                        <a14:foregroundMark x1="55911" y1="79615" x2="55911" y2="79615"/>
                        <a14:foregroundMark x1="66613" y1="87961" x2="63259" y2="87640"/>
                        <a14:foregroundMark x1="1278" y1="38202" x2="1278" y2="38202"/>
                        <a14:foregroundMark x1="91374" y1="87159" x2="95527" y2="9759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flipH="1">
            <a:off x="8196929" y="3174412"/>
            <a:ext cx="514120" cy="547757"/>
          </a:xfrm>
          <a:prstGeom prst="rect">
            <a:avLst/>
          </a:prstGeom>
        </p:spPr>
      </p:pic>
    </p:spTree>
    <p:extLst>
      <p:ext uri="{BB962C8B-B14F-4D97-AF65-F5344CB8AC3E}">
        <p14:creationId xmlns:p14="http://schemas.microsoft.com/office/powerpoint/2010/main" val="3312877822"/>
      </p:ext>
    </p:extLst>
  </p:cSld>
  <p:clrMapOvr>
    <a:masterClrMapping/>
  </p:clrMapOvr>
  <mc:AlternateContent xmlns:mc="http://schemas.openxmlformats.org/markup-compatibility/2006" xmlns:p14="http://schemas.microsoft.com/office/powerpoint/2010/main">
    <mc:Choice Requires="p14">
      <p:transition spd="slow" p14:dur="2000" advTm="51334"/>
    </mc:Choice>
    <mc:Fallback xmlns="">
      <p:transition spd="slow" advTm="5133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white gradient&#10;&#10;AI-generated content may be incorrect.">
            <a:extLst>
              <a:ext uri="{FF2B5EF4-FFF2-40B4-BE49-F238E27FC236}">
                <a16:creationId xmlns:a16="http://schemas.microsoft.com/office/drawing/2014/main" id="{D46E106A-592F-2EEA-D71A-1FCB61E1663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5C38524-6859-5E2C-4CDF-EF132A2C61F6}"/>
              </a:ext>
            </a:extLst>
          </p:cNvPr>
          <p:cNvSpPr txBox="1"/>
          <p:nvPr/>
        </p:nvSpPr>
        <p:spPr>
          <a:xfrm>
            <a:off x="1660914" y="205294"/>
            <a:ext cx="88701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Early Dismissal/ Minimum Days</a:t>
            </a:r>
          </a:p>
        </p:txBody>
      </p:sp>
      <p:cxnSp>
        <p:nvCxnSpPr>
          <p:cNvPr id="6" name="Straight Connector 5">
            <a:extLst>
              <a:ext uri="{FF2B5EF4-FFF2-40B4-BE49-F238E27FC236}">
                <a16:creationId xmlns:a16="http://schemas.microsoft.com/office/drawing/2014/main" id="{44AEC151-5F89-64EA-3A49-BA0F617C7A8C}"/>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887" b="98113" l="9693" r="89835"/>
                    </a14:imgEffect>
                  </a14:imgLayer>
                </a14:imgProps>
              </a:ext>
            </a:extLst>
          </a:blip>
          <a:stretch>
            <a:fillRect/>
          </a:stretch>
        </p:blipFill>
        <p:spPr>
          <a:xfrm>
            <a:off x="7410739" y="4222921"/>
            <a:ext cx="2020904" cy="2532102"/>
          </a:xfrm>
          <a:prstGeom prst="rect">
            <a:avLst/>
          </a:prstGeom>
          <a:scene3d>
            <a:camera prst="orthographicFront">
              <a:rot lat="0" lon="12599999" rev="0"/>
            </a:camera>
            <a:lightRig rig="threePt" dir="t"/>
          </a:scene3d>
        </p:spPr>
      </p:pic>
      <p:grpSp>
        <p:nvGrpSpPr>
          <p:cNvPr id="9" name="Group 8"/>
          <p:cNvGrpSpPr/>
          <p:nvPr/>
        </p:nvGrpSpPr>
        <p:grpSpPr>
          <a:xfrm>
            <a:off x="8407590" y="6112524"/>
            <a:ext cx="158178" cy="278152"/>
            <a:chOff x="1997832" y="4940226"/>
            <a:chExt cx="189762" cy="211269"/>
          </a:xfrm>
        </p:grpSpPr>
        <p:sp>
          <p:nvSpPr>
            <p:cNvPr id="46" name="Chord 45"/>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hord 46"/>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Single Corner Snipped 17"/>
          <p:cNvSpPr/>
          <p:nvPr/>
        </p:nvSpPr>
        <p:spPr>
          <a:xfrm flipH="1">
            <a:off x="8372601" y="4580291"/>
            <a:ext cx="594275" cy="847397"/>
          </a:xfrm>
          <a:prstGeom prst="snip1Rect">
            <a:avLst/>
          </a:prstGeom>
          <a:solidFill>
            <a:srgbClr val="C0504D"/>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504D"/>
              </a:solidFill>
              <a:effectLst/>
              <a:uLnTx/>
              <a:uFillTx/>
              <a:latin typeface="Calibri"/>
              <a:ea typeface="+mn-ea"/>
              <a:cs typeface="Arial" charset="0"/>
            </a:endParaRPr>
          </a:p>
        </p:txBody>
      </p:sp>
      <p:sp>
        <p:nvSpPr>
          <p:cNvPr id="19" name="Flowchart: Terminator 18"/>
          <p:cNvSpPr/>
          <p:nvPr/>
        </p:nvSpPr>
        <p:spPr>
          <a:xfrm rot="8960768" flipH="1">
            <a:off x="9035888" y="4791425"/>
            <a:ext cx="161096" cy="601959"/>
          </a:xfrm>
          <a:prstGeom prst="flowChartTerminator">
            <a:avLst/>
          </a:prstGeom>
          <a:solidFill>
            <a:srgbClr val="FECA98"/>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15" name="Flowchart: Terminator 14"/>
          <p:cNvSpPr/>
          <p:nvPr/>
        </p:nvSpPr>
        <p:spPr>
          <a:xfrm>
            <a:off x="8146787" y="4849882"/>
            <a:ext cx="187049" cy="490596"/>
          </a:xfrm>
          <a:prstGeom prst="flowChartTerminator">
            <a:avLst/>
          </a:prstGeom>
          <a:solidFill>
            <a:srgbClr val="FECA98"/>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66" name="Flowchart: Delay 65"/>
          <p:cNvSpPr/>
          <p:nvPr/>
        </p:nvSpPr>
        <p:spPr>
          <a:xfrm rot="9684200" flipH="1">
            <a:off x="8849126" y="4503340"/>
            <a:ext cx="307035" cy="453114"/>
          </a:xfrm>
          <a:prstGeom prst="flowChartDelay">
            <a:avLst/>
          </a:prstGeom>
          <a:solidFill>
            <a:srgbClr val="C0504D"/>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17" name="Flowchart: Delay 16"/>
          <p:cNvSpPr/>
          <p:nvPr/>
        </p:nvSpPr>
        <p:spPr>
          <a:xfrm rot="1119198" flipH="1">
            <a:off x="8148452" y="4530085"/>
            <a:ext cx="307035" cy="453114"/>
          </a:xfrm>
          <a:prstGeom prst="flowChartDelay">
            <a:avLst/>
          </a:prstGeom>
          <a:solidFill>
            <a:srgbClr val="C0504D"/>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28" name="Right Triangle 27"/>
          <p:cNvSpPr/>
          <p:nvPr/>
        </p:nvSpPr>
        <p:spPr>
          <a:xfrm rot="8699319">
            <a:off x="8417360" y="4520877"/>
            <a:ext cx="205598" cy="201242"/>
          </a:xfrm>
          <a:prstGeom prst="rtTriangle">
            <a:avLst/>
          </a:prstGeom>
          <a:solidFill>
            <a:srgbClr val="C0504D"/>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31" name="Flowchart: Terminator 30"/>
          <p:cNvSpPr/>
          <p:nvPr/>
        </p:nvSpPr>
        <p:spPr>
          <a:xfrm rot="19337414" flipH="1">
            <a:off x="8223812" y="5266708"/>
            <a:ext cx="117242" cy="286921"/>
          </a:xfrm>
          <a:prstGeom prst="flowChartTerminator">
            <a:avLst/>
          </a:prstGeom>
          <a:solidFill>
            <a:srgbClr val="FECA98"/>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34" name="Flowchart: Connector 33"/>
          <p:cNvSpPr/>
          <p:nvPr/>
        </p:nvSpPr>
        <p:spPr>
          <a:xfrm>
            <a:off x="8646882" y="4694616"/>
            <a:ext cx="66063" cy="60193"/>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lowchart: Connector 34"/>
          <p:cNvSpPr/>
          <p:nvPr/>
        </p:nvSpPr>
        <p:spPr>
          <a:xfrm>
            <a:off x="8646882" y="4781806"/>
            <a:ext cx="66063" cy="60193"/>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p:cNvGrpSpPr/>
          <p:nvPr/>
        </p:nvGrpSpPr>
        <p:grpSpPr>
          <a:xfrm>
            <a:off x="8726873" y="4666463"/>
            <a:ext cx="269562" cy="360553"/>
            <a:chOff x="859632" y="2338402"/>
            <a:chExt cx="571500" cy="788345"/>
          </a:xfrm>
        </p:grpSpPr>
        <p:sp>
          <p:nvSpPr>
            <p:cNvPr id="44" name="Rectangle 43"/>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p:spPr>
        </p:pic>
      </p:grpSp>
      <p:sp>
        <p:nvSpPr>
          <p:cNvPr id="29" name="Right Triangle 28"/>
          <p:cNvSpPr/>
          <p:nvPr/>
        </p:nvSpPr>
        <p:spPr>
          <a:xfrm rot="12900681" flipH="1">
            <a:off x="8762762" y="4520877"/>
            <a:ext cx="205598" cy="201242"/>
          </a:xfrm>
          <a:prstGeom prst="rtTriangle">
            <a:avLst/>
          </a:prstGeom>
          <a:solidFill>
            <a:srgbClr val="C0504D"/>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60" name="Rectangle 59"/>
          <p:cNvSpPr/>
          <p:nvPr/>
        </p:nvSpPr>
        <p:spPr>
          <a:xfrm>
            <a:off x="2824845" y="2856132"/>
            <a:ext cx="5655190" cy="3077765"/>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33" name="Respect 77">
            <a:extLst>
              <a:ext uri="{FF2B5EF4-FFF2-40B4-BE49-F238E27FC236}">
                <a16:creationId xmlns:a16="http://schemas.microsoft.com/office/drawing/2014/main" id="{62793A9F-1437-4E4E-998C-BE011000DB1D}"/>
              </a:ext>
            </a:extLst>
          </p:cNvPr>
          <p:cNvSpPr/>
          <p:nvPr/>
        </p:nvSpPr>
        <p:spPr>
          <a:xfrm>
            <a:off x="664023" y="1649312"/>
            <a:ext cx="5284417" cy="3893433"/>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lvl="1" algn="ctr">
              <a:defRPr/>
            </a:pPr>
            <a:r>
              <a:rPr lang="en-US" sz="2800" dirty="0">
                <a:solidFill>
                  <a:prstClr val="black"/>
                </a:solidFill>
                <a:latin typeface="Aptos" panose="02110004020202020204"/>
              </a:rPr>
              <a:t>Early dismissal and minimum days</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can impact</a:t>
            </a:r>
            <a:r>
              <a:rPr lang="en-US" sz="2800" dirty="0">
                <a:solidFill>
                  <a:prstClr val="black"/>
                </a:solidFill>
                <a:latin typeface="Aptos" panose="02110004020202020204"/>
              </a:rPr>
              <a:t> </a:t>
            </a:r>
            <a:r>
              <a:rPr lang="en-US" sz="2800" dirty="0">
                <a:solidFill>
                  <a:prstClr val="black"/>
                </a:solidFill>
              </a:rPr>
              <a:t>lunch and supper meal program participation</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r>
              <a:rPr lang="en-US" sz="2800" dirty="0">
                <a:solidFill>
                  <a:prstClr val="black"/>
                </a:solidFill>
                <a:latin typeface="Aptos" panose="02110004020202020204"/>
              </a:rPr>
              <a:t> Adjust</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food orders, meal preparation, and staff scheduling accordingly.</a:t>
            </a:r>
          </a:p>
          <a:p>
            <a:pPr marL="0" lvl="1" algn="ctr">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lvl="1" algn="ctr">
              <a:defRPr/>
            </a:pPr>
            <a:r>
              <a:rPr lang="en-US" sz="2800" dirty="0">
                <a:solidFill>
                  <a:prstClr val="black"/>
                </a:solidFill>
                <a:latin typeface="Aptos" panose="02110004020202020204"/>
              </a:rPr>
              <a:t>Conduct PA announcements to encourage students to visit Café LA to receive a meal before they end their day. </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7" name="Picture 26" descr="A cartoon of a person smiling&#10;&#10;Description automatically generated">
            <a:extLst>
              <a:ext uri="{FF2B5EF4-FFF2-40B4-BE49-F238E27FC236}">
                <a16:creationId xmlns:a16="http://schemas.microsoft.com/office/drawing/2014/main" id="{34AFC3EF-CF85-44EC-0BEE-CFB2874A95F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8264994" y="3497394"/>
            <a:ext cx="843416" cy="1361288"/>
          </a:xfrm>
          <a:prstGeom prst="rect">
            <a:avLst/>
          </a:prstGeom>
        </p:spPr>
      </p:pic>
      <p:pic>
        <p:nvPicPr>
          <p:cNvPr id="48" name="Picture 47" descr="File:Nuvola &lt;strong&gt;desk&lt;/strong&gt; 3.svg - Wikimedia Common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9175" y="5112769"/>
            <a:ext cx="2855960" cy="1642255"/>
          </a:xfrm>
          <a:prstGeom prst="rect">
            <a:avLst/>
          </a:prstGeom>
        </p:spPr>
      </p:pic>
      <p:grpSp>
        <p:nvGrpSpPr>
          <p:cNvPr id="2" name="Group 1"/>
          <p:cNvGrpSpPr/>
          <p:nvPr/>
        </p:nvGrpSpPr>
        <p:grpSpPr>
          <a:xfrm rot="21409312">
            <a:off x="8838665" y="5094754"/>
            <a:ext cx="1124072" cy="648996"/>
            <a:chOff x="9715727" y="3379869"/>
            <a:chExt cx="1124072" cy="648996"/>
          </a:xfrm>
        </p:grpSpPr>
        <p:pic>
          <p:nvPicPr>
            <p:cNvPr id="59" name="Production Record"/>
            <p:cNvPicPr>
              <a:picLocks noChangeAspect="1"/>
            </p:cNvPicPr>
            <p:nvPr/>
          </p:nvPicPr>
          <p:blipFill rotWithShape="1">
            <a:blip r:embed="rId12" cstate="screen">
              <a:extLst>
                <a:ext uri="{28A0092B-C50C-407E-A947-70E740481C1C}">
                  <a14:useLocalDpi xmlns:a14="http://schemas.microsoft.com/office/drawing/2010/main"/>
                </a:ext>
              </a:extLst>
            </a:blip>
            <a:srcRect b="-1"/>
            <a:stretch/>
          </p:blipFill>
          <p:spPr>
            <a:xfrm rot="9001016">
              <a:off x="9874572" y="3379869"/>
              <a:ext cx="488690" cy="648996"/>
            </a:xfrm>
            <a:prstGeom prst="rect">
              <a:avLst/>
            </a:prstGeom>
            <a:ln>
              <a:noFill/>
            </a:ln>
            <a:scene3d>
              <a:camera prst="isometricOffAxis1Top"/>
              <a:lightRig rig="threePt" dir="t"/>
            </a:scene3d>
          </p:spPr>
        </p:pic>
        <p:pic>
          <p:nvPicPr>
            <p:cNvPr id="61" name="Production Record"/>
            <p:cNvPicPr>
              <a:picLocks noChangeAspect="1"/>
            </p:cNvPicPr>
            <p:nvPr/>
          </p:nvPicPr>
          <p:blipFill rotWithShape="1">
            <a:blip r:embed="rId12" cstate="screen">
              <a:extLst>
                <a:ext uri="{28A0092B-C50C-407E-A947-70E740481C1C}">
                  <a14:useLocalDpi xmlns:a14="http://schemas.microsoft.com/office/drawing/2010/main"/>
                </a:ext>
              </a:extLst>
            </a:blip>
            <a:srcRect b="-1"/>
            <a:stretch/>
          </p:blipFill>
          <p:spPr>
            <a:xfrm rot="9001016">
              <a:off x="9715727" y="3379869"/>
              <a:ext cx="488690" cy="648996"/>
            </a:xfrm>
            <a:prstGeom prst="rect">
              <a:avLst/>
            </a:prstGeom>
            <a:ln>
              <a:noFill/>
            </a:ln>
            <a:scene3d>
              <a:camera prst="isometricOffAxis1Top"/>
              <a:lightRig rig="threePt" dir="t"/>
            </a:scene3d>
          </p:spPr>
        </p:pic>
        <p:pic>
          <p:nvPicPr>
            <p:cNvPr id="62" name="Production Record"/>
            <p:cNvPicPr>
              <a:picLocks noChangeAspect="1"/>
            </p:cNvPicPr>
            <p:nvPr/>
          </p:nvPicPr>
          <p:blipFill rotWithShape="1">
            <a:blip r:embed="rId12" cstate="screen">
              <a:extLst>
                <a:ext uri="{28A0092B-C50C-407E-A947-70E740481C1C}">
                  <a14:useLocalDpi xmlns:a14="http://schemas.microsoft.com/office/drawing/2010/main"/>
                </a:ext>
              </a:extLst>
            </a:blip>
            <a:srcRect b="-1"/>
            <a:stretch/>
          </p:blipFill>
          <p:spPr>
            <a:xfrm rot="9001016">
              <a:off x="10351109" y="3379869"/>
              <a:ext cx="488690" cy="648996"/>
            </a:xfrm>
            <a:prstGeom prst="rect">
              <a:avLst/>
            </a:prstGeom>
            <a:ln>
              <a:noFill/>
            </a:ln>
            <a:scene3d>
              <a:camera prst="isometricOffAxis1Top"/>
              <a:lightRig rig="threePt" dir="t"/>
            </a:scene3d>
          </p:spPr>
        </p:pic>
        <p:pic>
          <p:nvPicPr>
            <p:cNvPr id="63" name="Production Record"/>
            <p:cNvPicPr>
              <a:picLocks noChangeAspect="1"/>
            </p:cNvPicPr>
            <p:nvPr/>
          </p:nvPicPr>
          <p:blipFill rotWithShape="1">
            <a:blip r:embed="rId12" cstate="screen">
              <a:extLst>
                <a:ext uri="{28A0092B-C50C-407E-A947-70E740481C1C}">
                  <a14:useLocalDpi xmlns:a14="http://schemas.microsoft.com/office/drawing/2010/main"/>
                </a:ext>
              </a:extLst>
            </a:blip>
            <a:srcRect b="-1"/>
            <a:stretch/>
          </p:blipFill>
          <p:spPr>
            <a:xfrm rot="9001016">
              <a:off x="10192262" y="3379869"/>
              <a:ext cx="488690" cy="648996"/>
            </a:xfrm>
            <a:prstGeom prst="rect">
              <a:avLst/>
            </a:prstGeom>
            <a:ln>
              <a:noFill/>
            </a:ln>
            <a:scene3d>
              <a:camera prst="isometricOffAxis1Top"/>
              <a:lightRig rig="threePt" dir="t"/>
            </a:scene3d>
          </p:spPr>
        </p:pic>
        <p:pic>
          <p:nvPicPr>
            <p:cNvPr id="64" name="Production Record"/>
            <p:cNvPicPr>
              <a:picLocks noChangeAspect="1"/>
            </p:cNvPicPr>
            <p:nvPr/>
          </p:nvPicPr>
          <p:blipFill rotWithShape="1">
            <a:blip r:embed="rId12" cstate="screen">
              <a:extLst>
                <a:ext uri="{28A0092B-C50C-407E-A947-70E740481C1C}">
                  <a14:useLocalDpi xmlns:a14="http://schemas.microsoft.com/office/drawing/2010/main"/>
                </a:ext>
              </a:extLst>
            </a:blip>
            <a:srcRect b="-1"/>
            <a:stretch/>
          </p:blipFill>
          <p:spPr>
            <a:xfrm rot="9001016">
              <a:off x="10033417" y="3379869"/>
              <a:ext cx="488690" cy="648996"/>
            </a:xfrm>
            <a:prstGeom prst="rect">
              <a:avLst/>
            </a:prstGeom>
            <a:ln>
              <a:noFill/>
            </a:ln>
            <a:scene3d>
              <a:camera prst="isometricOffAxis1Top"/>
              <a:lightRig rig="threePt" dir="t"/>
            </a:scene3d>
          </p:spPr>
        </p:pic>
      </p:grpSp>
      <p:pic>
        <p:nvPicPr>
          <p:cNvPr id="49" name="Picture 4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433165" y="4421462"/>
            <a:ext cx="1171409" cy="1111845"/>
          </a:xfrm>
          <a:prstGeom prst="rect">
            <a:avLst/>
          </a:prstGeom>
          <a:scene3d>
            <a:camera prst="isometricOffAxis1Right"/>
            <a:lightRig rig="threePt" dir="t"/>
          </a:scene3d>
        </p:spPr>
      </p:pic>
      <p:pic>
        <p:nvPicPr>
          <p:cNvPr id="106" name="Picture 105" descr="A black net on a black background&#10;&#10;Description automatically generated">
            <a:extLst>
              <a:ext uri="{FF2B5EF4-FFF2-40B4-BE49-F238E27FC236}">
                <a16:creationId xmlns:a16="http://schemas.microsoft.com/office/drawing/2014/main" id="{925F5D88-4118-2788-DEA1-18C6F4FF8B69}"/>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333868" y="3419319"/>
            <a:ext cx="716682" cy="552196"/>
          </a:xfrm>
          <a:prstGeom prst="rect">
            <a:avLst/>
          </a:prstGeom>
        </p:spPr>
      </p:pic>
      <p:pic>
        <p:nvPicPr>
          <p:cNvPr id="114" name="Picture 113" descr="A cartoon book and a triangle&#10;&#10;AI-generated content may be incorrect.">
            <a:extLst>
              <a:ext uri="{FF2B5EF4-FFF2-40B4-BE49-F238E27FC236}">
                <a16:creationId xmlns:a16="http://schemas.microsoft.com/office/drawing/2014/main" id="{8D29D96A-4CE4-22C1-F065-EBC8EF61AB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07493" y="1386918"/>
            <a:ext cx="1852954" cy="1861867"/>
          </a:xfrm>
          <a:prstGeom prst="ellipse">
            <a:avLst/>
          </a:prstGeom>
          <a:ln>
            <a:solidFill>
              <a:schemeClr val="tx1"/>
            </a:solidFill>
          </a:ln>
        </p:spPr>
      </p:pic>
      <p:sp>
        <p:nvSpPr>
          <p:cNvPr id="120" name="Oval 119">
            <a:extLst>
              <a:ext uri="{FF2B5EF4-FFF2-40B4-BE49-F238E27FC236}">
                <a16:creationId xmlns:a16="http://schemas.microsoft.com/office/drawing/2014/main" id="{D599675F-3E29-E943-2FBC-BB587F9F728F}"/>
              </a:ext>
            </a:extLst>
          </p:cNvPr>
          <p:cNvSpPr/>
          <p:nvPr/>
        </p:nvSpPr>
        <p:spPr>
          <a:xfrm>
            <a:off x="9210036" y="3512537"/>
            <a:ext cx="182880" cy="1828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4" name="Oval 123">
            <a:extLst>
              <a:ext uri="{FF2B5EF4-FFF2-40B4-BE49-F238E27FC236}">
                <a16:creationId xmlns:a16="http://schemas.microsoft.com/office/drawing/2014/main" id="{FA08BE47-E92A-371E-D9D0-4B0F48A082F8}"/>
              </a:ext>
            </a:extLst>
          </p:cNvPr>
          <p:cNvSpPr/>
          <p:nvPr/>
        </p:nvSpPr>
        <p:spPr>
          <a:xfrm>
            <a:off x="9517919" y="3282159"/>
            <a:ext cx="274320" cy="27432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5" name="Oval 124">
            <a:extLst>
              <a:ext uri="{FF2B5EF4-FFF2-40B4-BE49-F238E27FC236}">
                <a16:creationId xmlns:a16="http://schemas.microsoft.com/office/drawing/2014/main" id="{44CFA050-A9B4-5D26-0E64-A29369313E0E}"/>
              </a:ext>
            </a:extLst>
          </p:cNvPr>
          <p:cNvSpPr/>
          <p:nvPr/>
        </p:nvSpPr>
        <p:spPr>
          <a:xfrm>
            <a:off x="8042263" y="3512537"/>
            <a:ext cx="182880" cy="18288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6" name="Oval 125">
            <a:extLst>
              <a:ext uri="{FF2B5EF4-FFF2-40B4-BE49-F238E27FC236}">
                <a16:creationId xmlns:a16="http://schemas.microsoft.com/office/drawing/2014/main" id="{55A31B8B-0B06-3FA7-888F-8FF812569EA3}"/>
              </a:ext>
            </a:extLst>
          </p:cNvPr>
          <p:cNvSpPr/>
          <p:nvPr/>
        </p:nvSpPr>
        <p:spPr>
          <a:xfrm>
            <a:off x="7640351" y="3282159"/>
            <a:ext cx="274320" cy="27432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7" name="Picture 126">
            <a:extLst>
              <a:ext uri="{FF2B5EF4-FFF2-40B4-BE49-F238E27FC236}">
                <a16:creationId xmlns:a16="http://schemas.microsoft.com/office/drawing/2014/main" id="{6923F909-5630-7C3D-3071-5B6CA0313D38}"/>
              </a:ext>
            </a:extLst>
          </p:cNvPr>
          <p:cNvPicPr>
            <a:picLocks noChangeAspect="1"/>
          </p:cNvPicPr>
          <p:nvPr/>
        </p:nvPicPr>
        <p:blipFill>
          <a:blip r:embed="rId17"/>
          <a:stretch>
            <a:fillRect/>
          </a:stretch>
        </p:blipFill>
        <p:spPr>
          <a:xfrm>
            <a:off x="9220396" y="1385864"/>
            <a:ext cx="1847857" cy="1862921"/>
          </a:xfrm>
          <a:prstGeom prst="rect">
            <a:avLst/>
          </a:prstGeom>
        </p:spPr>
      </p:pic>
      <p:pic>
        <p:nvPicPr>
          <p:cNvPr id="146" name="Picture 145">
            <a:extLst>
              <a:ext uri="{FF2B5EF4-FFF2-40B4-BE49-F238E27FC236}">
                <a16:creationId xmlns:a16="http://schemas.microsoft.com/office/drawing/2014/main" id="{E3442C4B-4D4D-048D-1E32-016C1053B0F4}"/>
              </a:ext>
            </a:extLst>
          </p:cNvPr>
          <p:cNvPicPr>
            <a:picLocks noChangeAspect="1"/>
          </p:cNvPicPr>
          <p:nvPr/>
        </p:nvPicPr>
        <p:blipFill>
          <a:blip r:embed="rId18"/>
          <a:stretch>
            <a:fillRect/>
          </a:stretch>
        </p:blipFill>
        <p:spPr>
          <a:xfrm>
            <a:off x="10074836" y="3473382"/>
            <a:ext cx="1110269" cy="689678"/>
          </a:xfrm>
          <a:prstGeom prst="rect">
            <a:avLst/>
          </a:prstGeom>
        </p:spPr>
      </p:pic>
    </p:spTree>
    <p:extLst>
      <p:ext uri="{BB962C8B-B14F-4D97-AF65-F5344CB8AC3E}">
        <p14:creationId xmlns:p14="http://schemas.microsoft.com/office/powerpoint/2010/main" val="672459450"/>
      </p:ext>
    </p:extLst>
  </p:cSld>
  <p:clrMapOvr>
    <a:masterClrMapping/>
  </p:clrMapOvr>
  <mc:AlternateContent xmlns:mc="http://schemas.openxmlformats.org/markup-compatibility/2006" xmlns:p14="http://schemas.microsoft.com/office/powerpoint/2010/main">
    <mc:Choice Requires="p14">
      <p:transition p14:dur="0" advTm="23714"/>
    </mc:Choice>
    <mc:Fallback xmlns="">
      <p:transition advTm="2371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3FCD9-7993-ADF0-EDC5-F0C8A5DE73BF}"/>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440B6BC3-85EC-D32B-1CC9-13A5AF1E42F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3BEE0177-BA42-3B30-A32A-BE2DBAD67EC3}"/>
              </a:ext>
            </a:extLst>
          </p:cNvPr>
          <p:cNvSpPr txBox="1"/>
          <p:nvPr/>
        </p:nvSpPr>
        <p:spPr>
          <a:xfrm>
            <a:off x="3629003" y="205294"/>
            <a:ext cx="6526770"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Accurate Forecasting</a:t>
            </a:r>
          </a:p>
        </p:txBody>
      </p:sp>
      <p:cxnSp>
        <p:nvCxnSpPr>
          <p:cNvPr id="19" name="Straight Connector 18">
            <a:extLst>
              <a:ext uri="{FF2B5EF4-FFF2-40B4-BE49-F238E27FC236}">
                <a16:creationId xmlns:a16="http://schemas.microsoft.com/office/drawing/2014/main" id="{76DCFB74-3D31-6E38-7F7A-78B39CC15D28}"/>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603F5569-12C2-8AAD-CB9D-E02EA1B8503F}"/>
              </a:ext>
            </a:extLst>
          </p:cNvPr>
          <p:cNvSpPr txBox="1"/>
          <p:nvPr/>
        </p:nvSpPr>
        <p:spPr>
          <a:xfrm>
            <a:off x="426099" y="1666497"/>
            <a:ext cx="7032980" cy="1384995"/>
          </a:xfrm>
          <a:prstGeom prst="rect">
            <a:avLst/>
          </a:prstGeom>
          <a:noFill/>
        </p:spPr>
        <p:txBody>
          <a:bodyPr wrap="square" rtlCol="0">
            <a:spAutoFit/>
          </a:bodyPr>
          <a:lstStyle/>
          <a:p>
            <a:r>
              <a:rPr lang="en-US" sz="2800" dirty="0">
                <a:latin typeface="Aptos" panose="020B0004020202020204" pitchFamily="34" charset="0"/>
              </a:rPr>
              <a:t>Accurate forecasting and adjusting meal plans based on inclement weather, field trips, and holidays/celebrations results in:</a:t>
            </a:r>
          </a:p>
        </p:txBody>
      </p:sp>
      <p:sp>
        <p:nvSpPr>
          <p:cNvPr id="5" name="TextBox 4">
            <a:extLst>
              <a:ext uri="{FF2B5EF4-FFF2-40B4-BE49-F238E27FC236}">
                <a16:creationId xmlns:a16="http://schemas.microsoft.com/office/drawing/2014/main" id="{41E625A8-43A6-BBB6-2279-16D0A3752F8E}"/>
              </a:ext>
            </a:extLst>
          </p:cNvPr>
          <p:cNvSpPr txBox="1"/>
          <p:nvPr/>
        </p:nvSpPr>
        <p:spPr>
          <a:xfrm>
            <a:off x="556070" y="3210016"/>
            <a:ext cx="5242479" cy="3277820"/>
          </a:xfrm>
          <a:prstGeom prst="rect">
            <a:avLst/>
          </a:prstGeom>
          <a:noFill/>
        </p:spPr>
        <p:txBody>
          <a:bodyPr wrap="square" rtlCol="0">
            <a:spAutoFit/>
          </a:bodyPr>
          <a:lstStyle/>
          <a:p>
            <a:pPr lvl="1" indent="-274320">
              <a:buFont typeface="Arial" panose="020B0604020202020204" pitchFamily="34" charset="0"/>
              <a:buChar char="•"/>
            </a:pPr>
            <a:r>
              <a:rPr lang="en-US" sz="2600" dirty="0">
                <a:latin typeface="Aptos" panose="020B0004020202020204" pitchFamily="34" charset="0"/>
              </a:rPr>
              <a:t>Lowered food cost</a:t>
            </a:r>
          </a:p>
          <a:p>
            <a:pPr lvl="1" indent="-274320">
              <a:buFont typeface="Arial" panose="020B0604020202020204" pitchFamily="34" charset="0"/>
              <a:buChar char="•"/>
            </a:pPr>
            <a:endParaRPr lang="en-US" sz="500" dirty="0">
              <a:latin typeface="Aptos" panose="020B0004020202020204" pitchFamily="34" charset="0"/>
            </a:endParaRPr>
          </a:p>
          <a:p>
            <a:pPr lvl="1" indent="-274320">
              <a:buFont typeface="Arial" panose="020B0604020202020204" pitchFamily="34" charset="0"/>
              <a:buChar char="•"/>
            </a:pPr>
            <a:r>
              <a:rPr lang="en-US" sz="2600" dirty="0">
                <a:latin typeface="Aptos" panose="020B0004020202020204" pitchFamily="34" charset="0"/>
              </a:rPr>
              <a:t>Satisfied customers</a:t>
            </a:r>
          </a:p>
          <a:p>
            <a:pPr marL="182880" lvl="1"/>
            <a:endParaRPr lang="en-US" sz="500" dirty="0">
              <a:latin typeface="Aptos" panose="020B0004020202020204" pitchFamily="34" charset="0"/>
            </a:endParaRPr>
          </a:p>
          <a:p>
            <a:pPr lvl="1" indent="-274320">
              <a:buFont typeface="Arial" panose="020B0604020202020204" pitchFamily="34" charset="0"/>
              <a:buChar char="•"/>
            </a:pPr>
            <a:r>
              <a:rPr lang="en-US" sz="2600" dirty="0">
                <a:latin typeface="Aptos" panose="020B0004020202020204" pitchFamily="34" charset="0"/>
              </a:rPr>
              <a:t>Eliminating food waste</a:t>
            </a:r>
          </a:p>
          <a:p>
            <a:pPr lvl="1" indent="-274320">
              <a:buFont typeface="Arial" panose="020B0604020202020204" pitchFamily="34" charset="0"/>
              <a:buChar char="•"/>
            </a:pPr>
            <a:endParaRPr lang="en-US" sz="500" dirty="0">
              <a:latin typeface="Aptos" panose="020B0004020202020204" pitchFamily="34" charset="0"/>
            </a:endParaRPr>
          </a:p>
          <a:p>
            <a:pPr lvl="1" indent="-274320">
              <a:buFont typeface="Arial" panose="020B0604020202020204" pitchFamily="34" charset="0"/>
              <a:buChar char="•"/>
            </a:pPr>
            <a:r>
              <a:rPr lang="en-US" sz="2600" dirty="0">
                <a:latin typeface="Aptos" panose="020B0004020202020204" pitchFamily="34" charset="0"/>
              </a:rPr>
              <a:t>Ordering correct amounts</a:t>
            </a:r>
          </a:p>
          <a:p>
            <a:pPr lvl="1" indent="-274320">
              <a:buFont typeface="Arial" panose="020B0604020202020204" pitchFamily="34" charset="0"/>
              <a:buChar char="•"/>
            </a:pPr>
            <a:endParaRPr lang="en-US" sz="500" dirty="0">
              <a:latin typeface="Aptos" panose="020B0004020202020204" pitchFamily="34" charset="0"/>
            </a:endParaRPr>
          </a:p>
          <a:p>
            <a:pPr lvl="1" indent="-274320">
              <a:buFont typeface="Arial" panose="020B0604020202020204" pitchFamily="34" charset="0"/>
              <a:buChar char="•"/>
            </a:pPr>
            <a:r>
              <a:rPr lang="en-US" sz="2600" dirty="0">
                <a:latin typeface="Aptos" panose="020B0004020202020204" pitchFamily="34" charset="0"/>
              </a:rPr>
              <a:t>Consistency in food operations</a:t>
            </a:r>
          </a:p>
          <a:p>
            <a:pPr lvl="1" indent="-274320">
              <a:buFont typeface="Arial" panose="020B0604020202020204" pitchFamily="34" charset="0"/>
              <a:buChar char="•"/>
            </a:pPr>
            <a:endParaRPr lang="en-US" sz="500" dirty="0">
              <a:latin typeface="Aptos" panose="020B0004020202020204" pitchFamily="34" charset="0"/>
            </a:endParaRPr>
          </a:p>
          <a:p>
            <a:pPr lvl="1" indent="-274320">
              <a:buFont typeface="Arial" panose="020B0604020202020204" pitchFamily="34" charset="0"/>
              <a:buChar char="•"/>
            </a:pPr>
            <a:r>
              <a:rPr lang="en-US" sz="2600" dirty="0">
                <a:latin typeface="Aptos" panose="020B0004020202020204" pitchFamily="34" charset="0"/>
              </a:rPr>
              <a:t>Compliance with USDA and CDE</a:t>
            </a:r>
          </a:p>
        </p:txBody>
      </p:sp>
      <p:pic>
        <p:nvPicPr>
          <p:cNvPr id="12" name="Picture 11">
            <a:extLst>
              <a:ext uri="{FF2B5EF4-FFF2-40B4-BE49-F238E27FC236}">
                <a16:creationId xmlns:a16="http://schemas.microsoft.com/office/drawing/2014/main" id="{F06F671E-D2E2-C6F0-331A-5A7F7914DA13}"/>
              </a:ext>
            </a:extLst>
          </p:cNvPr>
          <p:cNvPicPr>
            <a:picLocks noChangeAspect="1"/>
          </p:cNvPicPr>
          <p:nvPr/>
        </p:nvPicPr>
        <p:blipFill>
          <a:blip r:embed="rId5"/>
          <a:stretch>
            <a:fillRect/>
          </a:stretch>
        </p:blipFill>
        <p:spPr>
          <a:xfrm>
            <a:off x="7274653" y="1893984"/>
            <a:ext cx="3801210" cy="3062845"/>
          </a:xfrm>
          <a:prstGeom prst="rect">
            <a:avLst/>
          </a:prstGeom>
        </p:spPr>
      </p:pic>
      <p:sp>
        <p:nvSpPr>
          <p:cNvPr id="13" name="Rectangle 12">
            <a:extLst>
              <a:ext uri="{FF2B5EF4-FFF2-40B4-BE49-F238E27FC236}">
                <a16:creationId xmlns:a16="http://schemas.microsoft.com/office/drawing/2014/main" id="{A6C7885F-D6FC-53FB-D8A1-717B1EDEB945}"/>
              </a:ext>
            </a:extLst>
          </p:cNvPr>
          <p:cNvSpPr/>
          <p:nvPr/>
        </p:nvSpPr>
        <p:spPr>
          <a:xfrm>
            <a:off x="7485321" y="2169042"/>
            <a:ext cx="3402419" cy="24986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rtoon of a person smiling&#10;&#10;Description automatically generated">
            <a:extLst>
              <a:ext uri="{FF2B5EF4-FFF2-40B4-BE49-F238E27FC236}">
                <a16:creationId xmlns:a16="http://schemas.microsoft.com/office/drawing/2014/main" id="{F83B28AF-1736-7926-FE0E-6D2246056B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l="35803" t="27673" r="36336"/>
          <a:stretch/>
        </p:blipFill>
        <p:spPr>
          <a:xfrm>
            <a:off x="10995141" y="2954626"/>
            <a:ext cx="604212" cy="1263609"/>
          </a:xfrm>
          <a:prstGeom prst="rect">
            <a:avLst/>
          </a:prstGeom>
        </p:spPr>
      </p:pic>
      <p:pic>
        <p:nvPicPr>
          <p:cNvPr id="8" name="Picture 7">
            <a:extLst>
              <a:ext uri="{FF2B5EF4-FFF2-40B4-BE49-F238E27FC236}">
                <a16:creationId xmlns:a16="http://schemas.microsoft.com/office/drawing/2014/main" id="{882004A8-01BD-4B85-EEC6-5F67B97E1E55}"/>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rcRect t="22680"/>
          <a:stretch/>
        </p:blipFill>
        <p:spPr>
          <a:xfrm>
            <a:off x="10222124" y="3896186"/>
            <a:ext cx="1731693" cy="2961814"/>
          </a:xfrm>
          <a:prstGeom prst="rect">
            <a:avLst/>
          </a:prstGeom>
        </p:spPr>
      </p:pic>
      <p:pic>
        <p:nvPicPr>
          <p:cNvPr id="18" name="Picture 17" descr="A person serving food to children&#10;&#10;AI-generated content may be incorrect.">
            <a:extLst>
              <a:ext uri="{FF2B5EF4-FFF2-40B4-BE49-F238E27FC236}">
                <a16:creationId xmlns:a16="http://schemas.microsoft.com/office/drawing/2014/main" id="{C2B4CEA6-A44A-BEBB-3C8F-7061C432F8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85321" y="2487597"/>
            <a:ext cx="1593279" cy="1593279"/>
          </a:xfrm>
          <a:prstGeom prst="rect">
            <a:avLst/>
          </a:prstGeom>
          <a:noFill/>
        </p:spPr>
      </p:pic>
      <p:pic>
        <p:nvPicPr>
          <p:cNvPr id="28" name="Picture 27" descr="A money bag and stacks of coins&#10;&#10;AI-generated content may be incorrect.">
            <a:extLst>
              <a:ext uri="{FF2B5EF4-FFF2-40B4-BE49-F238E27FC236}">
                <a16:creationId xmlns:a16="http://schemas.microsoft.com/office/drawing/2014/main" id="{53DF4D94-4C84-F62E-27C2-C46701F29C9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9526386" y="2487164"/>
            <a:ext cx="1543486" cy="1901551"/>
          </a:xfrm>
          <a:prstGeom prst="rect">
            <a:avLst/>
          </a:prstGeom>
        </p:spPr>
      </p:pic>
      <p:sp>
        <p:nvSpPr>
          <p:cNvPr id="29" name="Equals 28">
            <a:extLst>
              <a:ext uri="{FF2B5EF4-FFF2-40B4-BE49-F238E27FC236}">
                <a16:creationId xmlns:a16="http://schemas.microsoft.com/office/drawing/2014/main" id="{96754F0C-F22E-8DDA-8FD4-EB7DD26781C7}"/>
              </a:ext>
            </a:extLst>
          </p:cNvPr>
          <p:cNvSpPr/>
          <p:nvPr/>
        </p:nvSpPr>
        <p:spPr>
          <a:xfrm>
            <a:off x="9101511" y="3127023"/>
            <a:ext cx="607006" cy="457200"/>
          </a:xfrm>
          <a:prstGeom prst="mathEqual">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0339899"/>
      </p:ext>
    </p:extLst>
  </p:cSld>
  <p:clrMapOvr>
    <a:masterClrMapping/>
  </p:clrMapOvr>
  <mc:AlternateContent xmlns:mc="http://schemas.openxmlformats.org/markup-compatibility/2006" xmlns:p14="http://schemas.microsoft.com/office/powerpoint/2010/main">
    <mc:Choice Requires="p14">
      <p:transition spd="slow" p14:dur="2000" advTm="22752"/>
    </mc:Choice>
    <mc:Fallback xmlns="">
      <p:transition spd="slow" advTm="2275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yellow and white gradient&#10;&#10;AI-generated content may be incorrect.">
            <a:extLst>
              <a:ext uri="{FF2B5EF4-FFF2-40B4-BE49-F238E27FC236}">
                <a16:creationId xmlns:a16="http://schemas.microsoft.com/office/drawing/2014/main" id="{7827B96E-1652-4BA2-7534-90FFDA01FC6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6157C88-EAA8-7790-92FC-39DCF254A05C}"/>
              </a:ext>
            </a:extLst>
          </p:cNvPr>
          <p:cNvSpPr txBox="1"/>
          <p:nvPr/>
        </p:nvSpPr>
        <p:spPr>
          <a:xfrm>
            <a:off x="2331209" y="205294"/>
            <a:ext cx="75295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Ordering Using PAR Levels</a:t>
            </a:r>
          </a:p>
        </p:txBody>
      </p:sp>
      <p:cxnSp>
        <p:nvCxnSpPr>
          <p:cNvPr id="8" name="Straight Connector 7">
            <a:extLst>
              <a:ext uri="{FF2B5EF4-FFF2-40B4-BE49-F238E27FC236}">
                <a16:creationId xmlns:a16="http://schemas.microsoft.com/office/drawing/2014/main" id="{9C3EE545-E51C-29FF-367F-A971E0717850}"/>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3D960EF3-5120-827D-C228-68E3829B4ED5}"/>
              </a:ext>
            </a:extLst>
          </p:cNvPr>
          <p:cNvSpPr txBox="1"/>
          <p:nvPr/>
        </p:nvSpPr>
        <p:spPr>
          <a:xfrm>
            <a:off x="97704" y="1314757"/>
            <a:ext cx="11996593" cy="1384995"/>
          </a:xfrm>
          <a:prstGeom prst="rect">
            <a:avLst/>
          </a:prstGeom>
          <a:noFill/>
        </p:spPr>
        <p:txBody>
          <a:bodyPr wrap="square">
            <a:spAutoFit/>
          </a:bodyPr>
          <a:lstStyle/>
          <a:p>
            <a:pPr lvl="0" algn="ctr">
              <a:defRPr/>
            </a:pPr>
            <a:r>
              <a:rPr lang="en-US" sz="2800" dirty="0"/>
              <a:t>A PAR (Periodic Automatic Replacement) level refers to the minimum quantity of a specific item required to consistently meet anticipated demand over a defined time-period, such as a week or a standard delivery cycle.</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Content Placeholder 2">
            <a:extLst>
              <a:ext uri="{FF2B5EF4-FFF2-40B4-BE49-F238E27FC236}">
                <a16:creationId xmlns:a16="http://schemas.microsoft.com/office/drawing/2014/main" id="{674C7CE4-5507-D694-634A-BD5A13211BF1}"/>
              </a:ext>
            </a:extLst>
          </p:cNvPr>
          <p:cNvSpPr txBox="1">
            <a:spLocks/>
          </p:cNvSpPr>
          <p:nvPr/>
        </p:nvSpPr>
        <p:spPr>
          <a:xfrm>
            <a:off x="3861540" y="5387127"/>
            <a:ext cx="4677244" cy="1193773"/>
          </a:xfrm>
          <a:prstGeom prst="rect">
            <a:avLst/>
          </a:prstGeom>
          <a:solidFill>
            <a:schemeClr val="bg1"/>
          </a:solidFill>
          <a:ln>
            <a:solidFill>
              <a:schemeClr val="tx1"/>
            </a:solidFill>
          </a:ln>
        </p:spPr>
        <p:txBody>
          <a:bodyPr vert="horz" lIns="91440" tIns="45720" rIns="91440" bIns="45720" rtlCol="0" anchor="t">
            <a:noAutofit/>
          </a:bodyPr>
          <a:lst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lvl="0" indent="0" algn="ctr" defTabSz="685800" rtl="0" eaLnBrk="1" fontAlgn="auto" latinLnBrk="0" hangingPunct="1">
              <a:lnSpc>
                <a:spcPct val="100000"/>
              </a:lnSpc>
              <a:spcBef>
                <a:spcPts val="1000"/>
              </a:spcBef>
              <a:spcAft>
                <a:spcPts val="0"/>
              </a:spcAft>
              <a:buClr>
                <a:srgbClr val="E48312"/>
              </a:buClr>
              <a:buSzPct val="100000"/>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ptos" panose="02110004020202020204"/>
                <a:ea typeface="+mn-ea"/>
                <a:cs typeface="Calibri" panose="020F0502020204030204" pitchFamily="34" charset="0"/>
              </a:rPr>
              <a:t>To complete Activity on next slide, use your Activity Sheet to follow along.</a:t>
            </a:r>
          </a:p>
        </p:txBody>
      </p:sp>
      <p:pic>
        <p:nvPicPr>
          <p:cNvPr id="26" name="Picture 25">
            <a:extLst>
              <a:ext uri="{FF2B5EF4-FFF2-40B4-BE49-F238E27FC236}">
                <a16:creationId xmlns:a16="http://schemas.microsoft.com/office/drawing/2014/main" id="{A357B0AF-8943-B4F0-9B7E-599291D1D835}"/>
              </a:ext>
            </a:extLst>
          </p:cNvPr>
          <p:cNvPicPr>
            <a:picLocks noChangeAspect="1"/>
          </p:cNvPicPr>
          <p:nvPr/>
        </p:nvPicPr>
        <p:blipFill>
          <a:blip r:embed="rId5"/>
          <a:stretch>
            <a:fillRect/>
          </a:stretch>
        </p:blipFill>
        <p:spPr>
          <a:xfrm>
            <a:off x="3693889" y="2730553"/>
            <a:ext cx="4761309" cy="879766"/>
          </a:xfrm>
          <a:prstGeom prst="rect">
            <a:avLst/>
          </a:prstGeom>
        </p:spPr>
      </p:pic>
      <p:pic>
        <p:nvPicPr>
          <p:cNvPr id="27" name="Picture 26">
            <a:extLst>
              <a:ext uri="{FF2B5EF4-FFF2-40B4-BE49-F238E27FC236}">
                <a16:creationId xmlns:a16="http://schemas.microsoft.com/office/drawing/2014/main" id="{D6A67670-E49F-08F0-63FF-E17547519E11}"/>
              </a:ext>
            </a:extLst>
          </p:cNvPr>
          <p:cNvPicPr>
            <a:picLocks noChangeAspect="1"/>
          </p:cNvPicPr>
          <p:nvPr/>
        </p:nvPicPr>
        <p:blipFill>
          <a:blip r:embed="rId6"/>
          <a:stretch>
            <a:fillRect/>
          </a:stretch>
        </p:blipFill>
        <p:spPr>
          <a:xfrm>
            <a:off x="3061137" y="3878645"/>
            <a:ext cx="5971587" cy="1323622"/>
          </a:xfrm>
          <a:prstGeom prst="rect">
            <a:avLst/>
          </a:prstGeom>
        </p:spPr>
      </p:pic>
      <p:pic>
        <p:nvPicPr>
          <p:cNvPr id="28" name="Picture 27">
            <a:extLst>
              <a:ext uri="{FF2B5EF4-FFF2-40B4-BE49-F238E27FC236}">
                <a16:creationId xmlns:a16="http://schemas.microsoft.com/office/drawing/2014/main" id="{FAA9482D-ABB4-F32B-CBA2-BEAA3BEA58BD}"/>
              </a:ext>
            </a:extLst>
          </p:cNvPr>
          <p:cNvPicPr>
            <a:picLocks noChangeAspect="1"/>
          </p:cNvPicPr>
          <p:nvPr/>
        </p:nvPicPr>
        <p:blipFill>
          <a:blip r:embed="rId7"/>
          <a:stretch>
            <a:fillRect/>
          </a:stretch>
        </p:blipFill>
        <p:spPr>
          <a:xfrm>
            <a:off x="674823" y="4253451"/>
            <a:ext cx="1745587" cy="2327449"/>
          </a:xfrm>
          <a:prstGeom prst="rect">
            <a:avLst/>
          </a:prstGeom>
          <a:ln>
            <a:solidFill>
              <a:schemeClr val="tx1"/>
            </a:solidFill>
          </a:ln>
        </p:spPr>
      </p:pic>
    </p:spTree>
    <p:extLst>
      <p:ext uri="{BB962C8B-B14F-4D97-AF65-F5344CB8AC3E}">
        <p14:creationId xmlns:p14="http://schemas.microsoft.com/office/powerpoint/2010/main" val="504557936"/>
      </p:ext>
    </p:extLst>
  </p:cSld>
  <p:clrMapOvr>
    <a:masterClrMapping/>
  </p:clrMapOvr>
  <mc:AlternateContent xmlns:mc="http://schemas.openxmlformats.org/markup-compatibility/2006" xmlns:p14="http://schemas.microsoft.com/office/powerpoint/2010/main">
    <mc:Choice Requires="p14">
      <p:transition spd="slow" p14:dur="2000" advTm="53588"/>
    </mc:Choice>
    <mc:Fallback xmlns="">
      <p:transition spd="slow" advTm="5358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BA606-F497-9039-3116-7DF43C3E031D}"/>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C838DFBB-54CC-4DD2-1682-7FE5C0BB4D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pic>
        <p:nvPicPr>
          <p:cNvPr id="10" name="Picture 9" descr="A yellow and white gradient&#10;&#10;AI-generated content may be incorrect.">
            <a:extLst>
              <a:ext uri="{FF2B5EF4-FFF2-40B4-BE49-F238E27FC236}">
                <a16:creationId xmlns:a16="http://schemas.microsoft.com/office/drawing/2014/main" id="{0B05E3F2-6CFC-7643-A90E-37F066C3364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graphicFrame>
        <p:nvGraphicFramePr>
          <p:cNvPr id="12" name="Diagram 11">
            <a:extLst>
              <a:ext uri="{FF2B5EF4-FFF2-40B4-BE49-F238E27FC236}">
                <a16:creationId xmlns:a16="http://schemas.microsoft.com/office/drawing/2014/main" id="{D519368A-531E-17B7-1F59-11446BA2488D}"/>
              </a:ext>
            </a:extLst>
          </p:cNvPr>
          <p:cNvGraphicFramePr/>
          <p:nvPr>
            <p:extLst>
              <p:ext uri="{D42A27DB-BD31-4B8C-83A1-F6EECF244321}">
                <p14:modId xmlns:p14="http://schemas.microsoft.com/office/powerpoint/2010/main" val="2108672243"/>
              </p:ext>
            </p:extLst>
          </p:nvPr>
        </p:nvGraphicFramePr>
        <p:xfrm>
          <a:off x="2695575" y="800100"/>
          <a:ext cx="6800850" cy="5353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844AD24-5C70-2F98-47FA-41EC1D764028}"/>
              </a:ext>
            </a:extLst>
          </p:cNvPr>
          <p:cNvSpPr txBox="1"/>
          <p:nvPr/>
        </p:nvSpPr>
        <p:spPr>
          <a:xfrm>
            <a:off x="271305" y="92214"/>
            <a:ext cx="3781805" cy="769441"/>
          </a:xfrm>
          <a:prstGeom prst="rect">
            <a:avLst/>
          </a:prstGeom>
          <a:noFill/>
        </p:spPr>
        <p:txBody>
          <a:bodyPr wrap="none" rtlCol="0">
            <a:spAutoFit/>
          </a:bodyPr>
          <a:lstStyle/>
          <a:p>
            <a:r>
              <a:rPr lang="en-US" sz="4400" u="sng" dirty="0">
                <a:latin typeface="Franklin Gothic Medium Cond" panose="020B0606030402020204" pitchFamily="34" charset="0"/>
              </a:rPr>
              <a:t>Café LA Compass</a:t>
            </a:r>
          </a:p>
        </p:txBody>
      </p:sp>
      <p:pic>
        <p:nvPicPr>
          <p:cNvPr id="17" name="Picture 16" descr="A blue compass with a white and black center&#10;&#10;AI-generated content may be incorrect.">
            <a:extLst>
              <a:ext uri="{FF2B5EF4-FFF2-40B4-BE49-F238E27FC236}">
                <a16:creationId xmlns:a16="http://schemas.microsoft.com/office/drawing/2014/main" id="{D8DCCAA1-17A4-3D71-12FD-2FFEE1ACB10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04" b="91214" l="9965" r="89860">
                        <a14:backgroundMark x1="31472" y1="38268" x2="35490" y2="35304"/>
                        <a14:backgroundMark x1="49825" y1="32907" x2="66958" y2="35942"/>
                        <a14:backgroundMark x1="69930" y1="38818" x2="79371" y2="51597"/>
                        <a14:backgroundMark x1="79371" y1="51597" x2="82168" y2="61661"/>
                        <a14:backgroundMark x1="82168" y1="61661" x2="80420" y2="73482"/>
                        <a14:backgroundMark x1="80420" y1="73482" x2="73776" y2="82268"/>
                        <a14:backgroundMark x1="73776" y1="82268" x2="52622" y2="92492"/>
                        <a14:backgroundMark x1="52622" y1="92492" x2="38112" y2="91853"/>
                        <a14:backgroundMark x1="38112" y1="91853" x2="25350" y2="83387"/>
                        <a14:backgroundMark x1="25350" y1="83387" x2="19231" y2="69649"/>
                        <a14:backgroundMark x1="19231" y1="69649" x2="19056" y2="55591"/>
                        <a14:backgroundMark x1="19056" y1="55591" x2="23601" y2="47444"/>
                        <a14:backgroundMark x1="36333" y1="38080" x2="45105" y2="31629"/>
                        <a14:backgroundMark x1="23601" y1="47444" x2="28591" y2="43774"/>
                        <a14:backgroundMark x1="45105" y1="31629" x2="53846" y2="28754"/>
                        <a14:backgroundMark x1="20979" y1="69169" x2="25175" y2="78594"/>
                        <a14:backgroundMark x1="25175" y1="78594" x2="38462" y2="86262"/>
                        <a14:backgroundMark x1="54021" y1="88498" x2="46503" y2="89617"/>
                        <a14:backgroundMark x1="36538" y1="37380" x2="28671" y2="43291"/>
                        <a14:backgroundMark x1="28671" y1="43291" x2="27972" y2="44089"/>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22040" t="35669" r="21995" b="12787"/>
          <a:stretch>
            <a:fillRect/>
          </a:stretch>
        </p:blipFill>
        <p:spPr>
          <a:xfrm>
            <a:off x="5362470" y="2843683"/>
            <a:ext cx="1467060" cy="1457012"/>
          </a:xfrm>
          <a:prstGeom prst="ellipse">
            <a:avLst/>
          </a:prstGeom>
        </p:spPr>
      </p:pic>
    </p:spTree>
    <p:extLst>
      <p:ext uri="{BB962C8B-B14F-4D97-AF65-F5344CB8AC3E}">
        <p14:creationId xmlns:p14="http://schemas.microsoft.com/office/powerpoint/2010/main" val="4082378106"/>
      </p:ext>
    </p:extLst>
  </p:cSld>
  <p:clrMapOvr>
    <a:masterClrMapping/>
  </p:clrMapOvr>
  <mc:AlternateContent xmlns:mc="http://schemas.openxmlformats.org/markup-compatibility/2006" xmlns:p14="http://schemas.microsoft.com/office/powerpoint/2010/main">
    <mc:Choice Requires="p14">
      <p:transition spd="slow" p14:dur="2000" advTm="6068"/>
    </mc:Choice>
    <mc:Fallback xmlns="">
      <p:transition spd="slow" advTm="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8C388-1EC4-F94B-956E-27361B00E814}"/>
            </a:ext>
          </a:extLst>
        </p:cNvPr>
        <p:cNvGrpSpPr/>
        <p:nvPr/>
      </p:nvGrpSpPr>
      <p:grpSpPr>
        <a:xfrm>
          <a:off x="0" y="0"/>
          <a:ext cx="0" cy="0"/>
          <a:chOff x="0" y="0"/>
          <a:chExt cx="0" cy="0"/>
        </a:xfrm>
      </p:grpSpPr>
      <p:pic>
        <p:nvPicPr>
          <p:cNvPr id="49" name="Picture 48" descr="A yellow and white gradient&#10;&#10;AI-generated content may be incorrect.">
            <a:extLst>
              <a:ext uri="{FF2B5EF4-FFF2-40B4-BE49-F238E27FC236}">
                <a16:creationId xmlns:a16="http://schemas.microsoft.com/office/drawing/2014/main" id="{6C02BBEE-D81A-D519-0E72-79EEC4A5E86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29" name="TextBox 28">
            <a:extLst>
              <a:ext uri="{FF2B5EF4-FFF2-40B4-BE49-F238E27FC236}">
                <a16:creationId xmlns:a16="http://schemas.microsoft.com/office/drawing/2014/main" id="{0DA0DD0A-64A7-C0DF-B536-0816F22C527A}"/>
              </a:ext>
            </a:extLst>
          </p:cNvPr>
          <p:cNvSpPr txBox="1"/>
          <p:nvPr/>
        </p:nvSpPr>
        <p:spPr>
          <a:xfrm>
            <a:off x="375557" y="1641235"/>
            <a:ext cx="11440886" cy="954107"/>
          </a:xfrm>
          <a:prstGeom prst="rect">
            <a:avLst/>
          </a:prstGeom>
          <a:noFill/>
        </p:spPr>
        <p:txBody>
          <a:bodyPr wrap="square">
            <a:spAutoFit/>
          </a:bodyPr>
          <a:lstStyle/>
          <a:p>
            <a:pPr algn="ctr">
              <a:defRPr/>
            </a:pPr>
            <a:r>
              <a:rPr lang="en-US" sz="2800" dirty="0">
                <a:solidFill>
                  <a:srgbClr val="000000"/>
                </a:solidFill>
                <a:cs typeface="Calibri" panose="020F0502020204030204" pitchFamily="34" charset="0"/>
              </a:rPr>
              <a:t>Complete the formula below to </a:t>
            </a:r>
            <a:r>
              <a:rPr lang="en-US" sz="2800" dirty="0">
                <a:solidFill>
                  <a:prstClr val="black"/>
                </a:solidFill>
                <a:latin typeface="Aptos" panose="02110004020202020204"/>
                <a:cs typeface="Calibri" panose="020F0502020204030204" pitchFamily="34" charset="0"/>
              </a:rPr>
              <a:t>find</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the average weekly servings </a:t>
            </a:r>
            <a:r>
              <a:rPr lang="en-US" sz="2800" dirty="0">
                <a:solidFill>
                  <a:prstClr val="black"/>
                </a:solidFill>
              </a:rPr>
              <a:t>to determine the PAR level when ordering.</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5" name="TextBox 44">
            <a:extLst>
              <a:ext uri="{FF2B5EF4-FFF2-40B4-BE49-F238E27FC236}">
                <a16:creationId xmlns:a16="http://schemas.microsoft.com/office/drawing/2014/main" id="{5B6E007C-74EE-24AD-4E60-626AEDA9FDF8}"/>
              </a:ext>
            </a:extLst>
          </p:cNvPr>
          <p:cNvSpPr txBox="1"/>
          <p:nvPr/>
        </p:nvSpPr>
        <p:spPr>
          <a:xfrm>
            <a:off x="917406" y="2724371"/>
            <a:ext cx="1035718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Aptos" panose="02110004020202020204"/>
              </a:rPr>
              <a:t>A</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dd all </a:t>
            </a:r>
            <a:r>
              <a:rPr lang="en-US" sz="3200" b="1" dirty="0">
                <a:solidFill>
                  <a:prstClr val="black"/>
                </a:solidFill>
                <a:latin typeface="Aptos" panose="02110004020202020204"/>
              </a:rPr>
              <a:t>meal counts and</a:t>
            </a: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 then divide by number of days</a:t>
            </a:r>
            <a:r>
              <a:rPr lang="en-US" sz="3200" b="1" dirty="0">
                <a:solidFill>
                  <a:prstClr val="black"/>
                </a:solidFill>
                <a:latin typeface="Aptos" panose="02110004020202020204"/>
              </a:rPr>
              <a:t>.</a:t>
            </a: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46" name="Table 45">
            <a:extLst>
              <a:ext uri="{FF2B5EF4-FFF2-40B4-BE49-F238E27FC236}">
                <a16:creationId xmlns:a16="http://schemas.microsoft.com/office/drawing/2014/main" id="{0067E02A-65E7-149D-2EF8-1F00B0920740}"/>
              </a:ext>
            </a:extLst>
          </p:cNvPr>
          <p:cNvGraphicFramePr>
            <a:graphicFrameLocks noGrp="1"/>
          </p:cNvGraphicFramePr>
          <p:nvPr>
            <p:extLst>
              <p:ext uri="{D42A27DB-BD31-4B8C-83A1-F6EECF244321}">
                <p14:modId xmlns:p14="http://schemas.microsoft.com/office/powerpoint/2010/main" val="1840038316"/>
              </p:ext>
            </p:extLst>
          </p:nvPr>
        </p:nvGraphicFramePr>
        <p:xfrm>
          <a:off x="2266950" y="3488761"/>
          <a:ext cx="7658100" cy="1371706"/>
        </p:xfrm>
        <a:graphic>
          <a:graphicData uri="http://schemas.openxmlformats.org/drawingml/2006/table">
            <a:tbl>
              <a:tblPr firstRow="1" bandRow="1">
                <a:tableStyleId>{0660B408-B3CF-4A94-85FC-2B1E0A45F4A2}</a:tableStyleId>
              </a:tblPr>
              <a:tblGrid>
                <a:gridCol w="1531620">
                  <a:extLst>
                    <a:ext uri="{9D8B030D-6E8A-4147-A177-3AD203B41FA5}">
                      <a16:colId xmlns:a16="http://schemas.microsoft.com/office/drawing/2014/main" val="3575337332"/>
                    </a:ext>
                  </a:extLst>
                </a:gridCol>
                <a:gridCol w="1531620">
                  <a:extLst>
                    <a:ext uri="{9D8B030D-6E8A-4147-A177-3AD203B41FA5}">
                      <a16:colId xmlns:a16="http://schemas.microsoft.com/office/drawing/2014/main" val="2784193675"/>
                    </a:ext>
                  </a:extLst>
                </a:gridCol>
                <a:gridCol w="1531620">
                  <a:extLst>
                    <a:ext uri="{9D8B030D-6E8A-4147-A177-3AD203B41FA5}">
                      <a16:colId xmlns:a16="http://schemas.microsoft.com/office/drawing/2014/main" val="2836729268"/>
                    </a:ext>
                  </a:extLst>
                </a:gridCol>
                <a:gridCol w="1531620">
                  <a:extLst>
                    <a:ext uri="{9D8B030D-6E8A-4147-A177-3AD203B41FA5}">
                      <a16:colId xmlns:a16="http://schemas.microsoft.com/office/drawing/2014/main" val="595757414"/>
                    </a:ext>
                  </a:extLst>
                </a:gridCol>
                <a:gridCol w="1531620">
                  <a:extLst>
                    <a:ext uri="{9D8B030D-6E8A-4147-A177-3AD203B41FA5}">
                      <a16:colId xmlns:a16="http://schemas.microsoft.com/office/drawing/2014/main" val="327018723"/>
                    </a:ext>
                  </a:extLst>
                </a:gridCol>
              </a:tblGrid>
              <a:tr h="495394">
                <a:tc>
                  <a:txBody>
                    <a:bodyPr/>
                    <a:lstStyle/>
                    <a:p>
                      <a:pPr algn="ctr"/>
                      <a:r>
                        <a:rPr lang="en-US" sz="2000" dirty="0">
                          <a:latin typeface="Calibri" panose="020F0502020204030204" pitchFamily="34" charset="0"/>
                          <a:cs typeface="Calibri" panose="020F050202020403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434903"/>
                  </a:ext>
                </a:extLst>
              </a:tr>
              <a:tr h="876312">
                <a:tc>
                  <a:txBody>
                    <a:bodyPr/>
                    <a:lstStyle/>
                    <a:p>
                      <a:pPr algn="ctr"/>
                      <a:r>
                        <a:rPr lang="en-US" sz="2800" b="1" dirty="0">
                          <a:latin typeface="Calibri" panose="020F0502020204030204" pitchFamily="34" charset="0"/>
                          <a:cs typeface="Calibri" panose="020F0502020204030204" pitchFamily="34" charset="0"/>
                        </a:rPr>
                        <a:t>744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latin typeface="Calibri" panose="020F0502020204030204" pitchFamily="34" charset="0"/>
                          <a:cs typeface="Calibri" panose="020F0502020204030204" pitchFamily="34" charset="0"/>
                        </a:rPr>
                        <a:t>755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latin typeface="Calibri" panose="020F0502020204030204" pitchFamily="34" charset="0"/>
                          <a:cs typeface="Calibri" panose="020F0502020204030204" pitchFamily="34" charset="0"/>
                        </a:rPr>
                        <a:t>756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latin typeface="Calibri" panose="020F0502020204030204" pitchFamily="34" charset="0"/>
                          <a:cs typeface="Calibri" panose="020F0502020204030204" pitchFamily="34" charset="0"/>
                        </a:rPr>
                        <a:t>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latin typeface="Calibri" panose="020F0502020204030204" pitchFamily="34" charset="0"/>
                          <a:cs typeface="Calibri" panose="020F0502020204030204" pitchFamily="34" charset="0"/>
                        </a:rPr>
                        <a:t>747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887011"/>
                  </a:ext>
                </a:extLst>
              </a:tr>
            </a:tbl>
          </a:graphicData>
        </a:graphic>
      </p:graphicFrame>
      <p:sp>
        <p:nvSpPr>
          <p:cNvPr id="4" name="TextBox 3">
            <a:extLst>
              <a:ext uri="{FF2B5EF4-FFF2-40B4-BE49-F238E27FC236}">
                <a16:creationId xmlns:a16="http://schemas.microsoft.com/office/drawing/2014/main" id="{FD110609-49A3-D2A4-6AEC-BB860BF20832}"/>
              </a:ext>
            </a:extLst>
          </p:cNvPr>
          <p:cNvSpPr txBox="1"/>
          <p:nvPr/>
        </p:nvSpPr>
        <p:spPr>
          <a:xfrm>
            <a:off x="1885950" y="5665726"/>
            <a:ext cx="8420100" cy="830997"/>
          </a:xfrm>
          <a:prstGeom prst="rect">
            <a:avLst/>
          </a:prstGeom>
          <a:noFill/>
        </p:spPr>
        <p:txBody>
          <a:bodyPr wrap="square">
            <a:spAutoFit/>
          </a:bodyPr>
          <a:lstStyle/>
          <a:p>
            <a:pPr algn="ctr"/>
            <a:endParaRPr lang="en-US" sz="800" dirty="0"/>
          </a:p>
          <a:p>
            <a:pPr algn="ctr"/>
            <a:r>
              <a:rPr lang="en-US" sz="4000" dirty="0"/>
              <a:t>3,750 ÷ 5 days = 750 lunches per day</a:t>
            </a:r>
          </a:p>
        </p:txBody>
      </p:sp>
      <p:sp>
        <p:nvSpPr>
          <p:cNvPr id="6" name="TextBox 5">
            <a:extLst>
              <a:ext uri="{FF2B5EF4-FFF2-40B4-BE49-F238E27FC236}">
                <a16:creationId xmlns:a16="http://schemas.microsoft.com/office/drawing/2014/main" id="{EE871B21-E230-BB96-5C2B-FF9995E70279}"/>
              </a:ext>
            </a:extLst>
          </p:cNvPr>
          <p:cNvSpPr txBox="1"/>
          <p:nvPr/>
        </p:nvSpPr>
        <p:spPr>
          <a:xfrm>
            <a:off x="2615291" y="4858475"/>
            <a:ext cx="8945337" cy="584775"/>
          </a:xfrm>
          <a:prstGeom prst="rect">
            <a:avLst/>
          </a:prstGeom>
          <a:noFill/>
        </p:spPr>
        <p:txBody>
          <a:bodyPr wrap="square">
            <a:spAutoFit/>
          </a:bodyPr>
          <a:lstStyle/>
          <a:p>
            <a:r>
              <a:rPr lang="en-US" sz="3200" dirty="0"/>
              <a:t>744    </a:t>
            </a:r>
            <a:r>
              <a:rPr lang="en-US" sz="3200" b="1" dirty="0"/>
              <a:t>+</a:t>
            </a:r>
            <a:r>
              <a:rPr lang="en-US" sz="3200" dirty="0"/>
              <a:t>    755    </a:t>
            </a:r>
            <a:r>
              <a:rPr lang="en-US" sz="3200" b="1" dirty="0"/>
              <a:t>+</a:t>
            </a:r>
            <a:r>
              <a:rPr lang="en-US" sz="3200" dirty="0"/>
              <a:t>    756     </a:t>
            </a:r>
            <a:r>
              <a:rPr lang="en-US" sz="3200" b="1" dirty="0"/>
              <a:t>+</a:t>
            </a:r>
            <a:r>
              <a:rPr lang="en-US" sz="3200" dirty="0"/>
              <a:t>   748    </a:t>
            </a:r>
            <a:r>
              <a:rPr lang="en-US" sz="3200" b="1" dirty="0"/>
              <a:t>+</a:t>
            </a:r>
            <a:r>
              <a:rPr lang="en-US" sz="3200" dirty="0"/>
              <a:t>   747  </a:t>
            </a:r>
            <a:r>
              <a:rPr lang="en-US" sz="3200" b="1" dirty="0"/>
              <a:t>= </a:t>
            </a:r>
            <a:r>
              <a:rPr lang="en-US" sz="3200" dirty="0"/>
              <a:t>3,750</a:t>
            </a:r>
          </a:p>
        </p:txBody>
      </p:sp>
      <p:sp>
        <p:nvSpPr>
          <p:cNvPr id="9" name="TextBox 8">
            <a:extLst>
              <a:ext uri="{FF2B5EF4-FFF2-40B4-BE49-F238E27FC236}">
                <a16:creationId xmlns:a16="http://schemas.microsoft.com/office/drawing/2014/main" id="{BF7F9CFE-8A09-364D-20AF-02F07ADFCDF5}"/>
              </a:ext>
            </a:extLst>
          </p:cNvPr>
          <p:cNvSpPr txBox="1"/>
          <p:nvPr/>
        </p:nvSpPr>
        <p:spPr>
          <a:xfrm>
            <a:off x="1715507" y="205294"/>
            <a:ext cx="87609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Activity</a:t>
            </a:r>
            <a:r>
              <a:rPr kumimoji="0" lang="en-US" sz="4800" b="0" i="0" u="none" strike="noStrike" kern="1200" cap="none" spc="0" normalizeH="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 </a:t>
            </a:r>
            <a:r>
              <a:rPr lang="en-US" sz="4800" dirty="0">
                <a:solidFill>
                  <a:prstClr val="black"/>
                </a:solidFill>
                <a:latin typeface="Bahnschrift" panose="020B0502040204020203"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PAR Level Step 1</a:t>
            </a:r>
          </a:p>
        </p:txBody>
      </p:sp>
      <p:cxnSp>
        <p:nvCxnSpPr>
          <p:cNvPr id="10" name="Straight Connector 9">
            <a:extLst>
              <a:ext uri="{FF2B5EF4-FFF2-40B4-BE49-F238E27FC236}">
                <a16:creationId xmlns:a16="http://schemas.microsoft.com/office/drawing/2014/main" id="{0AA356EE-367B-DE48-D2F6-75811D969CEC}"/>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1736226374"/>
      </p:ext>
    </p:extLst>
  </p:cSld>
  <p:clrMapOvr>
    <a:masterClrMapping/>
  </p:clrMapOvr>
  <mc:AlternateContent xmlns:mc="http://schemas.openxmlformats.org/markup-compatibility/2006" xmlns:p14="http://schemas.microsoft.com/office/powerpoint/2010/main">
    <mc:Choice Requires="p14">
      <p:transition spd="slow" p14:dur="2000" advTm="23294"/>
    </mc:Choice>
    <mc:Fallback xmlns="">
      <p:transition spd="slow" advTm="232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yellow and white gradient&#10;&#10;AI-generated content may be incorrect.">
            <a:extLst>
              <a:ext uri="{FF2B5EF4-FFF2-40B4-BE49-F238E27FC236}">
                <a16:creationId xmlns:a16="http://schemas.microsoft.com/office/drawing/2014/main" id="{5673BDC4-5D7E-E9A4-2D4F-C5F86DB2C48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0" y="1195011"/>
            <a:ext cx="12192000" cy="1794835"/>
          </a:xfrm>
        </p:spPr>
        <p:txBody>
          <a:bodyPr>
            <a:noAutofit/>
          </a:bodyPr>
          <a:lstStyle/>
          <a:p>
            <a:pPr marL="0" indent="0" algn="ctr">
              <a:lnSpc>
                <a:spcPct val="100000"/>
              </a:lnSpc>
              <a:spcBef>
                <a:spcPts val="0"/>
              </a:spcBef>
              <a:buNone/>
            </a:pPr>
            <a:r>
              <a:rPr lang="en-US" dirty="0">
                <a:cs typeface="Calibri" panose="020F0502020204030204" pitchFamily="34" charset="0"/>
              </a:rPr>
              <a:t>Los Angeles El. uses 1.5 cases of trays per day; they come 500 trays per case. They receive a Grocery &amp; Staples delivery every Tuesday </a:t>
            </a:r>
          </a:p>
          <a:p>
            <a:pPr marL="0" indent="0" algn="ctr">
              <a:lnSpc>
                <a:spcPct val="100000"/>
              </a:lnSpc>
              <a:spcBef>
                <a:spcPts val="0"/>
              </a:spcBef>
              <a:buNone/>
            </a:pPr>
            <a:r>
              <a:rPr lang="en-US" dirty="0">
                <a:cs typeface="Calibri" panose="020F0502020204030204" pitchFamily="34" charset="0"/>
              </a:rPr>
              <a:t>(5 operating days between deliveries).</a:t>
            </a:r>
          </a:p>
          <a:p>
            <a:pPr marL="0" indent="0" algn="ctr">
              <a:lnSpc>
                <a:spcPct val="100000"/>
              </a:lnSpc>
              <a:spcBef>
                <a:spcPts val="0"/>
              </a:spcBef>
              <a:buNone/>
            </a:pPr>
            <a:r>
              <a:rPr lang="en-US" dirty="0">
                <a:cs typeface="Calibri" panose="020F0502020204030204" pitchFamily="34" charset="0"/>
              </a:rPr>
              <a:t>A 1-day supply delivery cushion of 1.5 cases are needed.</a:t>
            </a:r>
          </a:p>
          <a:p>
            <a:pPr marL="0" indent="0" algn="ctr">
              <a:lnSpc>
                <a:spcPct val="100000"/>
              </a:lnSpc>
              <a:spcBef>
                <a:spcPts val="0"/>
              </a:spcBef>
              <a:buNone/>
            </a:pPr>
            <a:endParaRPr lang="en-US" sz="500" dirty="0">
              <a:cs typeface="Calibri" panose="020F0502020204030204" pitchFamily="34" charset="0"/>
            </a:endParaRPr>
          </a:p>
        </p:txBody>
      </p:sp>
      <p:graphicFrame>
        <p:nvGraphicFramePr>
          <p:cNvPr id="8" name="Diagram 7"/>
          <p:cNvGraphicFramePr/>
          <p:nvPr>
            <p:extLst>
              <p:ext uri="{D42A27DB-BD31-4B8C-83A1-F6EECF244321}">
                <p14:modId xmlns:p14="http://schemas.microsoft.com/office/powerpoint/2010/main" val="295397969"/>
              </p:ext>
            </p:extLst>
          </p:nvPr>
        </p:nvGraphicFramePr>
        <p:xfrm>
          <a:off x="4772891" y="3241552"/>
          <a:ext cx="6735630" cy="9835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Freeform 18"/>
          <p:cNvSpPr/>
          <p:nvPr/>
        </p:nvSpPr>
        <p:spPr>
          <a:xfrm>
            <a:off x="6740142" y="5716314"/>
            <a:ext cx="389553" cy="438812"/>
          </a:xfrm>
          <a:custGeom>
            <a:avLst/>
            <a:gdLst>
              <a:gd name="connsiteX0" fmla="*/ 51635 w 389553"/>
              <a:gd name="connsiteY0" fmla="*/ 173595 h 438812"/>
              <a:gd name="connsiteX1" fmla="*/ 148965 w 389553"/>
              <a:gd name="connsiteY1" fmla="*/ 173595 h 438812"/>
              <a:gd name="connsiteX2" fmla="*/ 148965 w 389553"/>
              <a:gd name="connsiteY2" fmla="*/ 58165 h 438812"/>
              <a:gd name="connsiteX3" fmla="*/ 240588 w 389553"/>
              <a:gd name="connsiteY3" fmla="*/ 58165 h 438812"/>
              <a:gd name="connsiteX4" fmla="*/ 240588 w 389553"/>
              <a:gd name="connsiteY4" fmla="*/ 173595 h 438812"/>
              <a:gd name="connsiteX5" fmla="*/ 337918 w 389553"/>
              <a:gd name="connsiteY5" fmla="*/ 173595 h 438812"/>
              <a:gd name="connsiteX6" fmla="*/ 337918 w 389553"/>
              <a:gd name="connsiteY6" fmla="*/ 265217 h 438812"/>
              <a:gd name="connsiteX7" fmla="*/ 240588 w 389553"/>
              <a:gd name="connsiteY7" fmla="*/ 265217 h 438812"/>
              <a:gd name="connsiteX8" fmla="*/ 240588 w 389553"/>
              <a:gd name="connsiteY8" fmla="*/ 380647 h 438812"/>
              <a:gd name="connsiteX9" fmla="*/ 148965 w 389553"/>
              <a:gd name="connsiteY9" fmla="*/ 380647 h 438812"/>
              <a:gd name="connsiteX10" fmla="*/ 148965 w 389553"/>
              <a:gd name="connsiteY10" fmla="*/ 265217 h 438812"/>
              <a:gd name="connsiteX11" fmla="*/ 51635 w 389553"/>
              <a:gd name="connsiteY11" fmla="*/ 265217 h 438812"/>
              <a:gd name="connsiteX12" fmla="*/ 51635 w 389553"/>
              <a:gd name="connsiteY12" fmla="*/ 173595 h 43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553" h="438812">
                <a:moveTo>
                  <a:pt x="51635" y="173595"/>
                </a:moveTo>
                <a:lnTo>
                  <a:pt x="148965" y="173595"/>
                </a:lnTo>
                <a:lnTo>
                  <a:pt x="148965" y="58165"/>
                </a:lnTo>
                <a:lnTo>
                  <a:pt x="240588" y="58165"/>
                </a:lnTo>
                <a:lnTo>
                  <a:pt x="240588" y="173595"/>
                </a:lnTo>
                <a:lnTo>
                  <a:pt x="337918" y="173595"/>
                </a:lnTo>
                <a:lnTo>
                  <a:pt x="337918" y="265217"/>
                </a:lnTo>
                <a:lnTo>
                  <a:pt x="240588" y="265217"/>
                </a:lnTo>
                <a:lnTo>
                  <a:pt x="240588" y="380647"/>
                </a:lnTo>
                <a:lnTo>
                  <a:pt x="148965" y="380647"/>
                </a:lnTo>
                <a:lnTo>
                  <a:pt x="148965" y="265217"/>
                </a:lnTo>
                <a:lnTo>
                  <a:pt x="51635" y="265217"/>
                </a:lnTo>
                <a:lnTo>
                  <a:pt x="51635" y="173595"/>
                </a:lnTo>
                <a:close/>
              </a:path>
            </a:pathLst>
          </a:custGeom>
          <a:ln>
            <a:solidFill>
              <a:schemeClr val="tx1"/>
            </a:solidFill>
          </a:ln>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87762" rIns="116866" bIns="8776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p:cNvSpPr/>
          <p:nvPr/>
        </p:nvSpPr>
        <p:spPr>
          <a:xfrm>
            <a:off x="9219848" y="5654507"/>
            <a:ext cx="366949" cy="438812"/>
          </a:xfrm>
          <a:custGeom>
            <a:avLst/>
            <a:gdLst>
              <a:gd name="connsiteX0" fmla="*/ 48639 w 366949"/>
              <a:gd name="connsiteY0" fmla="*/ 90395 h 438812"/>
              <a:gd name="connsiteX1" fmla="*/ 318310 w 366949"/>
              <a:gd name="connsiteY1" fmla="*/ 90395 h 438812"/>
              <a:gd name="connsiteX2" fmla="*/ 318310 w 366949"/>
              <a:gd name="connsiteY2" fmla="*/ 193604 h 438812"/>
              <a:gd name="connsiteX3" fmla="*/ 48639 w 366949"/>
              <a:gd name="connsiteY3" fmla="*/ 193604 h 438812"/>
              <a:gd name="connsiteX4" fmla="*/ 48639 w 366949"/>
              <a:gd name="connsiteY4" fmla="*/ 90395 h 438812"/>
              <a:gd name="connsiteX5" fmla="*/ 48639 w 366949"/>
              <a:gd name="connsiteY5" fmla="*/ 245208 h 438812"/>
              <a:gd name="connsiteX6" fmla="*/ 318310 w 366949"/>
              <a:gd name="connsiteY6" fmla="*/ 245208 h 438812"/>
              <a:gd name="connsiteX7" fmla="*/ 318310 w 366949"/>
              <a:gd name="connsiteY7" fmla="*/ 348417 h 438812"/>
              <a:gd name="connsiteX8" fmla="*/ 48639 w 366949"/>
              <a:gd name="connsiteY8" fmla="*/ 348417 h 438812"/>
              <a:gd name="connsiteX9" fmla="*/ 48639 w 366949"/>
              <a:gd name="connsiteY9" fmla="*/ 245208 h 43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949" h="438812">
                <a:moveTo>
                  <a:pt x="48639" y="90395"/>
                </a:moveTo>
                <a:lnTo>
                  <a:pt x="318310" y="90395"/>
                </a:lnTo>
                <a:lnTo>
                  <a:pt x="318310" y="193604"/>
                </a:lnTo>
                <a:lnTo>
                  <a:pt x="48639" y="193604"/>
                </a:lnTo>
                <a:lnTo>
                  <a:pt x="48639" y="90395"/>
                </a:lnTo>
                <a:close/>
                <a:moveTo>
                  <a:pt x="48639" y="245208"/>
                </a:moveTo>
                <a:lnTo>
                  <a:pt x="318310" y="245208"/>
                </a:lnTo>
                <a:lnTo>
                  <a:pt x="318310" y="348417"/>
                </a:lnTo>
                <a:lnTo>
                  <a:pt x="48639" y="348417"/>
                </a:lnTo>
                <a:lnTo>
                  <a:pt x="48639" y="245208"/>
                </a:lnTo>
                <a:close/>
              </a:path>
            </a:pathLst>
          </a:custGeom>
          <a:ln>
            <a:solidFill>
              <a:schemeClr val="tx1"/>
            </a:solidFill>
          </a:ln>
        </p:spPr>
        <p:style>
          <a:lnRef idx="0">
            <a:schemeClr val="lt1">
              <a:hueOff val="0"/>
              <a:satOff val="0"/>
              <a:lumOff val="0"/>
              <a:alphaOff val="0"/>
            </a:schemeClr>
          </a:lnRef>
          <a:fillRef idx="1">
            <a:schemeClr val="accent3">
              <a:hueOff val="-1647782"/>
              <a:satOff val="7751"/>
              <a:lumOff val="10388"/>
              <a:alphaOff val="0"/>
            </a:schemeClr>
          </a:fillRef>
          <a:effectRef idx="0">
            <a:schemeClr val="accent3">
              <a:hueOff val="-1647782"/>
              <a:satOff val="7751"/>
              <a:lumOff val="10388"/>
              <a:alphaOff val="0"/>
            </a:schemeClr>
          </a:effectRef>
          <a:fontRef idx="minor">
            <a:schemeClr val="lt1"/>
          </a:fontRef>
        </p:style>
        <p:txBody>
          <a:bodyPr spcFirstLastPara="0" vert="horz" wrap="square" lIns="0" tIns="87762" rIns="110085" bIns="8776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4780424" y="4192692"/>
            <a:ext cx="1769405" cy="1091690"/>
            <a:chOff x="1384070" y="4233264"/>
            <a:chExt cx="1769405" cy="1091690"/>
          </a:xfrm>
        </p:grpSpPr>
        <p:sp>
          <p:nvSpPr>
            <p:cNvPr id="24" name="Freeform 23"/>
            <p:cNvSpPr/>
            <p:nvPr/>
          </p:nvSpPr>
          <p:spPr>
            <a:xfrm>
              <a:off x="1384070" y="4399643"/>
              <a:ext cx="1769405" cy="925311"/>
            </a:xfrm>
            <a:custGeom>
              <a:avLst/>
              <a:gdLst>
                <a:gd name="connsiteX0" fmla="*/ 0 w 1769405"/>
                <a:gd name="connsiteY0" fmla="*/ 92531 h 925311"/>
                <a:gd name="connsiteX1" fmla="*/ 92531 w 1769405"/>
                <a:gd name="connsiteY1" fmla="*/ 0 h 925311"/>
                <a:gd name="connsiteX2" fmla="*/ 1676874 w 1769405"/>
                <a:gd name="connsiteY2" fmla="*/ 0 h 925311"/>
                <a:gd name="connsiteX3" fmla="*/ 1769405 w 1769405"/>
                <a:gd name="connsiteY3" fmla="*/ 92531 h 925311"/>
                <a:gd name="connsiteX4" fmla="*/ 1769405 w 1769405"/>
                <a:gd name="connsiteY4" fmla="*/ 832780 h 925311"/>
                <a:gd name="connsiteX5" fmla="*/ 1676874 w 1769405"/>
                <a:gd name="connsiteY5" fmla="*/ 925311 h 925311"/>
                <a:gd name="connsiteX6" fmla="*/ 92531 w 1769405"/>
                <a:gd name="connsiteY6" fmla="*/ 925311 h 925311"/>
                <a:gd name="connsiteX7" fmla="*/ 0 w 1769405"/>
                <a:gd name="connsiteY7" fmla="*/ 832780 h 925311"/>
                <a:gd name="connsiteX8" fmla="*/ 0 w 1769405"/>
                <a:gd name="connsiteY8" fmla="*/ 92531 h 9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405" h="925311">
                  <a:moveTo>
                    <a:pt x="0" y="92531"/>
                  </a:moveTo>
                  <a:cubicBezTo>
                    <a:pt x="0" y="41428"/>
                    <a:pt x="41428" y="0"/>
                    <a:pt x="92531" y="0"/>
                  </a:cubicBezTo>
                  <a:lnTo>
                    <a:pt x="1676874" y="0"/>
                  </a:lnTo>
                  <a:cubicBezTo>
                    <a:pt x="1727977" y="0"/>
                    <a:pt x="1769405" y="41428"/>
                    <a:pt x="1769405" y="92531"/>
                  </a:cubicBezTo>
                  <a:lnTo>
                    <a:pt x="1769405" y="832780"/>
                  </a:lnTo>
                  <a:cubicBezTo>
                    <a:pt x="1769405" y="883883"/>
                    <a:pt x="1727977" y="925311"/>
                    <a:pt x="1676874" y="925311"/>
                  </a:cubicBezTo>
                  <a:lnTo>
                    <a:pt x="92531" y="925311"/>
                  </a:lnTo>
                  <a:cubicBezTo>
                    <a:pt x="41428" y="925311"/>
                    <a:pt x="0" y="883883"/>
                    <a:pt x="0" y="832780"/>
                  </a:cubicBezTo>
                  <a:lnTo>
                    <a:pt x="0" y="92531"/>
                  </a:lnTo>
                  <a:close/>
                </a:path>
              </a:pathLst>
            </a:custGeom>
            <a:ln>
              <a:solidFill>
                <a:schemeClr val="tx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1401" tIns="141401" rIns="141401" bIns="141401"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(1.5 X 5)</a:t>
              </a:r>
            </a:p>
          </p:txBody>
        </p:sp>
        <p:sp>
          <p:nvSpPr>
            <p:cNvPr id="11" name="Down Arrow 10"/>
            <p:cNvSpPr/>
            <p:nvPr/>
          </p:nvSpPr>
          <p:spPr>
            <a:xfrm>
              <a:off x="2093976" y="4233264"/>
              <a:ext cx="384048" cy="39163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30"/>
          <p:cNvGrpSpPr/>
          <p:nvPr/>
        </p:nvGrpSpPr>
        <p:grpSpPr>
          <a:xfrm>
            <a:off x="4772942" y="5175875"/>
            <a:ext cx="1769404" cy="1160694"/>
            <a:chOff x="1376589" y="5216447"/>
            <a:chExt cx="1769404" cy="1160694"/>
          </a:xfrm>
        </p:grpSpPr>
        <p:sp>
          <p:nvSpPr>
            <p:cNvPr id="18" name="Freeform 17"/>
            <p:cNvSpPr/>
            <p:nvPr/>
          </p:nvSpPr>
          <p:spPr>
            <a:xfrm>
              <a:off x="1376589" y="5451830"/>
              <a:ext cx="1769404" cy="925311"/>
            </a:xfrm>
            <a:custGeom>
              <a:avLst/>
              <a:gdLst>
                <a:gd name="connsiteX0" fmla="*/ 0 w 1769404"/>
                <a:gd name="connsiteY0" fmla="*/ 92531 h 925311"/>
                <a:gd name="connsiteX1" fmla="*/ 92531 w 1769404"/>
                <a:gd name="connsiteY1" fmla="*/ 0 h 925311"/>
                <a:gd name="connsiteX2" fmla="*/ 1676873 w 1769404"/>
                <a:gd name="connsiteY2" fmla="*/ 0 h 925311"/>
                <a:gd name="connsiteX3" fmla="*/ 1769404 w 1769404"/>
                <a:gd name="connsiteY3" fmla="*/ 92531 h 925311"/>
                <a:gd name="connsiteX4" fmla="*/ 1769404 w 1769404"/>
                <a:gd name="connsiteY4" fmla="*/ 832780 h 925311"/>
                <a:gd name="connsiteX5" fmla="*/ 1676873 w 1769404"/>
                <a:gd name="connsiteY5" fmla="*/ 925311 h 925311"/>
                <a:gd name="connsiteX6" fmla="*/ 92531 w 1769404"/>
                <a:gd name="connsiteY6" fmla="*/ 925311 h 925311"/>
                <a:gd name="connsiteX7" fmla="*/ 0 w 1769404"/>
                <a:gd name="connsiteY7" fmla="*/ 832780 h 925311"/>
                <a:gd name="connsiteX8" fmla="*/ 0 w 1769404"/>
                <a:gd name="connsiteY8" fmla="*/ 92531 h 9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404" h="925311">
                  <a:moveTo>
                    <a:pt x="0" y="92531"/>
                  </a:moveTo>
                  <a:cubicBezTo>
                    <a:pt x="0" y="41428"/>
                    <a:pt x="41428" y="0"/>
                    <a:pt x="92531" y="0"/>
                  </a:cubicBezTo>
                  <a:lnTo>
                    <a:pt x="1676873" y="0"/>
                  </a:lnTo>
                  <a:cubicBezTo>
                    <a:pt x="1727976" y="0"/>
                    <a:pt x="1769404" y="41428"/>
                    <a:pt x="1769404" y="92531"/>
                  </a:cubicBezTo>
                  <a:lnTo>
                    <a:pt x="1769404" y="832780"/>
                  </a:lnTo>
                  <a:cubicBezTo>
                    <a:pt x="1769404" y="883883"/>
                    <a:pt x="1727976" y="925311"/>
                    <a:pt x="1676873" y="925311"/>
                  </a:cubicBezTo>
                  <a:lnTo>
                    <a:pt x="92531" y="925311"/>
                  </a:lnTo>
                  <a:cubicBezTo>
                    <a:pt x="41428" y="925311"/>
                    <a:pt x="0" y="883883"/>
                    <a:pt x="0" y="832780"/>
                  </a:cubicBezTo>
                  <a:lnTo>
                    <a:pt x="0" y="92531"/>
                  </a:lnTo>
                  <a:close/>
                </a:path>
              </a:pathLst>
            </a:custGeom>
            <a:ln>
              <a:solidFill>
                <a:schemeClr val="tx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9501" tIns="179501" rIns="179501" bIns="179501"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7.5 cases</a:t>
              </a:r>
            </a:p>
          </p:txBody>
        </p:sp>
        <p:sp>
          <p:nvSpPr>
            <p:cNvPr id="14" name="Down Arrow 13"/>
            <p:cNvSpPr/>
            <p:nvPr/>
          </p:nvSpPr>
          <p:spPr>
            <a:xfrm>
              <a:off x="2093976" y="5216447"/>
              <a:ext cx="384048" cy="39163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33"/>
          <p:cNvGrpSpPr/>
          <p:nvPr/>
        </p:nvGrpSpPr>
        <p:grpSpPr>
          <a:xfrm>
            <a:off x="7277353" y="4110805"/>
            <a:ext cx="1769404" cy="2225764"/>
            <a:chOff x="3881000" y="4151377"/>
            <a:chExt cx="1769404" cy="2225764"/>
          </a:xfrm>
        </p:grpSpPr>
        <p:sp>
          <p:nvSpPr>
            <p:cNvPr id="20" name="Freeform 19"/>
            <p:cNvSpPr/>
            <p:nvPr/>
          </p:nvSpPr>
          <p:spPr>
            <a:xfrm>
              <a:off x="3881000" y="5451830"/>
              <a:ext cx="1769404" cy="925311"/>
            </a:xfrm>
            <a:custGeom>
              <a:avLst/>
              <a:gdLst>
                <a:gd name="connsiteX0" fmla="*/ 0 w 1769404"/>
                <a:gd name="connsiteY0" fmla="*/ 92531 h 925311"/>
                <a:gd name="connsiteX1" fmla="*/ 92531 w 1769404"/>
                <a:gd name="connsiteY1" fmla="*/ 0 h 925311"/>
                <a:gd name="connsiteX2" fmla="*/ 1676873 w 1769404"/>
                <a:gd name="connsiteY2" fmla="*/ 0 h 925311"/>
                <a:gd name="connsiteX3" fmla="*/ 1769404 w 1769404"/>
                <a:gd name="connsiteY3" fmla="*/ 92531 h 925311"/>
                <a:gd name="connsiteX4" fmla="*/ 1769404 w 1769404"/>
                <a:gd name="connsiteY4" fmla="*/ 832780 h 925311"/>
                <a:gd name="connsiteX5" fmla="*/ 1676873 w 1769404"/>
                <a:gd name="connsiteY5" fmla="*/ 925311 h 925311"/>
                <a:gd name="connsiteX6" fmla="*/ 92531 w 1769404"/>
                <a:gd name="connsiteY6" fmla="*/ 925311 h 925311"/>
                <a:gd name="connsiteX7" fmla="*/ 0 w 1769404"/>
                <a:gd name="connsiteY7" fmla="*/ 832780 h 925311"/>
                <a:gd name="connsiteX8" fmla="*/ 0 w 1769404"/>
                <a:gd name="connsiteY8" fmla="*/ 92531 h 9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404" h="925311">
                  <a:moveTo>
                    <a:pt x="0" y="92531"/>
                  </a:moveTo>
                  <a:cubicBezTo>
                    <a:pt x="0" y="41428"/>
                    <a:pt x="41428" y="0"/>
                    <a:pt x="92531" y="0"/>
                  </a:cubicBezTo>
                  <a:lnTo>
                    <a:pt x="1676873" y="0"/>
                  </a:lnTo>
                  <a:cubicBezTo>
                    <a:pt x="1727976" y="0"/>
                    <a:pt x="1769404" y="41428"/>
                    <a:pt x="1769404" y="92531"/>
                  </a:cubicBezTo>
                  <a:lnTo>
                    <a:pt x="1769404" y="832780"/>
                  </a:lnTo>
                  <a:cubicBezTo>
                    <a:pt x="1769404" y="883883"/>
                    <a:pt x="1727976" y="925311"/>
                    <a:pt x="1676873" y="925311"/>
                  </a:cubicBezTo>
                  <a:lnTo>
                    <a:pt x="92531" y="925311"/>
                  </a:lnTo>
                  <a:cubicBezTo>
                    <a:pt x="41428" y="925311"/>
                    <a:pt x="0" y="883883"/>
                    <a:pt x="0" y="832780"/>
                  </a:cubicBezTo>
                  <a:lnTo>
                    <a:pt x="0" y="92531"/>
                  </a:lnTo>
                  <a:close/>
                </a:path>
              </a:pathLst>
            </a:custGeom>
            <a:ln>
              <a:solidFill>
                <a:schemeClr val="tx1"/>
              </a:solidFill>
            </a:ln>
          </p:spPr>
          <p:style>
            <a:lnRef idx="2">
              <a:schemeClr val="lt1">
                <a:hueOff val="0"/>
                <a:satOff val="0"/>
                <a:lumOff val="0"/>
                <a:alphaOff val="0"/>
              </a:schemeClr>
            </a:lnRef>
            <a:fillRef idx="1">
              <a:schemeClr val="accent3">
                <a:hueOff val="-823891"/>
                <a:satOff val="3875"/>
                <a:lumOff val="5194"/>
                <a:alphaOff val="0"/>
              </a:schemeClr>
            </a:fillRef>
            <a:effectRef idx="0">
              <a:schemeClr val="accent3">
                <a:hueOff val="-823891"/>
                <a:satOff val="3875"/>
                <a:lumOff val="5194"/>
                <a:alphaOff val="0"/>
              </a:schemeClr>
            </a:effectRef>
            <a:fontRef idx="minor">
              <a:schemeClr val="lt1"/>
            </a:fontRef>
          </p:style>
          <p:txBody>
            <a:bodyPr spcFirstLastPara="0" vert="horz" wrap="square" lIns="179501" tIns="179501" rIns="179501" bIns="179501"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1.5 cases</a:t>
              </a:r>
            </a:p>
          </p:txBody>
        </p:sp>
        <p:sp>
          <p:nvSpPr>
            <p:cNvPr id="15" name="Down Arrow 14"/>
            <p:cNvSpPr/>
            <p:nvPr/>
          </p:nvSpPr>
          <p:spPr>
            <a:xfrm>
              <a:off x="4559835" y="4151377"/>
              <a:ext cx="384048" cy="145671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9739115" y="4110805"/>
            <a:ext cx="1769404" cy="2225765"/>
            <a:chOff x="6342762" y="4151376"/>
            <a:chExt cx="1769404" cy="2225765"/>
          </a:xfrm>
        </p:grpSpPr>
        <p:sp>
          <p:nvSpPr>
            <p:cNvPr id="22" name="Freeform 21"/>
            <p:cNvSpPr/>
            <p:nvPr/>
          </p:nvSpPr>
          <p:spPr>
            <a:xfrm>
              <a:off x="6342762" y="5451830"/>
              <a:ext cx="1769404" cy="925311"/>
            </a:xfrm>
            <a:custGeom>
              <a:avLst/>
              <a:gdLst>
                <a:gd name="connsiteX0" fmla="*/ 0 w 1769404"/>
                <a:gd name="connsiteY0" fmla="*/ 92531 h 925311"/>
                <a:gd name="connsiteX1" fmla="*/ 92531 w 1769404"/>
                <a:gd name="connsiteY1" fmla="*/ 0 h 925311"/>
                <a:gd name="connsiteX2" fmla="*/ 1676873 w 1769404"/>
                <a:gd name="connsiteY2" fmla="*/ 0 h 925311"/>
                <a:gd name="connsiteX3" fmla="*/ 1769404 w 1769404"/>
                <a:gd name="connsiteY3" fmla="*/ 92531 h 925311"/>
                <a:gd name="connsiteX4" fmla="*/ 1769404 w 1769404"/>
                <a:gd name="connsiteY4" fmla="*/ 832780 h 925311"/>
                <a:gd name="connsiteX5" fmla="*/ 1676873 w 1769404"/>
                <a:gd name="connsiteY5" fmla="*/ 925311 h 925311"/>
                <a:gd name="connsiteX6" fmla="*/ 92531 w 1769404"/>
                <a:gd name="connsiteY6" fmla="*/ 925311 h 925311"/>
                <a:gd name="connsiteX7" fmla="*/ 0 w 1769404"/>
                <a:gd name="connsiteY7" fmla="*/ 832780 h 925311"/>
                <a:gd name="connsiteX8" fmla="*/ 0 w 1769404"/>
                <a:gd name="connsiteY8" fmla="*/ 92531 h 9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404" h="925311">
                  <a:moveTo>
                    <a:pt x="0" y="92531"/>
                  </a:moveTo>
                  <a:cubicBezTo>
                    <a:pt x="0" y="41428"/>
                    <a:pt x="41428" y="0"/>
                    <a:pt x="92531" y="0"/>
                  </a:cubicBezTo>
                  <a:lnTo>
                    <a:pt x="1676873" y="0"/>
                  </a:lnTo>
                  <a:cubicBezTo>
                    <a:pt x="1727976" y="0"/>
                    <a:pt x="1769404" y="41428"/>
                    <a:pt x="1769404" y="92531"/>
                  </a:cubicBezTo>
                  <a:lnTo>
                    <a:pt x="1769404" y="832780"/>
                  </a:lnTo>
                  <a:cubicBezTo>
                    <a:pt x="1769404" y="883883"/>
                    <a:pt x="1727976" y="925311"/>
                    <a:pt x="1676873" y="925311"/>
                  </a:cubicBezTo>
                  <a:lnTo>
                    <a:pt x="92531" y="925311"/>
                  </a:lnTo>
                  <a:cubicBezTo>
                    <a:pt x="41428" y="925311"/>
                    <a:pt x="0" y="883883"/>
                    <a:pt x="0" y="832780"/>
                  </a:cubicBezTo>
                  <a:lnTo>
                    <a:pt x="0" y="92531"/>
                  </a:lnTo>
                  <a:close/>
                </a:path>
              </a:pathLst>
            </a:custGeom>
            <a:ln>
              <a:solidFill>
                <a:schemeClr val="tx1"/>
              </a:solidFill>
            </a:ln>
          </p:spPr>
          <p:style>
            <a:lnRef idx="2">
              <a:schemeClr val="lt1">
                <a:hueOff val="0"/>
                <a:satOff val="0"/>
                <a:lumOff val="0"/>
                <a:alphaOff val="0"/>
              </a:schemeClr>
            </a:lnRef>
            <a:fillRef idx="1">
              <a:schemeClr val="accent3">
                <a:hueOff val="-1647782"/>
                <a:satOff val="7751"/>
                <a:lumOff val="10388"/>
                <a:alphaOff val="0"/>
              </a:schemeClr>
            </a:fillRef>
            <a:effectRef idx="0">
              <a:schemeClr val="accent3">
                <a:hueOff val="-1647782"/>
                <a:satOff val="7751"/>
                <a:lumOff val="10388"/>
                <a:alphaOff val="0"/>
              </a:schemeClr>
            </a:effectRef>
            <a:fontRef idx="minor">
              <a:schemeClr val="lt1"/>
            </a:fontRef>
          </p:style>
          <p:txBody>
            <a:bodyPr spcFirstLastPara="0" vert="horz" wrap="square" lIns="149021" tIns="149021" rIns="149021" bIns="14902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9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cases</a:t>
              </a:r>
            </a:p>
          </p:txBody>
        </p:sp>
        <p:sp>
          <p:nvSpPr>
            <p:cNvPr id="16" name="Down Arrow 15"/>
            <p:cNvSpPr/>
            <p:nvPr/>
          </p:nvSpPr>
          <p:spPr>
            <a:xfrm>
              <a:off x="7114264" y="4151376"/>
              <a:ext cx="384048" cy="14155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BBDA561B-B054-CF79-5F37-9463993A5141}"/>
              </a:ext>
            </a:extLst>
          </p:cNvPr>
          <p:cNvSpPr txBox="1"/>
          <p:nvPr/>
        </p:nvSpPr>
        <p:spPr>
          <a:xfrm>
            <a:off x="1715507" y="205294"/>
            <a:ext cx="87609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Activity</a:t>
            </a:r>
            <a:r>
              <a:rPr kumimoji="0" lang="en-US" sz="4800" b="0" i="0" u="none" strike="noStrike" kern="1200" cap="none" spc="0" normalizeH="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 </a:t>
            </a:r>
            <a:r>
              <a:rPr lang="en-US" sz="4800" dirty="0">
                <a:solidFill>
                  <a:prstClr val="black"/>
                </a:solidFill>
                <a:latin typeface="Bahnschrift" panose="020B0502040204020203"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a:ln>
                  <a:noFill/>
                </a:ln>
                <a:solidFill>
                  <a:prstClr val="black"/>
                </a:solidFill>
                <a:effectLst/>
                <a:uLnTx/>
                <a:uFillTx/>
                <a:latin typeface="Bahnschrift" panose="020B0502040204020203" pitchFamily="34" charset="0"/>
                <a:ea typeface="Calibri" panose="020F0502020204030204" pitchFamily="34" charset="0"/>
                <a:cs typeface="Calibri" panose="020F0502020204030204" pitchFamily="34" charset="0"/>
              </a:rPr>
              <a:t>PAR Level Step 2</a:t>
            </a:r>
          </a:p>
        </p:txBody>
      </p:sp>
      <p:cxnSp>
        <p:nvCxnSpPr>
          <p:cNvPr id="4" name="Straight Connector 3">
            <a:extLst>
              <a:ext uri="{FF2B5EF4-FFF2-40B4-BE49-F238E27FC236}">
                <a16:creationId xmlns:a16="http://schemas.microsoft.com/office/drawing/2014/main" id="{7EABB57A-E55F-369B-B4F3-D416AC605ECF}"/>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0FCD2936-665A-9EB1-45E5-6F58F2C1EE10}"/>
              </a:ext>
            </a:extLst>
          </p:cNvPr>
          <p:cNvSpPr txBox="1"/>
          <p:nvPr/>
        </p:nvSpPr>
        <p:spPr>
          <a:xfrm>
            <a:off x="511254" y="3772020"/>
            <a:ext cx="3757917" cy="1754326"/>
          </a:xfrm>
          <a:prstGeom prst="rect">
            <a:avLst/>
          </a:prstGeom>
          <a:noFill/>
        </p:spPr>
        <p:txBody>
          <a:bodyPr wrap="square">
            <a:spAutoFit/>
          </a:bodyPr>
          <a:lstStyle/>
          <a:p>
            <a:pPr algn="ctr"/>
            <a:r>
              <a:rPr lang="en-US" sz="3600" b="1" dirty="0"/>
              <a:t>What is the PAR level for the week?</a:t>
            </a:r>
          </a:p>
        </p:txBody>
      </p:sp>
    </p:spTree>
    <p:custDataLst>
      <p:tags r:id="rId1"/>
    </p:custDataLst>
    <p:extLst>
      <p:ext uri="{BB962C8B-B14F-4D97-AF65-F5344CB8AC3E}">
        <p14:creationId xmlns:p14="http://schemas.microsoft.com/office/powerpoint/2010/main" val="3096665560"/>
      </p:ext>
    </p:extLst>
  </p:cSld>
  <p:clrMapOvr>
    <a:masterClrMapping/>
  </p:clrMapOvr>
  <mc:AlternateContent xmlns:mc="http://schemas.openxmlformats.org/markup-compatibility/2006" xmlns:p14="http://schemas.microsoft.com/office/powerpoint/2010/main">
    <mc:Choice Requires="p14">
      <p:transition spd="slow" p14:dur="2000" advTm="58526"/>
    </mc:Choice>
    <mc:Fallback xmlns="">
      <p:transition spd="slow" advTm="58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up)">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up)">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D4F85-711A-BCA4-6CEB-22907B858E7A}"/>
            </a:ext>
          </a:extLst>
        </p:cNvPr>
        <p:cNvGrpSpPr/>
        <p:nvPr/>
      </p:nvGrpSpPr>
      <p:grpSpPr>
        <a:xfrm>
          <a:off x="0" y="0"/>
          <a:ext cx="0" cy="0"/>
          <a:chOff x="0" y="0"/>
          <a:chExt cx="0" cy="0"/>
        </a:xfrm>
      </p:grpSpPr>
      <p:pic>
        <p:nvPicPr>
          <p:cNvPr id="3" name="Picture 2" descr="A yellow and white gradient&#10;&#10;AI-generated content may be incorrect.">
            <a:extLst>
              <a:ext uri="{FF2B5EF4-FFF2-40B4-BE49-F238E27FC236}">
                <a16:creationId xmlns:a16="http://schemas.microsoft.com/office/drawing/2014/main" id="{EEC9FDF6-80D7-94D6-C422-61A10548B7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graphicFrame>
        <p:nvGraphicFramePr>
          <p:cNvPr id="5" name="Diagram 4">
            <a:extLst>
              <a:ext uri="{FF2B5EF4-FFF2-40B4-BE49-F238E27FC236}">
                <a16:creationId xmlns:a16="http://schemas.microsoft.com/office/drawing/2014/main" id="{0A32718B-EA44-0162-7F30-9E43E905DE86}"/>
              </a:ext>
            </a:extLst>
          </p:cNvPr>
          <p:cNvGraphicFramePr/>
          <p:nvPr>
            <p:extLst>
              <p:ext uri="{D42A27DB-BD31-4B8C-83A1-F6EECF244321}">
                <p14:modId xmlns:p14="http://schemas.microsoft.com/office/powerpoint/2010/main" val="123557263"/>
              </p:ext>
            </p:extLst>
          </p:nvPr>
        </p:nvGraphicFramePr>
        <p:xfrm>
          <a:off x="3209825" y="622602"/>
          <a:ext cx="5772350" cy="5612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Group 5">
            <a:extLst>
              <a:ext uri="{FF2B5EF4-FFF2-40B4-BE49-F238E27FC236}">
                <a16:creationId xmlns:a16="http://schemas.microsoft.com/office/drawing/2014/main" id="{3851D9D5-3702-9E28-6E8D-2285A184CA65}"/>
              </a:ext>
            </a:extLst>
          </p:cNvPr>
          <p:cNvGrpSpPr/>
          <p:nvPr/>
        </p:nvGrpSpPr>
        <p:grpSpPr>
          <a:xfrm>
            <a:off x="3511612" y="929011"/>
            <a:ext cx="5174598" cy="5174598"/>
            <a:chOff x="749959" y="-7664"/>
            <a:chExt cx="5174598" cy="5174598"/>
          </a:xfrm>
        </p:grpSpPr>
        <p:sp>
          <p:nvSpPr>
            <p:cNvPr id="7" name="Partial Circle 6">
              <a:extLst>
                <a:ext uri="{FF2B5EF4-FFF2-40B4-BE49-F238E27FC236}">
                  <a16:creationId xmlns:a16="http://schemas.microsoft.com/office/drawing/2014/main" id="{D922065E-3B4B-2E4A-F9BE-54A6E4C80814}"/>
                </a:ext>
              </a:extLst>
            </p:cNvPr>
            <p:cNvSpPr/>
            <p:nvPr/>
          </p:nvSpPr>
          <p:spPr>
            <a:xfrm>
              <a:off x="749959" y="-7664"/>
              <a:ext cx="5174598" cy="5174598"/>
            </a:xfrm>
            <a:prstGeom prst="pie">
              <a:avLst>
                <a:gd name="adj1" fmla="val 11880000"/>
                <a:gd name="adj2" fmla="val 16200000"/>
              </a:avLst>
            </a:prstGeom>
            <a:solidFill>
              <a:srgbClr val="4EA72E"/>
            </a:solidFill>
            <a:ln>
              <a:solidFill>
                <a:srgbClr val="4EA72E"/>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8" name="Partial Circle 4">
              <a:extLst>
                <a:ext uri="{FF2B5EF4-FFF2-40B4-BE49-F238E27FC236}">
                  <a16:creationId xmlns:a16="http://schemas.microsoft.com/office/drawing/2014/main" id="{98255A4B-B5BF-13F7-0617-8CD48849E02F}"/>
                </a:ext>
              </a:extLst>
            </p:cNvPr>
            <p:cNvSpPr txBox="1"/>
            <p:nvPr/>
          </p:nvSpPr>
          <p:spPr>
            <a:xfrm>
              <a:off x="1561878" y="862160"/>
              <a:ext cx="1663263" cy="1108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Financials</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Managing</a:t>
              </a:r>
            </a:p>
            <a:p>
              <a:pPr marL="0" lvl="0" indent="0" algn="ctr" defTabSz="889000">
                <a:lnSpc>
                  <a:spcPct val="90000"/>
                </a:lnSpc>
                <a:spcBef>
                  <a:spcPct val="0"/>
                </a:spcBef>
                <a:spcAft>
                  <a:spcPts val="0"/>
                </a:spcAft>
                <a:buNone/>
              </a:pPr>
              <a:r>
                <a:rPr lang="en-US" sz="2000" b="1" kern="1200" dirty="0"/>
                <a:t>Budgets</a:t>
              </a:r>
              <a:endParaRPr lang="en-US" sz="2000" kern="1200" dirty="0"/>
            </a:p>
          </p:txBody>
        </p:sp>
      </p:grpSp>
      <p:grpSp>
        <p:nvGrpSpPr>
          <p:cNvPr id="9" name="Group 8">
            <a:extLst>
              <a:ext uri="{FF2B5EF4-FFF2-40B4-BE49-F238E27FC236}">
                <a16:creationId xmlns:a16="http://schemas.microsoft.com/office/drawing/2014/main" id="{5C0C0D2D-1BA3-C1A2-7BE2-F0455E497E2E}"/>
              </a:ext>
            </a:extLst>
          </p:cNvPr>
          <p:cNvGrpSpPr/>
          <p:nvPr/>
        </p:nvGrpSpPr>
        <p:grpSpPr>
          <a:xfrm>
            <a:off x="3582529" y="922921"/>
            <a:ext cx="5174598" cy="5174598"/>
            <a:chOff x="876291" y="-7664"/>
            <a:chExt cx="5174598" cy="5174598"/>
          </a:xfrm>
        </p:grpSpPr>
        <p:sp>
          <p:nvSpPr>
            <p:cNvPr id="10" name="Partial Circle 9">
              <a:extLst>
                <a:ext uri="{FF2B5EF4-FFF2-40B4-BE49-F238E27FC236}">
                  <a16:creationId xmlns:a16="http://schemas.microsoft.com/office/drawing/2014/main" id="{5030579F-F463-BBF4-2DF3-0AF2D226485C}"/>
                </a:ext>
              </a:extLst>
            </p:cNvPr>
            <p:cNvSpPr/>
            <p:nvPr/>
          </p:nvSpPr>
          <p:spPr>
            <a:xfrm>
              <a:off x="876291" y="-7664"/>
              <a:ext cx="5174598" cy="5174598"/>
            </a:xfrm>
            <a:prstGeom prst="pie">
              <a:avLst>
                <a:gd name="adj1" fmla="val 16200000"/>
                <a:gd name="adj2" fmla="val 20520000"/>
              </a:avLst>
            </a:prstGeom>
            <a:ln>
              <a:solidFill>
                <a:srgbClr val="E97132"/>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1" name="Partial Circle 4">
              <a:extLst>
                <a:ext uri="{FF2B5EF4-FFF2-40B4-BE49-F238E27FC236}">
                  <a16:creationId xmlns:a16="http://schemas.microsoft.com/office/drawing/2014/main" id="{9FE07F60-C74B-29BE-98E8-CD5F6F56433B}"/>
                </a:ext>
              </a:extLst>
            </p:cNvPr>
            <p:cNvSpPr txBox="1"/>
            <p:nvPr/>
          </p:nvSpPr>
          <p:spPr>
            <a:xfrm>
              <a:off x="3575707" y="862160"/>
              <a:ext cx="1663263" cy="1108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Forecasting</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Ordering Food</a:t>
              </a:r>
            </a:p>
          </p:txBody>
        </p:sp>
      </p:grpSp>
      <p:grpSp>
        <p:nvGrpSpPr>
          <p:cNvPr id="13" name="Group 12">
            <a:extLst>
              <a:ext uri="{FF2B5EF4-FFF2-40B4-BE49-F238E27FC236}">
                <a16:creationId xmlns:a16="http://schemas.microsoft.com/office/drawing/2014/main" id="{7239751E-4D49-70B2-EB58-500A35D90721}"/>
              </a:ext>
            </a:extLst>
          </p:cNvPr>
          <p:cNvGrpSpPr/>
          <p:nvPr/>
        </p:nvGrpSpPr>
        <p:grpSpPr>
          <a:xfrm>
            <a:off x="3600277" y="1021774"/>
            <a:ext cx="5174598" cy="5174598"/>
            <a:chOff x="914833" y="112243"/>
            <a:chExt cx="5174598" cy="5174598"/>
          </a:xfrm>
        </p:grpSpPr>
        <p:sp>
          <p:nvSpPr>
            <p:cNvPr id="15" name="Partial Circle 14">
              <a:extLst>
                <a:ext uri="{FF2B5EF4-FFF2-40B4-BE49-F238E27FC236}">
                  <a16:creationId xmlns:a16="http://schemas.microsoft.com/office/drawing/2014/main" id="{C5626028-176D-0BDF-CE8D-8EFAC1465C09}"/>
                </a:ext>
              </a:extLst>
            </p:cNvPr>
            <p:cNvSpPr/>
            <p:nvPr/>
          </p:nvSpPr>
          <p:spPr>
            <a:xfrm>
              <a:off x="914833" y="112243"/>
              <a:ext cx="5174598" cy="5174598"/>
            </a:xfrm>
            <a:prstGeom prst="pie">
              <a:avLst>
                <a:gd name="adj1" fmla="val 20520000"/>
                <a:gd name="adj2" fmla="val 3240000"/>
              </a:avLst>
            </a:prstGeom>
            <a:solidFill>
              <a:srgbClr val="00B0F0"/>
            </a:solidFill>
            <a:ln>
              <a:solidFill>
                <a:srgbClr val="00B0F0"/>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6" name="Partial Circle 4">
              <a:extLst>
                <a:ext uri="{FF2B5EF4-FFF2-40B4-BE49-F238E27FC236}">
                  <a16:creationId xmlns:a16="http://schemas.microsoft.com/office/drawing/2014/main" id="{2F87A410-EBDB-F5E5-4375-7F0878602E70}"/>
                </a:ext>
              </a:extLst>
            </p:cNvPr>
            <p:cNvSpPr txBox="1"/>
            <p:nvPr/>
          </p:nvSpPr>
          <p:spPr>
            <a:xfrm>
              <a:off x="4247521" y="2476542"/>
              <a:ext cx="1540059" cy="12320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Meal Counts</a:t>
              </a:r>
            </a:p>
          </p:txBody>
        </p:sp>
      </p:grpSp>
      <p:sp>
        <p:nvSpPr>
          <p:cNvPr id="14" name="Arrow: Circular 13">
            <a:extLst>
              <a:ext uri="{FF2B5EF4-FFF2-40B4-BE49-F238E27FC236}">
                <a16:creationId xmlns:a16="http://schemas.microsoft.com/office/drawing/2014/main" id="{91264469-33B3-7E06-A2D9-24993B7E7AC1}"/>
              </a:ext>
            </a:extLst>
          </p:cNvPr>
          <p:cNvSpPr/>
          <p:nvPr/>
        </p:nvSpPr>
        <p:spPr>
          <a:xfrm>
            <a:off x="3086340" y="268623"/>
            <a:ext cx="6602109" cy="6602109"/>
          </a:xfrm>
          <a:prstGeom prst="circularArrow">
            <a:avLst>
              <a:gd name="adj1" fmla="val 5085"/>
              <a:gd name="adj2" fmla="val 327528"/>
              <a:gd name="adj3" fmla="val 2912753"/>
              <a:gd name="adj4" fmla="val 20519953"/>
              <a:gd name="adj5" fmla="val 5932"/>
            </a:avLst>
          </a:prstGeom>
          <a:solidFill>
            <a:srgbClr val="00B0F0"/>
          </a:solidFill>
        </p:spPr>
        <p:style>
          <a:lnRef idx="0">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Arrow: Circular 16">
            <a:extLst>
              <a:ext uri="{FF2B5EF4-FFF2-40B4-BE49-F238E27FC236}">
                <a16:creationId xmlns:a16="http://schemas.microsoft.com/office/drawing/2014/main" id="{ACABBF36-BB0E-DEA7-B72C-A0936AD51CE4}"/>
              </a:ext>
            </a:extLst>
          </p:cNvPr>
          <p:cNvSpPr/>
          <p:nvPr/>
        </p:nvSpPr>
        <p:spPr>
          <a:xfrm>
            <a:off x="2794945" y="107849"/>
            <a:ext cx="6602109" cy="6602109"/>
          </a:xfrm>
          <a:prstGeom prst="circularArrow">
            <a:avLst>
              <a:gd name="adj1" fmla="val 5085"/>
              <a:gd name="adj2" fmla="val 327528"/>
              <a:gd name="adj3" fmla="val 15872148"/>
              <a:gd name="adj4" fmla="val 11880111"/>
              <a:gd name="adj5" fmla="val 5932"/>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Arrow: Circular 17">
            <a:extLst>
              <a:ext uri="{FF2B5EF4-FFF2-40B4-BE49-F238E27FC236}">
                <a16:creationId xmlns:a16="http://schemas.microsoft.com/office/drawing/2014/main" id="{F406A23A-3591-8579-D196-B3BC5804F949}"/>
              </a:ext>
            </a:extLst>
          </p:cNvPr>
          <p:cNvSpPr/>
          <p:nvPr/>
        </p:nvSpPr>
        <p:spPr>
          <a:xfrm>
            <a:off x="2925573" y="97801"/>
            <a:ext cx="6602109" cy="6602109"/>
          </a:xfrm>
          <a:prstGeom prst="circularArrow">
            <a:avLst>
              <a:gd name="adj1" fmla="val 5085"/>
              <a:gd name="adj2" fmla="val 327528"/>
              <a:gd name="adj3" fmla="val 20192361"/>
              <a:gd name="adj4" fmla="val 16200324"/>
              <a:gd name="adj5" fmla="val 5932"/>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 name="Picture 11" descr="A blue compass with a white and black center&#10;&#10;AI-generated content may be incorrect.">
            <a:extLst>
              <a:ext uri="{FF2B5EF4-FFF2-40B4-BE49-F238E27FC236}">
                <a16:creationId xmlns:a16="http://schemas.microsoft.com/office/drawing/2014/main" id="{6908734F-63E2-FA0B-4B5E-4F8E211D6C2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04" b="91214" l="9965" r="89860">
                        <a14:backgroundMark x1="31472" y1="38268" x2="35490" y2="35304"/>
                        <a14:backgroundMark x1="49825" y1="32907" x2="66958" y2="35942"/>
                        <a14:backgroundMark x1="69930" y1="38818" x2="79371" y2="51597"/>
                        <a14:backgroundMark x1="79371" y1="51597" x2="82168" y2="61661"/>
                        <a14:backgroundMark x1="82168" y1="61661" x2="80420" y2="73482"/>
                        <a14:backgroundMark x1="80420" y1="73482" x2="73776" y2="82268"/>
                        <a14:backgroundMark x1="73776" y1="82268" x2="52622" y2="92492"/>
                        <a14:backgroundMark x1="52622" y1="92492" x2="38112" y2="91853"/>
                        <a14:backgroundMark x1="38112" y1="91853" x2="25350" y2="83387"/>
                        <a14:backgroundMark x1="25350" y1="83387" x2="19231" y2="69649"/>
                        <a14:backgroundMark x1="19231" y1="69649" x2="19056" y2="55591"/>
                        <a14:backgroundMark x1="19056" y1="55591" x2="23601" y2="47444"/>
                        <a14:backgroundMark x1="36333" y1="38080" x2="45105" y2="31629"/>
                        <a14:backgroundMark x1="23601" y1="47444" x2="28591" y2="43774"/>
                        <a14:backgroundMark x1="45105" y1="31629" x2="53846" y2="28754"/>
                        <a14:backgroundMark x1="20979" y1="69169" x2="25175" y2="78594"/>
                        <a14:backgroundMark x1="25175" y1="78594" x2="38462" y2="86262"/>
                        <a14:backgroundMark x1="54021" y1="88498" x2="46503" y2="89617"/>
                        <a14:backgroundMark x1="36538" y1="37380" x2="28671" y2="43291"/>
                        <a14:backgroundMark x1="28671" y1="43291" x2="27972" y2="44089"/>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22040" t="35669" r="21995" b="12787"/>
          <a:stretch>
            <a:fillRect/>
          </a:stretch>
        </p:blipFill>
        <p:spPr>
          <a:xfrm>
            <a:off x="5362470" y="2843683"/>
            <a:ext cx="1467060" cy="1457012"/>
          </a:xfrm>
          <a:prstGeom prst="ellipse">
            <a:avLst/>
          </a:prstGeom>
        </p:spPr>
      </p:pic>
    </p:spTree>
    <p:extLst>
      <p:ext uri="{BB962C8B-B14F-4D97-AF65-F5344CB8AC3E}">
        <p14:creationId xmlns:p14="http://schemas.microsoft.com/office/powerpoint/2010/main" val="1728129399"/>
      </p:ext>
    </p:extLst>
  </p:cSld>
  <p:clrMapOvr>
    <a:masterClrMapping/>
  </p:clrMapOvr>
  <mc:AlternateContent xmlns:mc="http://schemas.openxmlformats.org/markup-compatibility/2006" xmlns:p14="http://schemas.microsoft.com/office/powerpoint/2010/main">
    <mc:Choice Requires="p14">
      <p:transition spd="slow" p14:dur="2000" advTm="7756"/>
    </mc:Choice>
    <mc:Fallback xmlns="">
      <p:transition spd="slow" advTm="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73382-1C68-037D-85E9-A4E5F65A0054}"/>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91B6CDF2-744B-237F-F2DF-5A8891727E7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7" name="TextBox 16">
            <a:extLst>
              <a:ext uri="{FF2B5EF4-FFF2-40B4-BE49-F238E27FC236}">
                <a16:creationId xmlns:a16="http://schemas.microsoft.com/office/drawing/2014/main" id="{880DA55D-F862-A5A9-6BCE-95CB2F5DAE94}"/>
              </a:ext>
            </a:extLst>
          </p:cNvPr>
          <p:cNvSpPr txBox="1"/>
          <p:nvPr/>
        </p:nvSpPr>
        <p:spPr>
          <a:xfrm>
            <a:off x="3200123" y="205294"/>
            <a:ext cx="5791754"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Missing Meal Counts</a:t>
            </a:r>
          </a:p>
        </p:txBody>
      </p:sp>
      <p:cxnSp>
        <p:nvCxnSpPr>
          <p:cNvPr id="19" name="Straight Connector 18">
            <a:extLst>
              <a:ext uri="{FF2B5EF4-FFF2-40B4-BE49-F238E27FC236}">
                <a16:creationId xmlns:a16="http://schemas.microsoft.com/office/drawing/2014/main" id="{7666B283-7F73-2455-20A1-A9C33B72CA70}"/>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7330A54A-94DB-2921-D396-04EB96913806}"/>
              </a:ext>
            </a:extLst>
          </p:cNvPr>
          <p:cNvSpPr txBox="1"/>
          <p:nvPr/>
        </p:nvSpPr>
        <p:spPr>
          <a:xfrm>
            <a:off x="375557" y="1363906"/>
            <a:ext cx="5295039" cy="523220"/>
          </a:xfrm>
          <a:prstGeom prst="rect">
            <a:avLst/>
          </a:prstGeom>
          <a:noFill/>
        </p:spPr>
        <p:txBody>
          <a:bodyPr wrap="none" rtlCol="0">
            <a:spAutoFit/>
          </a:bodyPr>
          <a:lstStyle/>
          <a:p>
            <a:r>
              <a:rPr lang="en-US" sz="2800" dirty="0">
                <a:latin typeface="Aptos" panose="020B0004020202020204" pitchFamily="34" charset="0"/>
              </a:rPr>
              <a:t>What do meal counts represent?</a:t>
            </a:r>
          </a:p>
        </p:txBody>
      </p:sp>
      <p:sp>
        <p:nvSpPr>
          <p:cNvPr id="3" name="TextBox 2">
            <a:extLst>
              <a:ext uri="{FF2B5EF4-FFF2-40B4-BE49-F238E27FC236}">
                <a16:creationId xmlns:a16="http://schemas.microsoft.com/office/drawing/2014/main" id="{01410560-DB6A-0E26-851C-F91D7ADEBD76}"/>
              </a:ext>
            </a:extLst>
          </p:cNvPr>
          <p:cNvSpPr txBox="1"/>
          <p:nvPr/>
        </p:nvSpPr>
        <p:spPr>
          <a:xfrm>
            <a:off x="2906721" y="4774778"/>
            <a:ext cx="8425308" cy="1754326"/>
          </a:xfrm>
          <a:prstGeom prst="rect">
            <a:avLst/>
          </a:prstGeom>
          <a:noFill/>
        </p:spPr>
        <p:txBody>
          <a:bodyPr wrap="square" rtlCol="0">
            <a:spAutoFit/>
          </a:bodyPr>
          <a:lstStyle/>
          <a:p>
            <a:r>
              <a:rPr lang="en-US" sz="2600" dirty="0">
                <a:latin typeface="Aptos" panose="020B0004020202020204" pitchFamily="34" charset="0"/>
              </a:rPr>
              <a:t>Food Service Division is the School Food Authority for LAUSD and is a self-sustaining food operation.</a:t>
            </a:r>
          </a:p>
          <a:p>
            <a:endParaRPr lang="en-US" sz="400" dirty="0">
              <a:latin typeface="Aptos" panose="020B0004020202020204" pitchFamily="34" charset="0"/>
            </a:endParaRPr>
          </a:p>
          <a:p>
            <a:pPr marL="342900" indent="-342900">
              <a:buFont typeface="Arial" panose="020B0604020202020204" pitchFamily="34" charset="0"/>
              <a:buChar char="•"/>
            </a:pPr>
            <a:r>
              <a:rPr lang="en-US" sz="2600" dirty="0">
                <a:latin typeface="Aptos" panose="020B0004020202020204" pitchFamily="34" charset="0"/>
              </a:rPr>
              <a:t>The School Food Authority will be contacted and held accountable for missing meal counts.</a:t>
            </a:r>
          </a:p>
        </p:txBody>
      </p:sp>
      <p:grpSp>
        <p:nvGrpSpPr>
          <p:cNvPr id="5" name="Group 4">
            <a:extLst>
              <a:ext uri="{FF2B5EF4-FFF2-40B4-BE49-F238E27FC236}">
                <a16:creationId xmlns:a16="http://schemas.microsoft.com/office/drawing/2014/main" id="{BF4C4C42-97CE-452F-717F-FBB71CC6E1BF}"/>
              </a:ext>
            </a:extLst>
          </p:cNvPr>
          <p:cNvGrpSpPr/>
          <p:nvPr/>
        </p:nvGrpSpPr>
        <p:grpSpPr>
          <a:xfrm>
            <a:off x="5207925" y="1155748"/>
            <a:ext cx="3312207" cy="931211"/>
            <a:chOff x="-423523" y="1835713"/>
            <a:chExt cx="3312207" cy="931211"/>
          </a:xfrm>
        </p:grpSpPr>
        <p:sp>
          <p:nvSpPr>
            <p:cNvPr id="9" name="TextBox 8">
              <a:extLst>
                <a:ext uri="{FF2B5EF4-FFF2-40B4-BE49-F238E27FC236}">
                  <a16:creationId xmlns:a16="http://schemas.microsoft.com/office/drawing/2014/main" id="{24F3F85A-80FD-5EC2-E5C9-4F28951BEFA3}"/>
                </a:ext>
              </a:extLst>
            </p:cNvPr>
            <p:cNvSpPr txBox="1"/>
            <p:nvPr/>
          </p:nvSpPr>
          <p:spPr>
            <a:xfrm>
              <a:off x="-423523" y="2026897"/>
              <a:ext cx="2199801" cy="584775"/>
            </a:xfrm>
            <a:prstGeom prst="rect">
              <a:avLst/>
            </a:prstGeom>
            <a:noFill/>
            <a:scene3d>
              <a:camera prst="orthographicFront"/>
              <a:lightRig rig="threePt" dir="t"/>
            </a:scene3d>
            <a:sp3d>
              <a:bevelT/>
            </a:sp3d>
          </p:spPr>
          <p:txBody>
            <a:bodyPr wrap="square" rtlCol="0">
              <a:spAutoFit/>
            </a:bodyPr>
            <a:lstStyle/>
            <a:p>
              <a:pPr algn="ctr"/>
              <a:r>
                <a:rPr lang="en-US" sz="3200" b="1" dirty="0">
                  <a:ea typeface="Calibri" panose="020F0502020204030204" pitchFamily="34" charset="0"/>
                  <a:cs typeface="Calibri" panose="020F0502020204030204" pitchFamily="34" charset="0"/>
                </a:rPr>
                <a:t>Revenue</a:t>
              </a:r>
              <a:endParaRPr lang="en-US" sz="3200" dirty="0">
                <a:ea typeface="Calibri" panose="020F0502020204030204" pitchFamily="34" charset="0"/>
                <a:cs typeface="Calibri" panose="020F0502020204030204" pitchFamily="34" charset="0"/>
              </a:endParaRPr>
            </a:p>
          </p:txBody>
        </p:sp>
        <mc:AlternateContent xmlns:mc="http://schemas.openxmlformats.org/markup-compatibility/2006">
          <mc:Choice xmlns:am3d="http://schemas.microsoft.com/office/drawing/2017/model3d" Requires="am3d">
            <p:graphicFrame>
              <p:nvGraphicFramePr>
                <p:cNvPr id="7" name="3D Model 6" descr="Stack of money">
                  <a:extLst>
                    <a:ext uri="{FF2B5EF4-FFF2-40B4-BE49-F238E27FC236}">
                      <a16:creationId xmlns:a16="http://schemas.microsoft.com/office/drawing/2014/main" id="{A0679D42-79EB-88A0-F691-D45DD28540C2}"/>
                    </a:ext>
                  </a:extLst>
                </p:cNvPr>
                <p:cNvGraphicFramePr>
                  <a:graphicFrameLocks noChangeAspect="1"/>
                </p:cNvGraphicFramePr>
                <p:nvPr>
                  <p:extLst>
                    <p:ext uri="{D42A27DB-BD31-4B8C-83A1-F6EECF244321}">
                      <p14:modId xmlns:p14="http://schemas.microsoft.com/office/powerpoint/2010/main" val="1103980581"/>
                    </p:ext>
                  </p:extLst>
                </p:nvPr>
              </p:nvGraphicFramePr>
              <p:xfrm rot="20150387">
                <a:off x="1602688" y="1835713"/>
                <a:ext cx="1285996" cy="931211"/>
              </p:xfrm>
              <a:graphic>
                <a:graphicData uri="http://schemas.microsoft.com/office/drawing/2017/model3d">
                  <am3d:model3d r:embed="rId5">
                    <am3d:spPr>
                      <a:xfrm rot="20150387">
                        <a:off x="0" y="0"/>
                        <a:ext cx="1285996" cy="931211"/>
                      </a:xfrm>
                      <a:prstGeom prst="rect">
                        <a:avLst/>
                      </a:prstGeom>
                    </am3d:spPr>
                    <am3d:camera>
                      <am3d:pos x="0" y="0" z="51325734"/>
                      <am3d:up dx="0" dy="36000000" dz="0"/>
                      <am3d:lookAt x="0" y="0" z="0"/>
                      <am3d:perspective fov="2700000"/>
                    </am3d:camera>
                    <am3d:trans>
                      <am3d:meterPerModelUnit n="498134" d="1000000"/>
                      <am3d:preTrans dx="-5049" dy="-1991224" dz="209463"/>
                      <am3d:scale>
                        <am3d:sx n="1000000" d="1000000"/>
                        <am3d:sy n="1000000" d="1000000"/>
                        <am3d:sz n="1000000" d="1000000"/>
                      </am3d:scale>
                      <am3d:rot ax="5144107" ay="598109" az="4001571"/>
                      <am3d:postTrans dx="0" dy="0" dz="0"/>
                    </am3d:trans>
                    <am3d:raster rName="Office3DRenderer" rVer="16.0.8326">
                      <am3d:blip r:embed="rId6"/>
                    </am3d:raster>
                    <am3d:objViewport viewportSz="13458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Stack of money">
                  <a:extLst>
                    <a:ext uri="{FF2B5EF4-FFF2-40B4-BE49-F238E27FC236}">
                      <a16:creationId xmlns:a16="http://schemas.microsoft.com/office/drawing/2014/main" id="{A0679D42-79EB-88A0-F691-D45DD28540C2}"/>
                    </a:ext>
                  </a:extLst>
                </p:cNvPr>
                <p:cNvPicPr>
                  <a:picLocks noGrp="1" noRot="1" noChangeAspect="1" noMove="1" noResize="1" noEditPoints="1" noAdjustHandles="1" noChangeArrowheads="1" noChangeShapeType="1" noCrop="1"/>
                </p:cNvPicPr>
                <p:nvPr/>
              </p:nvPicPr>
              <p:blipFill>
                <a:blip r:embed="rId6"/>
                <a:stretch>
                  <a:fillRect/>
                </a:stretch>
              </p:blipFill>
              <p:spPr>
                <a:xfrm rot="20150387">
                  <a:off x="7234136" y="1155748"/>
                  <a:ext cx="1285996" cy="931211"/>
                </a:xfrm>
                <a:prstGeom prst="rect">
                  <a:avLst/>
                </a:prstGeom>
              </p:spPr>
            </p:pic>
          </mc:Fallback>
        </mc:AlternateContent>
      </p:grpSp>
      <p:graphicFrame>
        <p:nvGraphicFramePr>
          <p:cNvPr id="12" name="Table 11">
            <a:extLst>
              <a:ext uri="{FF2B5EF4-FFF2-40B4-BE49-F238E27FC236}">
                <a16:creationId xmlns:a16="http://schemas.microsoft.com/office/drawing/2014/main" id="{06E8AED0-BE0A-5ECF-6C91-D316F9F34925}"/>
              </a:ext>
            </a:extLst>
          </p:cNvPr>
          <p:cNvGraphicFramePr>
            <a:graphicFrameLocks noGrp="1"/>
          </p:cNvGraphicFramePr>
          <p:nvPr>
            <p:extLst>
              <p:ext uri="{D42A27DB-BD31-4B8C-83A1-F6EECF244321}">
                <p14:modId xmlns:p14="http://schemas.microsoft.com/office/powerpoint/2010/main" val="1818891962"/>
              </p:ext>
            </p:extLst>
          </p:nvPr>
        </p:nvGraphicFramePr>
        <p:xfrm>
          <a:off x="2758440" y="3217568"/>
          <a:ext cx="6675120" cy="1310640"/>
        </p:xfrm>
        <a:graphic>
          <a:graphicData uri="http://schemas.openxmlformats.org/drawingml/2006/table">
            <a:tbl>
              <a:tblPr firstRow="1" bandRow="1">
                <a:tableStyleId>{0660B408-B3CF-4A94-85FC-2B1E0A45F4A2}</a:tableStyleId>
              </a:tblPr>
              <a:tblGrid>
                <a:gridCol w="1335024">
                  <a:extLst>
                    <a:ext uri="{9D8B030D-6E8A-4147-A177-3AD203B41FA5}">
                      <a16:colId xmlns:a16="http://schemas.microsoft.com/office/drawing/2014/main" val="3575337332"/>
                    </a:ext>
                  </a:extLst>
                </a:gridCol>
                <a:gridCol w="1335024">
                  <a:extLst>
                    <a:ext uri="{9D8B030D-6E8A-4147-A177-3AD203B41FA5}">
                      <a16:colId xmlns:a16="http://schemas.microsoft.com/office/drawing/2014/main" val="2784193675"/>
                    </a:ext>
                  </a:extLst>
                </a:gridCol>
                <a:gridCol w="1335024">
                  <a:extLst>
                    <a:ext uri="{9D8B030D-6E8A-4147-A177-3AD203B41FA5}">
                      <a16:colId xmlns:a16="http://schemas.microsoft.com/office/drawing/2014/main" val="2836729268"/>
                    </a:ext>
                  </a:extLst>
                </a:gridCol>
                <a:gridCol w="1335024">
                  <a:extLst>
                    <a:ext uri="{9D8B030D-6E8A-4147-A177-3AD203B41FA5}">
                      <a16:colId xmlns:a16="http://schemas.microsoft.com/office/drawing/2014/main" val="595757414"/>
                    </a:ext>
                  </a:extLst>
                </a:gridCol>
                <a:gridCol w="1335024">
                  <a:extLst>
                    <a:ext uri="{9D8B030D-6E8A-4147-A177-3AD203B41FA5}">
                      <a16:colId xmlns:a16="http://schemas.microsoft.com/office/drawing/2014/main" val="327018723"/>
                    </a:ext>
                  </a:extLst>
                </a:gridCol>
              </a:tblGrid>
              <a:tr h="196325">
                <a:tc>
                  <a:txBody>
                    <a:bodyPr/>
                    <a:lstStyle/>
                    <a:p>
                      <a:pPr algn="ctr"/>
                      <a:r>
                        <a:rPr lang="en-US" sz="1400" dirty="0">
                          <a:latin typeface="Calibri" panose="020F0502020204030204" pitchFamily="34" charset="0"/>
                          <a:cs typeface="Calibri" panose="020F050202020403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400" dirty="0">
                          <a:latin typeface="Calibri" panose="020F0502020204030204" pitchFamily="34" charset="0"/>
                          <a:cs typeface="Calibri" panose="020F050202020403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400" dirty="0">
                          <a:latin typeface="Calibri" panose="020F0502020204030204" pitchFamily="34" charset="0"/>
                          <a:cs typeface="Calibri" panose="020F050202020403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400" dirty="0">
                          <a:latin typeface="Calibri" panose="020F0502020204030204" pitchFamily="34" charset="0"/>
                          <a:cs typeface="Calibri" panose="020F050202020403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400" dirty="0">
                          <a:latin typeface="Calibri" panose="020F0502020204030204" pitchFamily="34" charset="0"/>
                          <a:cs typeface="Calibri" panose="020F050202020403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796434903"/>
                  </a:ext>
                </a:extLst>
              </a:tr>
              <a:tr h="646479">
                <a:tc>
                  <a:txBody>
                    <a:bodyPr/>
                    <a:lstStyle/>
                    <a:p>
                      <a:pPr algn="ctr"/>
                      <a:r>
                        <a:rPr lang="en-US" sz="3600" b="1" dirty="0">
                          <a:latin typeface="Calibri" panose="020F0502020204030204" pitchFamily="34" charset="0"/>
                          <a:cs typeface="Calibri" panose="020F0502020204030204" pitchFamily="34" charset="0"/>
                        </a:rPr>
                        <a:t>744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latin typeface="Calibri" panose="020F0502020204030204" pitchFamily="34" charset="0"/>
                          <a:cs typeface="Calibri" panose="020F0502020204030204" pitchFamily="34" charset="0"/>
                        </a:rPr>
                        <a:t>756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latin typeface="Calibri" panose="020F0502020204030204" pitchFamily="34" charset="0"/>
                          <a:cs typeface="Calibri" panose="020F0502020204030204" pitchFamily="34" charset="0"/>
                        </a:rPr>
                        <a:t>748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887011"/>
                  </a:ext>
                </a:extLst>
              </a:tr>
            </a:tbl>
          </a:graphicData>
        </a:graphic>
      </p:graphicFrame>
      <p:pic>
        <p:nvPicPr>
          <p:cNvPr id="15" name="Picture 14" descr="A cartoon of hands holding a wallet&#10;&#10;AI-generated content may be incorrect.">
            <a:extLst>
              <a:ext uri="{FF2B5EF4-FFF2-40B4-BE49-F238E27FC236}">
                <a16:creationId xmlns:a16="http://schemas.microsoft.com/office/drawing/2014/main" id="{A15D2569-DFB8-E408-A7D4-C99CD9121E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2" b="97325" l="3594" r="90000">
                        <a14:foregroundMark x1="20833" y1="57089" x2="3594" y2="67844"/>
                        <a14:foregroundMark x1="55313" y1="81594" x2="35729" y2="95720"/>
                        <a14:foregroundMark x1="56250" y1="91118" x2="42135" y2="97164"/>
                        <a14:foregroundMark x1="42135" y1="97164" x2="40573" y2="97325"/>
                        <a14:backgroundMark x1="53958" y1="24077" x2="52969" y2="25094"/>
                        <a14:backgroundMark x1="53958" y1="27662" x2="55469" y2="22900"/>
                        <a14:backgroundMark x1="56458" y1="22472" x2="53333" y2="25468"/>
                        <a14:backgroundMark x1="58021" y1="12948" x2="46979" y2="17710"/>
                        <a14:backgroundMark x1="59948" y1="16693" x2="48125" y2="22311"/>
                        <a14:backgroundMark x1="57240" y1="24666" x2="51250" y2="27448"/>
                        <a14:backgroundMark x1="56094" y1="21669" x2="50625" y2="24666"/>
                        <a14:backgroundMark x1="55885" y1="20492" x2="52188" y2="22900"/>
                        <a14:backgroundMark x1="56823" y1="13751" x2="53281" y2="22472"/>
                        <a14:backgroundMark x1="53281" y1="22472" x2="53958" y2="27448"/>
                        <a14:backgroundMark x1="54740" y1="27287" x2="53177" y2="28464"/>
                        <a14:backgroundMark x1="53177" y1="25896" x2="50260" y2="2589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2658" y="3805744"/>
            <a:ext cx="3141667" cy="3058217"/>
          </a:xfrm>
          <a:prstGeom prst="rect">
            <a:avLst/>
          </a:prstGeom>
        </p:spPr>
      </p:pic>
      <p:pic>
        <p:nvPicPr>
          <p:cNvPr id="23" name="Picture 22" descr="A red circle with a hand holding a coin&#10;&#10;AI-generated content may be incorrect.">
            <a:extLst>
              <a:ext uri="{FF2B5EF4-FFF2-40B4-BE49-F238E27FC236}">
                <a16:creationId xmlns:a16="http://schemas.microsoft.com/office/drawing/2014/main" id="{4F3924E7-D783-DB51-9A49-F2D0F5A20C0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1278" y1="39936" x2="51278" y2="39936"/>
                        <a14:backgroundMark x1="53994" y1="42812" x2="53994" y2="42812"/>
                        <a14:backgroundMark x1="52396" y1="38658" x2="52396" y2="3865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036658" y="3324626"/>
            <a:ext cx="1371600" cy="1371600"/>
          </a:xfrm>
          <a:prstGeom prst="rect">
            <a:avLst/>
          </a:prstGeom>
        </p:spPr>
      </p:pic>
      <p:pic>
        <p:nvPicPr>
          <p:cNvPr id="24" name="Picture 23" descr="A red circle with a hand holding a coin&#10;&#10;AI-generated content may be incorrect.">
            <a:extLst>
              <a:ext uri="{FF2B5EF4-FFF2-40B4-BE49-F238E27FC236}">
                <a16:creationId xmlns:a16="http://schemas.microsoft.com/office/drawing/2014/main" id="{7BDBAB44-488F-50C3-2EB1-A7C2E5B81BE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1278" y1="39936" x2="51278" y2="39936"/>
                        <a14:backgroundMark x1="53994" y1="42812" x2="53994" y2="42812"/>
                        <a14:backgroundMark x1="52396" y1="38658" x2="52396" y2="3865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066502" y="3330069"/>
            <a:ext cx="1371600" cy="1371600"/>
          </a:xfrm>
          <a:prstGeom prst="rect">
            <a:avLst/>
          </a:prstGeom>
        </p:spPr>
      </p:pic>
      <p:sp>
        <p:nvSpPr>
          <p:cNvPr id="14" name="TextBox 13">
            <a:extLst>
              <a:ext uri="{FF2B5EF4-FFF2-40B4-BE49-F238E27FC236}">
                <a16:creationId xmlns:a16="http://schemas.microsoft.com/office/drawing/2014/main" id="{F7E28DA7-5093-F069-BD2E-7C9BD4C594A3}"/>
              </a:ext>
            </a:extLst>
          </p:cNvPr>
          <p:cNvSpPr txBox="1"/>
          <p:nvPr/>
        </p:nvSpPr>
        <p:spPr>
          <a:xfrm>
            <a:off x="375555" y="1990045"/>
            <a:ext cx="11575051" cy="954107"/>
          </a:xfrm>
          <a:prstGeom prst="rect">
            <a:avLst/>
          </a:prstGeom>
          <a:noFill/>
        </p:spPr>
        <p:txBody>
          <a:bodyPr wrap="square">
            <a:spAutoFit/>
          </a:bodyPr>
          <a:lstStyle/>
          <a:p>
            <a:pPr algn="ctr"/>
            <a:r>
              <a:rPr lang="en-US" sz="2800" dirty="0"/>
              <a:t>Missing meal counts equate to no revenue. All meals must be recorded promptly no later than the next business day.</a:t>
            </a:r>
          </a:p>
        </p:txBody>
      </p:sp>
    </p:spTree>
    <p:extLst>
      <p:ext uri="{BB962C8B-B14F-4D97-AF65-F5344CB8AC3E}">
        <p14:creationId xmlns:p14="http://schemas.microsoft.com/office/powerpoint/2010/main" val="1444847479"/>
      </p:ext>
    </p:extLst>
  </p:cSld>
  <p:clrMapOvr>
    <a:masterClrMapping/>
  </p:clrMapOvr>
  <mc:AlternateContent xmlns:mc="http://schemas.openxmlformats.org/markup-compatibility/2006" xmlns:p14="http://schemas.microsoft.com/office/powerpoint/2010/main">
    <mc:Choice Requires="p14">
      <p:transition spd="slow" p14:dur="2000" advTm="24922"/>
    </mc:Choice>
    <mc:Fallback xmlns="">
      <p:transition spd="slow" advTm="2492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EEB21951-0921-4924-16BB-54BFBAED102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50" name="Right Arrow 15"/>
          <p:cNvSpPr/>
          <p:nvPr/>
        </p:nvSpPr>
        <p:spPr>
          <a:xfrm rot="5400000">
            <a:off x="8407402" y="4075471"/>
            <a:ext cx="2751364" cy="1582057"/>
          </a:xfrm>
          <a:prstGeom prst="uturnArrow">
            <a:avLst>
              <a:gd name="adj1" fmla="val 16796"/>
              <a:gd name="adj2" fmla="val 25000"/>
              <a:gd name="adj3" fmla="val 40714"/>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21000" b="68000" l="6000" r="95000">
                        <a14:foregroundMark x1="8400" y1="40700" x2="23700" y2="55700"/>
                        <a14:foregroundMark x1="23700" y1="55700" x2="65100" y2="66000"/>
                        <a14:foregroundMark x1="65100" y1="66000" x2="78700" y2="62200"/>
                        <a14:foregroundMark x1="78700" y1="62200" x2="88100" y2="49300"/>
                        <a14:foregroundMark x1="88100" y1="49300" x2="74200" y2="37800"/>
                        <a14:foregroundMark x1="74200" y1="37800" x2="31000" y2="35400"/>
                        <a14:foregroundMark x1="31000" y1="35400" x2="11100" y2="43500"/>
                        <a14:foregroundMark x1="6000" y1="45800" x2="6000" y2="45800"/>
                        <a14:foregroundMark x1="13400" y1="53500" x2="24500" y2="63000"/>
                        <a14:foregroundMark x1="24500" y1="63000" x2="23300" y2="68000"/>
                        <a14:foregroundMark x1="91400" y1="41200" x2="91400" y2="41200"/>
                        <a14:foregroundMark x1="91400" y1="40900" x2="91400" y2="40900"/>
                        <a14:foregroundMark x1="86500" y1="37900" x2="90700" y2="51500"/>
                        <a14:foregroundMark x1="95000" y1="45400" x2="95000" y2="45400"/>
                        <a14:foregroundMark x1="14500" y1="42500" x2="83200" y2="58100"/>
                        <a14:foregroundMark x1="83200" y1="58100" x2="85800" y2="45600"/>
                      </a14:backgroundRemoval>
                    </a14:imgEffect>
                    <a14:imgEffect>
                      <a14:brightnessContrast contrast="-20000"/>
                    </a14:imgEffect>
                  </a14:imgLayer>
                </a14:imgProps>
              </a:ext>
            </a:extLst>
          </a:blip>
          <a:srcRect l="2714" t="15611" r="2486" b="30399"/>
          <a:stretch/>
        </p:blipFill>
        <p:spPr>
          <a:xfrm>
            <a:off x="6354063" y="2417298"/>
            <a:ext cx="3454400" cy="1967321"/>
          </a:xfrm>
          <a:prstGeom prst="rect">
            <a:avLst/>
          </a:prstGeom>
          <a:scene3d>
            <a:camera prst="orthographicFront"/>
            <a:lightRig rig="threePt" dir="t"/>
          </a:scene3d>
          <a:sp3d>
            <a:bevelT/>
          </a:sp3d>
        </p:spPr>
      </p:pic>
      <p:pic>
        <p:nvPicPr>
          <p:cNvPr id="49" name="Picture 48"/>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rcRect t="75"/>
          <a:stretch>
            <a:fillRect/>
          </a:stretch>
        </p:blipFill>
        <p:spPr>
          <a:xfrm rot="21443078">
            <a:off x="2675244" y="2433090"/>
            <a:ext cx="1125767"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grpSp>
        <p:nvGrpSpPr>
          <p:cNvPr id="27" name="Group 26"/>
          <p:cNvGrpSpPr/>
          <p:nvPr/>
        </p:nvGrpSpPr>
        <p:grpSpPr>
          <a:xfrm rot="311529">
            <a:off x="2810588" y="2531462"/>
            <a:ext cx="1548727" cy="1157725"/>
            <a:chOff x="6845497" y="4251598"/>
            <a:chExt cx="1000264" cy="747731"/>
          </a:xfrm>
        </p:grpSpPr>
        <p:sp>
          <p:nvSpPr>
            <p:cNvPr id="28" name="Oval 5"/>
            <p:cNvSpPr/>
            <p:nvPr/>
          </p:nvSpPr>
          <p:spPr>
            <a:xfrm>
              <a:off x="6862225" y="4770272"/>
              <a:ext cx="974862" cy="229057"/>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970"/>
                <a:gd name="connsiteY0" fmla="*/ 101776 h 458964"/>
                <a:gd name="connsiteX1" fmla="*/ 722697 w 1485970"/>
                <a:gd name="connsiteY1" fmla="*/ 54762 h 458964"/>
                <a:gd name="connsiteX2" fmla="*/ 1481160 w 1485970"/>
                <a:gd name="connsiteY2" fmla="*/ 101776 h 458964"/>
                <a:gd name="connsiteX3" fmla="*/ 740591 w 1485970"/>
                <a:gd name="connsiteY3" fmla="*/ 458964 h 458964"/>
                <a:gd name="connsiteX4" fmla="*/ 22 w 1485970"/>
                <a:gd name="connsiteY4" fmla="*/ 101776 h 458964"/>
                <a:gd name="connsiteX0" fmla="*/ 21 w 1485969"/>
                <a:gd name="connsiteY0" fmla="*/ 62913 h 420101"/>
                <a:gd name="connsiteX1" fmla="*/ 722696 w 1485969"/>
                <a:gd name="connsiteY1" fmla="*/ 15899 h 420101"/>
                <a:gd name="connsiteX2" fmla="*/ 1481159 w 1485969"/>
                <a:gd name="connsiteY2" fmla="*/ 62913 h 420101"/>
                <a:gd name="connsiteX3" fmla="*/ 740590 w 1485969"/>
                <a:gd name="connsiteY3" fmla="*/ 420101 h 420101"/>
                <a:gd name="connsiteX4" fmla="*/ 21 w 1485969"/>
                <a:gd name="connsiteY4" fmla="*/ 62913 h 420101"/>
                <a:gd name="connsiteX0" fmla="*/ 13 w 1262619"/>
                <a:gd name="connsiteY0" fmla="*/ 54691 h 411920"/>
                <a:gd name="connsiteX1" fmla="*/ 722688 w 1262619"/>
                <a:gd name="connsiteY1" fmla="*/ 7677 h 411920"/>
                <a:gd name="connsiteX2" fmla="*/ 1257469 w 1262619"/>
                <a:gd name="connsiteY2" fmla="*/ 69602 h 411920"/>
                <a:gd name="connsiteX3" fmla="*/ 740582 w 1262619"/>
                <a:gd name="connsiteY3" fmla="*/ 411879 h 411920"/>
                <a:gd name="connsiteX4" fmla="*/ 13 w 1262619"/>
                <a:gd name="connsiteY4" fmla="*/ 54691 h 411920"/>
                <a:gd name="connsiteX0" fmla="*/ 13 w 1257469"/>
                <a:gd name="connsiteY0" fmla="*/ 54691 h 411920"/>
                <a:gd name="connsiteX1" fmla="*/ 722688 w 1257469"/>
                <a:gd name="connsiteY1" fmla="*/ 7677 h 411920"/>
                <a:gd name="connsiteX2" fmla="*/ 1257469 w 1257469"/>
                <a:gd name="connsiteY2" fmla="*/ 69602 h 411920"/>
                <a:gd name="connsiteX3" fmla="*/ 740582 w 1257469"/>
                <a:gd name="connsiteY3" fmla="*/ 411879 h 411920"/>
                <a:gd name="connsiteX4" fmla="*/ 13 w 1257469"/>
                <a:gd name="connsiteY4" fmla="*/ 54691 h 411920"/>
                <a:gd name="connsiteX0" fmla="*/ 64124 w 1321580"/>
                <a:gd name="connsiteY0" fmla="*/ 173645 h 530874"/>
                <a:gd name="connsiteX1" fmla="*/ 786799 w 1321580"/>
                <a:gd name="connsiteY1" fmla="*/ 126631 h 530874"/>
                <a:gd name="connsiteX2" fmla="*/ 1321580 w 1321580"/>
                <a:gd name="connsiteY2" fmla="*/ 188556 h 530874"/>
                <a:gd name="connsiteX3" fmla="*/ 804693 w 1321580"/>
                <a:gd name="connsiteY3" fmla="*/ 530833 h 530874"/>
                <a:gd name="connsiteX4" fmla="*/ 64124 w 1321580"/>
                <a:gd name="connsiteY4" fmla="*/ 173645 h 530874"/>
                <a:gd name="connsiteX0" fmla="*/ 30208 w 1287664"/>
                <a:gd name="connsiteY0" fmla="*/ 54691 h 411920"/>
                <a:gd name="connsiteX1" fmla="*/ 752883 w 1287664"/>
                <a:gd name="connsiteY1" fmla="*/ 7677 h 411920"/>
                <a:gd name="connsiteX2" fmla="*/ 1287664 w 1287664"/>
                <a:gd name="connsiteY2" fmla="*/ 69602 h 411920"/>
                <a:gd name="connsiteX3" fmla="*/ 770777 w 1287664"/>
                <a:gd name="connsiteY3" fmla="*/ 411879 h 411920"/>
                <a:gd name="connsiteX4" fmla="*/ 30208 w 1287664"/>
                <a:gd name="connsiteY4" fmla="*/ 54691 h 411920"/>
                <a:gd name="connsiteX0" fmla="*/ 8517 w 1265973"/>
                <a:gd name="connsiteY0" fmla="*/ 54691 h 402976"/>
                <a:gd name="connsiteX1" fmla="*/ 731192 w 1265973"/>
                <a:gd name="connsiteY1" fmla="*/ 7677 h 402976"/>
                <a:gd name="connsiteX2" fmla="*/ 1265973 w 1265973"/>
                <a:gd name="connsiteY2" fmla="*/ 69602 h 402976"/>
                <a:gd name="connsiteX3" fmla="*/ 394175 w 1265973"/>
                <a:gd name="connsiteY3" fmla="*/ 402932 h 402976"/>
                <a:gd name="connsiteX4" fmla="*/ 8517 w 1265973"/>
                <a:gd name="connsiteY4" fmla="*/ 54691 h 402976"/>
                <a:gd name="connsiteX0" fmla="*/ 1189 w 1258645"/>
                <a:gd name="connsiteY0" fmla="*/ 54691 h 405959"/>
                <a:gd name="connsiteX1" fmla="*/ 723864 w 1258645"/>
                <a:gd name="connsiteY1" fmla="*/ 7677 h 405959"/>
                <a:gd name="connsiteX2" fmla="*/ 1258645 w 1258645"/>
                <a:gd name="connsiteY2" fmla="*/ 69602 h 405959"/>
                <a:gd name="connsiteX3" fmla="*/ 571757 w 1258645"/>
                <a:gd name="connsiteY3" fmla="*/ 405916 h 405959"/>
                <a:gd name="connsiteX4" fmla="*/ 1189 w 1258645"/>
                <a:gd name="connsiteY4" fmla="*/ 54691 h 405959"/>
                <a:gd name="connsiteX0" fmla="*/ 990 w 1258446"/>
                <a:gd name="connsiteY0" fmla="*/ 54691 h 405959"/>
                <a:gd name="connsiteX1" fmla="*/ 723665 w 1258446"/>
                <a:gd name="connsiteY1" fmla="*/ 7677 h 405959"/>
                <a:gd name="connsiteX2" fmla="*/ 1258446 w 1258446"/>
                <a:gd name="connsiteY2" fmla="*/ 69602 h 405959"/>
                <a:gd name="connsiteX3" fmla="*/ 583488 w 1258446"/>
                <a:gd name="connsiteY3" fmla="*/ 405916 h 405959"/>
                <a:gd name="connsiteX4" fmla="*/ 990 w 1258446"/>
                <a:gd name="connsiteY4" fmla="*/ 54691 h 405959"/>
                <a:gd name="connsiteX0" fmla="*/ 619 w 1258075"/>
                <a:gd name="connsiteY0" fmla="*/ 54691 h 304909"/>
                <a:gd name="connsiteX1" fmla="*/ 723294 w 1258075"/>
                <a:gd name="connsiteY1" fmla="*/ 7677 h 304909"/>
                <a:gd name="connsiteX2" fmla="*/ 1258075 w 1258075"/>
                <a:gd name="connsiteY2" fmla="*/ 69602 h 304909"/>
                <a:gd name="connsiteX3" fmla="*/ 609959 w 1258075"/>
                <a:gd name="connsiteY3" fmla="*/ 304514 h 304909"/>
                <a:gd name="connsiteX4" fmla="*/ 619 w 1258075"/>
                <a:gd name="connsiteY4" fmla="*/ 54691 h 304909"/>
                <a:gd name="connsiteX0" fmla="*/ 654 w 1258110"/>
                <a:gd name="connsiteY0" fmla="*/ 54691 h 379133"/>
                <a:gd name="connsiteX1" fmla="*/ 723329 w 1258110"/>
                <a:gd name="connsiteY1" fmla="*/ 7677 h 379133"/>
                <a:gd name="connsiteX2" fmla="*/ 1258110 w 1258110"/>
                <a:gd name="connsiteY2" fmla="*/ 69602 h 379133"/>
                <a:gd name="connsiteX3" fmla="*/ 607012 w 1258110"/>
                <a:gd name="connsiteY3" fmla="*/ 379075 h 379133"/>
                <a:gd name="connsiteX4" fmla="*/ 654 w 1258110"/>
                <a:gd name="connsiteY4" fmla="*/ 54691 h 379133"/>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654 w 1258110"/>
                <a:gd name="connsiteY0" fmla="*/ 61616 h 386058"/>
                <a:gd name="connsiteX1" fmla="*/ 723329 w 1258110"/>
                <a:gd name="connsiteY1" fmla="*/ 14602 h 386058"/>
                <a:gd name="connsiteX2" fmla="*/ 1258110 w 1258110"/>
                <a:gd name="connsiteY2" fmla="*/ 76527 h 386058"/>
                <a:gd name="connsiteX3" fmla="*/ 607012 w 1258110"/>
                <a:gd name="connsiteY3" fmla="*/ 386000 h 386058"/>
                <a:gd name="connsiteX4" fmla="*/ 654 w 1258110"/>
                <a:gd name="connsiteY4" fmla="*/ 61616 h 386058"/>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789 w 1258245"/>
                <a:gd name="connsiteY0" fmla="*/ 20664 h 345106"/>
                <a:gd name="connsiteX1" fmla="*/ 735394 w 1258245"/>
                <a:gd name="connsiteY1" fmla="*/ 33299 h 345106"/>
                <a:gd name="connsiteX2" fmla="*/ 1258245 w 1258245"/>
                <a:gd name="connsiteY2" fmla="*/ 35575 h 345106"/>
                <a:gd name="connsiteX3" fmla="*/ 607147 w 1258245"/>
                <a:gd name="connsiteY3" fmla="*/ 345048 h 345106"/>
                <a:gd name="connsiteX4" fmla="*/ 789 w 1258245"/>
                <a:gd name="connsiteY4" fmla="*/ 20664 h 345106"/>
                <a:gd name="connsiteX0" fmla="*/ 897 w 1258353"/>
                <a:gd name="connsiteY0" fmla="*/ 32862 h 357304"/>
                <a:gd name="connsiteX1" fmla="*/ 744450 w 1258353"/>
                <a:gd name="connsiteY1" fmla="*/ 12690 h 357304"/>
                <a:gd name="connsiteX2" fmla="*/ 1258353 w 1258353"/>
                <a:gd name="connsiteY2" fmla="*/ 47773 h 357304"/>
                <a:gd name="connsiteX3" fmla="*/ 607255 w 1258353"/>
                <a:gd name="connsiteY3" fmla="*/ 357246 h 357304"/>
                <a:gd name="connsiteX4" fmla="*/ 897 w 1258353"/>
                <a:gd name="connsiteY4" fmla="*/ 32862 h 357304"/>
                <a:gd name="connsiteX0" fmla="*/ 735 w 1258191"/>
                <a:gd name="connsiteY0" fmla="*/ 26468 h 229115"/>
                <a:gd name="connsiteX1" fmla="*/ 744288 w 1258191"/>
                <a:gd name="connsiteY1" fmla="*/ 6296 h 229115"/>
                <a:gd name="connsiteX2" fmla="*/ 1258191 w 1258191"/>
                <a:gd name="connsiteY2" fmla="*/ 41379 h 229115"/>
                <a:gd name="connsiteX3" fmla="*/ 618952 w 1258191"/>
                <a:gd name="connsiteY3" fmla="*/ 222649 h 229115"/>
                <a:gd name="connsiteX4" fmla="*/ 735 w 1258191"/>
                <a:gd name="connsiteY4" fmla="*/ 26468 h 229115"/>
                <a:gd name="connsiteX0" fmla="*/ 8867 w 1266323"/>
                <a:gd name="connsiteY0" fmla="*/ 26468 h 249243"/>
                <a:gd name="connsiteX1" fmla="*/ 752420 w 1266323"/>
                <a:gd name="connsiteY1" fmla="*/ 6296 h 249243"/>
                <a:gd name="connsiteX2" fmla="*/ 1266323 w 1266323"/>
                <a:gd name="connsiteY2" fmla="*/ 41379 h 249243"/>
                <a:gd name="connsiteX3" fmla="*/ 401781 w 1266323"/>
                <a:gd name="connsiteY3" fmla="*/ 247069 h 249243"/>
                <a:gd name="connsiteX4" fmla="*/ 8867 w 1266323"/>
                <a:gd name="connsiteY4" fmla="*/ 26468 h 249243"/>
                <a:gd name="connsiteX0" fmla="*/ 8867 w 1266323"/>
                <a:gd name="connsiteY0" fmla="*/ 26468 h 255296"/>
                <a:gd name="connsiteX1" fmla="*/ 752420 w 1266323"/>
                <a:gd name="connsiteY1" fmla="*/ 6296 h 255296"/>
                <a:gd name="connsiteX2" fmla="*/ 1266323 w 1266323"/>
                <a:gd name="connsiteY2" fmla="*/ 41379 h 255296"/>
                <a:gd name="connsiteX3" fmla="*/ 401781 w 1266323"/>
                <a:gd name="connsiteY3" fmla="*/ 247069 h 255296"/>
                <a:gd name="connsiteX4" fmla="*/ 8867 w 1266323"/>
                <a:gd name="connsiteY4" fmla="*/ 26468 h 255296"/>
                <a:gd name="connsiteX0" fmla="*/ 8867 w 1266323"/>
                <a:gd name="connsiteY0" fmla="*/ 43799 h 272627"/>
                <a:gd name="connsiteX1" fmla="*/ 752420 w 1266323"/>
                <a:gd name="connsiteY1" fmla="*/ 23627 h 272627"/>
                <a:gd name="connsiteX2" fmla="*/ 1266323 w 1266323"/>
                <a:gd name="connsiteY2" fmla="*/ 58710 h 272627"/>
                <a:gd name="connsiteX3" fmla="*/ 401781 w 1266323"/>
                <a:gd name="connsiteY3" fmla="*/ 264400 h 272627"/>
                <a:gd name="connsiteX4" fmla="*/ 8867 w 1266323"/>
                <a:gd name="connsiteY4" fmla="*/ 43799 h 272627"/>
                <a:gd name="connsiteX0" fmla="*/ 8867 w 1266323"/>
                <a:gd name="connsiteY0" fmla="*/ 28778 h 257606"/>
                <a:gd name="connsiteX1" fmla="*/ 752420 w 1266323"/>
                <a:gd name="connsiteY1" fmla="*/ 8606 h 257606"/>
                <a:gd name="connsiteX2" fmla="*/ 1266323 w 1266323"/>
                <a:gd name="connsiteY2" fmla="*/ 43689 h 257606"/>
                <a:gd name="connsiteX3" fmla="*/ 401781 w 1266323"/>
                <a:gd name="connsiteY3" fmla="*/ 249379 h 257606"/>
                <a:gd name="connsiteX4" fmla="*/ 8867 w 1266323"/>
                <a:gd name="connsiteY4" fmla="*/ 28778 h 25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23" h="257606">
                  <a:moveTo>
                    <a:pt x="8867" y="28778"/>
                  </a:moveTo>
                  <a:cubicBezTo>
                    <a:pt x="67307" y="-11351"/>
                    <a:pt x="545826" y="6119"/>
                    <a:pt x="752420" y="8606"/>
                  </a:cubicBezTo>
                  <a:cubicBezTo>
                    <a:pt x="959014" y="11093"/>
                    <a:pt x="1045298" y="-28455"/>
                    <a:pt x="1266323" y="43689"/>
                  </a:cubicBezTo>
                  <a:cubicBezTo>
                    <a:pt x="1157334" y="315690"/>
                    <a:pt x="611357" y="251864"/>
                    <a:pt x="401781" y="249379"/>
                  </a:cubicBezTo>
                  <a:cubicBezTo>
                    <a:pt x="192205" y="246894"/>
                    <a:pt x="-49573" y="68907"/>
                    <a:pt x="8867" y="2877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grpSp>
          <p:nvGrpSpPr>
            <p:cNvPr id="29" name="Group 28"/>
            <p:cNvGrpSpPr/>
            <p:nvPr/>
          </p:nvGrpSpPr>
          <p:grpSpPr>
            <a:xfrm>
              <a:off x="6864611" y="4478380"/>
              <a:ext cx="981150" cy="452723"/>
              <a:chOff x="6821012" y="3693372"/>
              <a:chExt cx="4722792" cy="2179195"/>
            </a:xfrm>
          </p:grpSpPr>
          <p:sp>
            <p:nvSpPr>
              <p:cNvPr id="31" name="Oval 100"/>
              <p:cNvSpPr/>
              <p:nvPr/>
            </p:nvSpPr>
            <p:spPr>
              <a:xfrm>
                <a:off x="6821012" y="3693372"/>
                <a:ext cx="4722792" cy="2179195"/>
              </a:xfrm>
              <a:custGeom>
                <a:avLst/>
                <a:gdLst>
                  <a:gd name="connsiteX0" fmla="*/ 0 w 5098440"/>
                  <a:gd name="connsiteY0" fmla="*/ 1216287 h 2432573"/>
                  <a:gd name="connsiteX1" fmla="*/ 2549220 w 5098440"/>
                  <a:gd name="connsiteY1" fmla="*/ 0 h 2432573"/>
                  <a:gd name="connsiteX2" fmla="*/ 5098440 w 5098440"/>
                  <a:gd name="connsiteY2" fmla="*/ 1216287 h 2432573"/>
                  <a:gd name="connsiteX3" fmla="*/ 2549220 w 5098440"/>
                  <a:gd name="connsiteY3" fmla="*/ 2432574 h 2432573"/>
                  <a:gd name="connsiteX4" fmla="*/ 0 w 5098440"/>
                  <a:gd name="connsiteY4" fmla="*/ 1216287 h 2432573"/>
                  <a:gd name="connsiteX0" fmla="*/ 47529 w 5145969"/>
                  <a:gd name="connsiteY0" fmla="*/ 1216287 h 2503102"/>
                  <a:gd name="connsiteX1" fmla="*/ 2596749 w 5145969"/>
                  <a:gd name="connsiteY1" fmla="*/ 0 h 2503102"/>
                  <a:gd name="connsiteX2" fmla="*/ 5145969 w 5145969"/>
                  <a:gd name="connsiteY2" fmla="*/ 1216287 h 2503102"/>
                  <a:gd name="connsiteX3" fmla="*/ 2596749 w 5145969"/>
                  <a:gd name="connsiteY3" fmla="*/ 2432574 h 2503102"/>
                  <a:gd name="connsiteX4" fmla="*/ 1059440 w 5145969"/>
                  <a:gd name="connsiteY4" fmla="*/ 2234866 h 2503102"/>
                  <a:gd name="connsiteX5" fmla="*/ 47529 w 5145969"/>
                  <a:gd name="connsiteY5" fmla="*/ 1216287 h 2503102"/>
                  <a:gd name="connsiteX0" fmla="*/ 80094 w 5178534"/>
                  <a:gd name="connsiteY0" fmla="*/ 1216287 h 2473180"/>
                  <a:gd name="connsiteX1" fmla="*/ 2629314 w 5178534"/>
                  <a:gd name="connsiteY1" fmla="*/ 0 h 2473180"/>
                  <a:gd name="connsiteX2" fmla="*/ 5178534 w 5178534"/>
                  <a:gd name="connsiteY2" fmla="*/ 1216287 h 2473180"/>
                  <a:gd name="connsiteX3" fmla="*/ 2629314 w 5178534"/>
                  <a:gd name="connsiteY3" fmla="*/ 2432574 h 2473180"/>
                  <a:gd name="connsiteX4" fmla="*/ 820157 w 5178534"/>
                  <a:gd name="connsiteY4" fmla="*/ 2094823 h 2473180"/>
                  <a:gd name="connsiteX5" fmla="*/ 80094 w 5178534"/>
                  <a:gd name="connsiteY5" fmla="*/ 1216287 h 2473180"/>
                  <a:gd name="connsiteX0" fmla="*/ 80094 w 4989064"/>
                  <a:gd name="connsiteY0" fmla="*/ 1217318 h 2483680"/>
                  <a:gd name="connsiteX1" fmla="*/ 2629314 w 4989064"/>
                  <a:gd name="connsiteY1" fmla="*/ 1031 h 2483680"/>
                  <a:gd name="connsiteX2" fmla="*/ 4989064 w 4989064"/>
                  <a:gd name="connsiteY2" fmla="*/ 1069037 h 2483680"/>
                  <a:gd name="connsiteX3" fmla="*/ 2629314 w 4989064"/>
                  <a:gd name="connsiteY3" fmla="*/ 2433605 h 2483680"/>
                  <a:gd name="connsiteX4" fmla="*/ 820157 w 4989064"/>
                  <a:gd name="connsiteY4" fmla="*/ 2095854 h 2483680"/>
                  <a:gd name="connsiteX5" fmla="*/ 80094 w 4989064"/>
                  <a:gd name="connsiteY5" fmla="*/ 1217318 h 2483680"/>
                  <a:gd name="connsiteX0" fmla="*/ 88204 w 4914795"/>
                  <a:gd name="connsiteY0" fmla="*/ 1167336 h 2483125"/>
                  <a:gd name="connsiteX1" fmla="*/ 2555045 w 4914795"/>
                  <a:gd name="connsiteY1" fmla="*/ 476 h 2483125"/>
                  <a:gd name="connsiteX2" fmla="*/ 4914795 w 4914795"/>
                  <a:gd name="connsiteY2" fmla="*/ 1068482 h 2483125"/>
                  <a:gd name="connsiteX3" fmla="*/ 2555045 w 4914795"/>
                  <a:gd name="connsiteY3" fmla="*/ 2433050 h 2483125"/>
                  <a:gd name="connsiteX4" fmla="*/ 745888 w 4914795"/>
                  <a:gd name="connsiteY4" fmla="*/ 2095299 h 2483125"/>
                  <a:gd name="connsiteX5" fmla="*/ 88204 w 4914795"/>
                  <a:gd name="connsiteY5" fmla="*/ 1167336 h 2483125"/>
                  <a:gd name="connsiteX0" fmla="*/ 54986 w 4881577"/>
                  <a:gd name="connsiteY0" fmla="*/ 1167336 h 2477330"/>
                  <a:gd name="connsiteX1" fmla="*/ 2521827 w 4881577"/>
                  <a:gd name="connsiteY1" fmla="*/ 476 h 2477330"/>
                  <a:gd name="connsiteX2" fmla="*/ 4881577 w 4881577"/>
                  <a:gd name="connsiteY2" fmla="*/ 1068482 h 2477330"/>
                  <a:gd name="connsiteX3" fmla="*/ 2521827 w 4881577"/>
                  <a:gd name="connsiteY3" fmla="*/ 2433050 h 2477330"/>
                  <a:gd name="connsiteX4" fmla="*/ 712670 w 4881577"/>
                  <a:gd name="connsiteY4" fmla="*/ 2095299 h 2477330"/>
                  <a:gd name="connsiteX5" fmla="*/ 800993 w 4881577"/>
                  <a:gd name="connsiteY5" fmla="*/ 1594580 h 2477330"/>
                  <a:gd name="connsiteX6" fmla="*/ 54986 w 4881577"/>
                  <a:gd name="connsiteY6" fmla="*/ 1167336 h 2477330"/>
                  <a:gd name="connsiteX0" fmla="*/ 41638 w 4868229"/>
                  <a:gd name="connsiteY0" fmla="*/ 1167336 h 2477330"/>
                  <a:gd name="connsiteX1" fmla="*/ 2508479 w 4868229"/>
                  <a:gd name="connsiteY1" fmla="*/ 476 h 2477330"/>
                  <a:gd name="connsiteX2" fmla="*/ 4868229 w 4868229"/>
                  <a:gd name="connsiteY2" fmla="*/ 1068482 h 2477330"/>
                  <a:gd name="connsiteX3" fmla="*/ 2508479 w 4868229"/>
                  <a:gd name="connsiteY3" fmla="*/ 2433050 h 2477330"/>
                  <a:gd name="connsiteX4" fmla="*/ 699322 w 4868229"/>
                  <a:gd name="connsiteY4" fmla="*/ 2095299 h 2477330"/>
                  <a:gd name="connsiteX5" fmla="*/ 787645 w 4868229"/>
                  <a:gd name="connsiteY5" fmla="*/ 1594580 h 2477330"/>
                  <a:gd name="connsiteX6" fmla="*/ 41638 w 4868229"/>
                  <a:gd name="connsiteY6" fmla="*/ 1167336 h 2477330"/>
                  <a:gd name="connsiteX0" fmla="*/ 45594 w 4633287"/>
                  <a:gd name="connsiteY0" fmla="*/ 1217318 h 2477885"/>
                  <a:gd name="connsiteX1" fmla="*/ 2273537 w 4633287"/>
                  <a:gd name="connsiteY1" fmla="*/ 1031 h 2477885"/>
                  <a:gd name="connsiteX2" fmla="*/ 4633287 w 4633287"/>
                  <a:gd name="connsiteY2" fmla="*/ 1069037 h 2477885"/>
                  <a:gd name="connsiteX3" fmla="*/ 2273537 w 4633287"/>
                  <a:gd name="connsiteY3" fmla="*/ 2433605 h 2477885"/>
                  <a:gd name="connsiteX4" fmla="*/ 464380 w 4633287"/>
                  <a:gd name="connsiteY4" fmla="*/ 2095854 h 2477885"/>
                  <a:gd name="connsiteX5" fmla="*/ 552703 w 4633287"/>
                  <a:gd name="connsiteY5" fmla="*/ 1595135 h 2477885"/>
                  <a:gd name="connsiteX6" fmla="*/ 45594 w 4633287"/>
                  <a:gd name="connsiteY6" fmla="*/ 1217318 h 2477885"/>
                  <a:gd name="connsiteX0" fmla="*/ 27386 w 4615079"/>
                  <a:gd name="connsiteY0" fmla="*/ 1217318 h 2477885"/>
                  <a:gd name="connsiteX1" fmla="*/ 2255329 w 4615079"/>
                  <a:gd name="connsiteY1" fmla="*/ 1031 h 2477885"/>
                  <a:gd name="connsiteX2" fmla="*/ 4615079 w 4615079"/>
                  <a:gd name="connsiteY2" fmla="*/ 1069037 h 2477885"/>
                  <a:gd name="connsiteX3" fmla="*/ 2255329 w 4615079"/>
                  <a:gd name="connsiteY3" fmla="*/ 2433605 h 2477885"/>
                  <a:gd name="connsiteX4" fmla="*/ 446172 w 4615079"/>
                  <a:gd name="connsiteY4" fmla="*/ 2095854 h 2477885"/>
                  <a:gd name="connsiteX5" fmla="*/ 534495 w 4615079"/>
                  <a:gd name="connsiteY5" fmla="*/ 1595135 h 2477885"/>
                  <a:gd name="connsiteX6" fmla="*/ 27386 w 4615079"/>
                  <a:gd name="connsiteY6" fmla="*/ 1217318 h 2477885"/>
                  <a:gd name="connsiteX0" fmla="*/ 157716 w 4745409"/>
                  <a:gd name="connsiteY0" fmla="*/ 1217318 h 2477885"/>
                  <a:gd name="connsiteX1" fmla="*/ 2385659 w 4745409"/>
                  <a:gd name="connsiteY1" fmla="*/ 1031 h 2477885"/>
                  <a:gd name="connsiteX2" fmla="*/ 4745409 w 4745409"/>
                  <a:gd name="connsiteY2" fmla="*/ 1069037 h 2477885"/>
                  <a:gd name="connsiteX3" fmla="*/ 2385659 w 4745409"/>
                  <a:gd name="connsiteY3" fmla="*/ 2433605 h 2477885"/>
                  <a:gd name="connsiteX4" fmla="*/ 576502 w 4745409"/>
                  <a:gd name="connsiteY4" fmla="*/ 2095854 h 2477885"/>
                  <a:gd name="connsiteX5" fmla="*/ 252933 w 4745409"/>
                  <a:gd name="connsiteY5" fmla="*/ 1743416 h 2477885"/>
                  <a:gd name="connsiteX6" fmla="*/ 157716 w 4745409"/>
                  <a:gd name="connsiteY6" fmla="*/ 1217318 h 2477885"/>
                  <a:gd name="connsiteX0" fmla="*/ 137802 w 4816111"/>
                  <a:gd name="connsiteY0" fmla="*/ 1068006 h 2476854"/>
                  <a:gd name="connsiteX1" fmla="*/ 2456361 w 4816111"/>
                  <a:gd name="connsiteY1" fmla="*/ 0 h 2476854"/>
                  <a:gd name="connsiteX2" fmla="*/ 4816111 w 4816111"/>
                  <a:gd name="connsiteY2" fmla="*/ 1068006 h 2476854"/>
                  <a:gd name="connsiteX3" fmla="*/ 2456361 w 4816111"/>
                  <a:gd name="connsiteY3" fmla="*/ 2432574 h 2476854"/>
                  <a:gd name="connsiteX4" fmla="*/ 647204 w 4816111"/>
                  <a:gd name="connsiteY4" fmla="*/ 2094823 h 2476854"/>
                  <a:gd name="connsiteX5" fmla="*/ 323635 w 4816111"/>
                  <a:gd name="connsiteY5" fmla="*/ 1742385 h 2476854"/>
                  <a:gd name="connsiteX6" fmla="*/ 137802 w 4816111"/>
                  <a:gd name="connsiteY6" fmla="*/ 1068006 h 2476854"/>
                  <a:gd name="connsiteX0" fmla="*/ 141060 w 4802894"/>
                  <a:gd name="connsiteY0" fmla="*/ 1035083 h 2476883"/>
                  <a:gd name="connsiteX1" fmla="*/ 2443144 w 4802894"/>
                  <a:gd name="connsiteY1" fmla="*/ 29 h 2476883"/>
                  <a:gd name="connsiteX2" fmla="*/ 4802894 w 4802894"/>
                  <a:gd name="connsiteY2" fmla="*/ 1068035 h 2476883"/>
                  <a:gd name="connsiteX3" fmla="*/ 2443144 w 4802894"/>
                  <a:gd name="connsiteY3" fmla="*/ 2432603 h 2476883"/>
                  <a:gd name="connsiteX4" fmla="*/ 633987 w 4802894"/>
                  <a:gd name="connsiteY4" fmla="*/ 2094852 h 2476883"/>
                  <a:gd name="connsiteX5" fmla="*/ 310418 w 4802894"/>
                  <a:gd name="connsiteY5" fmla="*/ 1742414 h 2476883"/>
                  <a:gd name="connsiteX6" fmla="*/ 141060 w 4802894"/>
                  <a:gd name="connsiteY6" fmla="*/ 1035083 h 2476883"/>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0 w 4661834"/>
                  <a:gd name="connsiteY0" fmla="*/ 1035090 h 2476890"/>
                  <a:gd name="connsiteX1" fmla="*/ 2302084 w 4661834"/>
                  <a:gd name="connsiteY1" fmla="*/ 36 h 2476890"/>
                  <a:gd name="connsiteX2" fmla="*/ 4661834 w 4661834"/>
                  <a:gd name="connsiteY2" fmla="*/ 1068042 h 2476890"/>
                  <a:gd name="connsiteX3" fmla="*/ 2302084 w 4661834"/>
                  <a:gd name="connsiteY3" fmla="*/ 2432610 h 2476890"/>
                  <a:gd name="connsiteX4" fmla="*/ 492927 w 4661834"/>
                  <a:gd name="connsiteY4" fmla="*/ 2094859 h 2476890"/>
                  <a:gd name="connsiteX5" fmla="*/ 169358 w 4661834"/>
                  <a:gd name="connsiteY5" fmla="*/ 1742421 h 2476890"/>
                  <a:gd name="connsiteX6" fmla="*/ 0 w 4661834"/>
                  <a:gd name="connsiteY6" fmla="*/ 1035090 h 2476890"/>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46 h 2476998"/>
                  <a:gd name="connsiteX1" fmla="*/ 2186755 w 4546505"/>
                  <a:gd name="connsiteY1" fmla="*/ 144 h 2476998"/>
                  <a:gd name="connsiteX2" fmla="*/ 4546505 w 4546505"/>
                  <a:gd name="connsiteY2" fmla="*/ 1068150 h 2476998"/>
                  <a:gd name="connsiteX3" fmla="*/ 2186755 w 4546505"/>
                  <a:gd name="connsiteY3" fmla="*/ 2432718 h 2476998"/>
                  <a:gd name="connsiteX4" fmla="*/ 377598 w 4546505"/>
                  <a:gd name="connsiteY4" fmla="*/ 2094967 h 2476998"/>
                  <a:gd name="connsiteX5" fmla="*/ 54029 w 4546505"/>
                  <a:gd name="connsiteY5" fmla="*/ 1742529 h 2476998"/>
                  <a:gd name="connsiteX6" fmla="*/ 0 w 4546505"/>
                  <a:gd name="connsiteY6" fmla="*/ 1002246 h 2476998"/>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5882 w 4552387"/>
                  <a:gd name="connsiteY0" fmla="*/ 1002237 h 2476989"/>
                  <a:gd name="connsiteX1" fmla="*/ 2192637 w 4552387"/>
                  <a:gd name="connsiteY1" fmla="*/ 135 h 2476989"/>
                  <a:gd name="connsiteX2" fmla="*/ 4552387 w 4552387"/>
                  <a:gd name="connsiteY2" fmla="*/ 1068141 h 2476989"/>
                  <a:gd name="connsiteX3" fmla="*/ 2192637 w 4552387"/>
                  <a:gd name="connsiteY3" fmla="*/ 2432709 h 2476989"/>
                  <a:gd name="connsiteX4" fmla="*/ 383480 w 4552387"/>
                  <a:gd name="connsiteY4" fmla="*/ 2094958 h 2476989"/>
                  <a:gd name="connsiteX5" fmla="*/ 59911 w 4552387"/>
                  <a:gd name="connsiteY5" fmla="*/ 1742520 h 2476989"/>
                  <a:gd name="connsiteX6" fmla="*/ 5882 w 4552387"/>
                  <a:gd name="connsiteY6" fmla="*/ 1002237 h 2476989"/>
                  <a:gd name="connsiteX0" fmla="*/ 21993 w 4543784"/>
                  <a:gd name="connsiteY0" fmla="*/ 1002237 h 2476989"/>
                  <a:gd name="connsiteX1" fmla="*/ 2184034 w 4543784"/>
                  <a:gd name="connsiteY1" fmla="*/ 135 h 2476989"/>
                  <a:gd name="connsiteX2" fmla="*/ 4543784 w 4543784"/>
                  <a:gd name="connsiteY2" fmla="*/ 1068141 h 2476989"/>
                  <a:gd name="connsiteX3" fmla="*/ 2184034 w 4543784"/>
                  <a:gd name="connsiteY3" fmla="*/ 2432709 h 2476989"/>
                  <a:gd name="connsiteX4" fmla="*/ 374877 w 4543784"/>
                  <a:gd name="connsiteY4" fmla="*/ 2094958 h 2476989"/>
                  <a:gd name="connsiteX5" fmla="*/ 51308 w 4543784"/>
                  <a:gd name="connsiteY5" fmla="*/ 1742520 h 2476989"/>
                  <a:gd name="connsiteX6" fmla="*/ 21993 w 4543784"/>
                  <a:gd name="connsiteY6" fmla="*/ 1002237 h 2476989"/>
                  <a:gd name="connsiteX0" fmla="*/ 21993 w 4543784"/>
                  <a:gd name="connsiteY0" fmla="*/ 1002245 h 2476997"/>
                  <a:gd name="connsiteX1" fmla="*/ 2184034 w 4543784"/>
                  <a:gd name="connsiteY1" fmla="*/ 143 h 2476997"/>
                  <a:gd name="connsiteX2" fmla="*/ 4543784 w 4543784"/>
                  <a:gd name="connsiteY2" fmla="*/ 1068149 h 2476997"/>
                  <a:gd name="connsiteX3" fmla="*/ 2184034 w 4543784"/>
                  <a:gd name="connsiteY3" fmla="*/ 2432717 h 2476997"/>
                  <a:gd name="connsiteX4" fmla="*/ 374877 w 4543784"/>
                  <a:gd name="connsiteY4" fmla="*/ 2094966 h 2476997"/>
                  <a:gd name="connsiteX5" fmla="*/ 51308 w 4543784"/>
                  <a:gd name="connsiteY5" fmla="*/ 1742528 h 2476997"/>
                  <a:gd name="connsiteX6" fmla="*/ 21993 w 4543784"/>
                  <a:gd name="connsiteY6" fmla="*/ 1002245 h 2476997"/>
                  <a:gd name="connsiteX0" fmla="*/ 45442 w 4567233"/>
                  <a:gd name="connsiteY0" fmla="*/ 1002245 h 2476997"/>
                  <a:gd name="connsiteX1" fmla="*/ 2207483 w 4567233"/>
                  <a:gd name="connsiteY1" fmla="*/ 143 h 2476997"/>
                  <a:gd name="connsiteX2" fmla="*/ 4567233 w 4567233"/>
                  <a:gd name="connsiteY2" fmla="*/ 1068149 h 2476997"/>
                  <a:gd name="connsiteX3" fmla="*/ 2207483 w 4567233"/>
                  <a:gd name="connsiteY3" fmla="*/ 2432717 h 2476997"/>
                  <a:gd name="connsiteX4" fmla="*/ 398326 w 4567233"/>
                  <a:gd name="connsiteY4" fmla="*/ 2094966 h 2476997"/>
                  <a:gd name="connsiteX5" fmla="*/ 74757 w 4567233"/>
                  <a:gd name="connsiteY5" fmla="*/ 1742528 h 2476997"/>
                  <a:gd name="connsiteX6" fmla="*/ 45442 w 4567233"/>
                  <a:gd name="connsiteY6" fmla="*/ 1002245 h 2476997"/>
                  <a:gd name="connsiteX0" fmla="*/ 133315 w 4655106"/>
                  <a:gd name="connsiteY0" fmla="*/ 1002245 h 2476997"/>
                  <a:gd name="connsiteX1" fmla="*/ 2295356 w 4655106"/>
                  <a:gd name="connsiteY1" fmla="*/ 143 h 2476997"/>
                  <a:gd name="connsiteX2" fmla="*/ 4655106 w 4655106"/>
                  <a:gd name="connsiteY2" fmla="*/ 1068149 h 2476997"/>
                  <a:gd name="connsiteX3" fmla="*/ 2295356 w 4655106"/>
                  <a:gd name="connsiteY3" fmla="*/ 2432717 h 2476997"/>
                  <a:gd name="connsiteX4" fmla="*/ 486199 w 4655106"/>
                  <a:gd name="connsiteY4" fmla="*/ 2094966 h 2476997"/>
                  <a:gd name="connsiteX5" fmla="*/ 162630 w 4655106"/>
                  <a:gd name="connsiteY5" fmla="*/ 1742528 h 2476997"/>
                  <a:gd name="connsiteX6" fmla="*/ 133315 w 4655106"/>
                  <a:gd name="connsiteY6" fmla="*/ 1002245 h 2476997"/>
                  <a:gd name="connsiteX0" fmla="*/ 146870 w 4668661"/>
                  <a:gd name="connsiteY0" fmla="*/ 1002245 h 2476997"/>
                  <a:gd name="connsiteX1" fmla="*/ 2308911 w 4668661"/>
                  <a:gd name="connsiteY1" fmla="*/ 143 h 2476997"/>
                  <a:gd name="connsiteX2" fmla="*/ 4668661 w 4668661"/>
                  <a:gd name="connsiteY2" fmla="*/ 1068149 h 2476997"/>
                  <a:gd name="connsiteX3" fmla="*/ 2308911 w 4668661"/>
                  <a:gd name="connsiteY3" fmla="*/ 2432717 h 2476997"/>
                  <a:gd name="connsiteX4" fmla="*/ 499754 w 4668661"/>
                  <a:gd name="connsiteY4" fmla="*/ 2094966 h 2476997"/>
                  <a:gd name="connsiteX5" fmla="*/ 176185 w 4668661"/>
                  <a:gd name="connsiteY5" fmla="*/ 1742528 h 2476997"/>
                  <a:gd name="connsiteX6" fmla="*/ 146870 w 4668661"/>
                  <a:gd name="connsiteY6" fmla="*/ 1002245 h 2476997"/>
                  <a:gd name="connsiteX0" fmla="*/ 201368 w 4723159"/>
                  <a:gd name="connsiteY0" fmla="*/ 1002279 h 2477031"/>
                  <a:gd name="connsiteX1" fmla="*/ 2363409 w 4723159"/>
                  <a:gd name="connsiteY1" fmla="*/ 177 h 2477031"/>
                  <a:gd name="connsiteX2" fmla="*/ 4723159 w 4723159"/>
                  <a:gd name="connsiteY2" fmla="*/ 1068183 h 2477031"/>
                  <a:gd name="connsiteX3" fmla="*/ 2363409 w 4723159"/>
                  <a:gd name="connsiteY3" fmla="*/ 2432751 h 2477031"/>
                  <a:gd name="connsiteX4" fmla="*/ 554252 w 4723159"/>
                  <a:gd name="connsiteY4" fmla="*/ 2095000 h 2477031"/>
                  <a:gd name="connsiteX5" fmla="*/ 230683 w 4723159"/>
                  <a:gd name="connsiteY5" fmla="*/ 1742562 h 2477031"/>
                  <a:gd name="connsiteX6" fmla="*/ 201368 w 4723159"/>
                  <a:gd name="connsiteY6" fmla="*/ 1002279 h 2477031"/>
                  <a:gd name="connsiteX0" fmla="*/ 206396 w 4711712"/>
                  <a:gd name="connsiteY0" fmla="*/ 1051540 h 2476865"/>
                  <a:gd name="connsiteX1" fmla="*/ 2351962 w 4711712"/>
                  <a:gd name="connsiteY1" fmla="*/ 11 h 2476865"/>
                  <a:gd name="connsiteX2" fmla="*/ 4711712 w 4711712"/>
                  <a:gd name="connsiteY2" fmla="*/ 1068017 h 2476865"/>
                  <a:gd name="connsiteX3" fmla="*/ 2351962 w 4711712"/>
                  <a:gd name="connsiteY3" fmla="*/ 2432585 h 2476865"/>
                  <a:gd name="connsiteX4" fmla="*/ 542805 w 4711712"/>
                  <a:gd name="connsiteY4" fmla="*/ 2094834 h 2476865"/>
                  <a:gd name="connsiteX5" fmla="*/ 219236 w 4711712"/>
                  <a:gd name="connsiteY5" fmla="*/ 1742396 h 2476865"/>
                  <a:gd name="connsiteX6" fmla="*/ 206396 w 4711712"/>
                  <a:gd name="connsiteY6" fmla="*/ 1051540 h 2476865"/>
                  <a:gd name="connsiteX0" fmla="*/ 113024 w 4618340"/>
                  <a:gd name="connsiteY0" fmla="*/ 1051537 h 2476862"/>
                  <a:gd name="connsiteX1" fmla="*/ 2258590 w 4618340"/>
                  <a:gd name="connsiteY1" fmla="*/ 8 h 2476862"/>
                  <a:gd name="connsiteX2" fmla="*/ 4618340 w 4618340"/>
                  <a:gd name="connsiteY2" fmla="*/ 1068014 h 2476862"/>
                  <a:gd name="connsiteX3" fmla="*/ 2258590 w 4618340"/>
                  <a:gd name="connsiteY3" fmla="*/ 2432582 h 2476862"/>
                  <a:gd name="connsiteX4" fmla="*/ 449433 w 4618340"/>
                  <a:gd name="connsiteY4" fmla="*/ 2094831 h 2476862"/>
                  <a:gd name="connsiteX5" fmla="*/ 348286 w 4618340"/>
                  <a:gd name="connsiteY5" fmla="*/ 1750631 h 2476862"/>
                  <a:gd name="connsiteX6" fmla="*/ 113024 w 4618340"/>
                  <a:gd name="connsiteY6" fmla="*/ 1051537 h 2476862"/>
                  <a:gd name="connsiteX0" fmla="*/ 113024 w 4618340"/>
                  <a:gd name="connsiteY0" fmla="*/ 1051537 h 2479362"/>
                  <a:gd name="connsiteX1" fmla="*/ 2258590 w 4618340"/>
                  <a:gd name="connsiteY1" fmla="*/ 8 h 2479362"/>
                  <a:gd name="connsiteX2" fmla="*/ 4618340 w 4618340"/>
                  <a:gd name="connsiteY2" fmla="*/ 1068014 h 2479362"/>
                  <a:gd name="connsiteX3" fmla="*/ 2258590 w 4618340"/>
                  <a:gd name="connsiteY3" fmla="*/ 2432582 h 2479362"/>
                  <a:gd name="connsiteX4" fmla="*/ 1042557 w 4618340"/>
                  <a:gd name="connsiteY4" fmla="*/ 2111307 h 2479362"/>
                  <a:gd name="connsiteX5" fmla="*/ 348286 w 4618340"/>
                  <a:gd name="connsiteY5" fmla="*/ 1750631 h 2479362"/>
                  <a:gd name="connsiteX6" fmla="*/ 113024 w 4618340"/>
                  <a:gd name="connsiteY6" fmla="*/ 1051537 h 2479362"/>
                  <a:gd name="connsiteX0" fmla="*/ 113024 w 4618340"/>
                  <a:gd name="connsiteY0" fmla="*/ 1051537 h 2562759"/>
                  <a:gd name="connsiteX1" fmla="*/ 2258590 w 4618340"/>
                  <a:gd name="connsiteY1" fmla="*/ 8 h 2562759"/>
                  <a:gd name="connsiteX2" fmla="*/ 4618340 w 4618340"/>
                  <a:gd name="connsiteY2" fmla="*/ 1068014 h 2562759"/>
                  <a:gd name="connsiteX3" fmla="*/ 2382158 w 4618340"/>
                  <a:gd name="connsiteY3" fmla="*/ 2523198 h 2562759"/>
                  <a:gd name="connsiteX4" fmla="*/ 1042557 w 4618340"/>
                  <a:gd name="connsiteY4" fmla="*/ 2111307 h 2562759"/>
                  <a:gd name="connsiteX5" fmla="*/ 348286 w 4618340"/>
                  <a:gd name="connsiteY5" fmla="*/ 1750631 h 2562759"/>
                  <a:gd name="connsiteX6" fmla="*/ 113024 w 4618340"/>
                  <a:gd name="connsiteY6" fmla="*/ 1051537 h 2562759"/>
                  <a:gd name="connsiteX0" fmla="*/ 113024 w 4618340"/>
                  <a:gd name="connsiteY0" fmla="*/ 1051537 h 2592771"/>
                  <a:gd name="connsiteX1" fmla="*/ 2258590 w 4618340"/>
                  <a:gd name="connsiteY1" fmla="*/ 8 h 2592771"/>
                  <a:gd name="connsiteX2" fmla="*/ 4618340 w 4618340"/>
                  <a:gd name="connsiteY2" fmla="*/ 1068014 h 2592771"/>
                  <a:gd name="connsiteX3" fmla="*/ 2382158 w 4618340"/>
                  <a:gd name="connsiteY3" fmla="*/ 2523198 h 2592771"/>
                  <a:gd name="connsiteX4" fmla="*/ 803659 w 4618340"/>
                  <a:gd name="connsiteY4" fmla="*/ 2292540 h 2592771"/>
                  <a:gd name="connsiteX5" fmla="*/ 348286 w 4618340"/>
                  <a:gd name="connsiteY5" fmla="*/ 1750631 h 2592771"/>
                  <a:gd name="connsiteX6" fmla="*/ 113024 w 4618340"/>
                  <a:gd name="connsiteY6" fmla="*/ 1051537 h 2592771"/>
                  <a:gd name="connsiteX0" fmla="*/ 171600 w 4676916"/>
                  <a:gd name="connsiteY0" fmla="*/ 1051537 h 2592771"/>
                  <a:gd name="connsiteX1" fmla="*/ 2317166 w 4676916"/>
                  <a:gd name="connsiteY1" fmla="*/ 8 h 2592771"/>
                  <a:gd name="connsiteX2" fmla="*/ 4676916 w 4676916"/>
                  <a:gd name="connsiteY2" fmla="*/ 1068014 h 2592771"/>
                  <a:gd name="connsiteX3" fmla="*/ 2440734 w 4676916"/>
                  <a:gd name="connsiteY3" fmla="*/ 2523198 h 2592771"/>
                  <a:gd name="connsiteX4" fmla="*/ 862235 w 4676916"/>
                  <a:gd name="connsiteY4" fmla="*/ 2292540 h 2592771"/>
                  <a:gd name="connsiteX5" fmla="*/ 209154 w 4676916"/>
                  <a:gd name="connsiteY5" fmla="*/ 1783582 h 2592771"/>
                  <a:gd name="connsiteX6" fmla="*/ 171600 w 4676916"/>
                  <a:gd name="connsiteY6" fmla="*/ 1051537 h 2592771"/>
                  <a:gd name="connsiteX0" fmla="*/ 121914 w 4627230"/>
                  <a:gd name="connsiteY0" fmla="*/ 1051537 h 2592771"/>
                  <a:gd name="connsiteX1" fmla="*/ 2267480 w 4627230"/>
                  <a:gd name="connsiteY1" fmla="*/ 8 h 2592771"/>
                  <a:gd name="connsiteX2" fmla="*/ 4627230 w 4627230"/>
                  <a:gd name="connsiteY2" fmla="*/ 1068014 h 2592771"/>
                  <a:gd name="connsiteX3" fmla="*/ 2391048 w 4627230"/>
                  <a:gd name="connsiteY3" fmla="*/ 2523198 h 2592771"/>
                  <a:gd name="connsiteX4" fmla="*/ 812549 w 4627230"/>
                  <a:gd name="connsiteY4" fmla="*/ 2292540 h 2592771"/>
                  <a:gd name="connsiteX5" fmla="*/ 159468 w 4627230"/>
                  <a:gd name="connsiteY5" fmla="*/ 1783582 h 2592771"/>
                  <a:gd name="connsiteX6" fmla="*/ 121914 w 4627230"/>
                  <a:gd name="connsiteY6" fmla="*/ 1051537 h 2592771"/>
                  <a:gd name="connsiteX0" fmla="*/ 118006 w 4648036"/>
                  <a:gd name="connsiteY0" fmla="*/ 944902 h 2593228"/>
                  <a:gd name="connsiteX1" fmla="*/ 2288286 w 4648036"/>
                  <a:gd name="connsiteY1" fmla="*/ 465 h 2593228"/>
                  <a:gd name="connsiteX2" fmla="*/ 4648036 w 4648036"/>
                  <a:gd name="connsiteY2" fmla="*/ 1068471 h 2593228"/>
                  <a:gd name="connsiteX3" fmla="*/ 2411854 w 4648036"/>
                  <a:gd name="connsiteY3" fmla="*/ 2523655 h 2593228"/>
                  <a:gd name="connsiteX4" fmla="*/ 833355 w 4648036"/>
                  <a:gd name="connsiteY4" fmla="*/ 2292997 h 2593228"/>
                  <a:gd name="connsiteX5" fmla="*/ 180274 w 4648036"/>
                  <a:gd name="connsiteY5" fmla="*/ 1784039 h 2593228"/>
                  <a:gd name="connsiteX6" fmla="*/ 118006 w 4648036"/>
                  <a:gd name="connsiteY6" fmla="*/ 944902 h 2593228"/>
                  <a:gd name="connsiteX0" fmla="*/ 114549 w 4644579"/>
                  <a:gd name="connsiteY0" fmla="*/ 944932 h 2593258"/>
                  <a:gd name="connsiteX1" fmla="*/ 2284829 w 4644579"/>
                  <a:gd name="connsiteY1" fmla="*/ 495 h 2593258"/>
                  <a:gd name="connsiteX2" fmla="*/ 4644579 w 4644579"/>
                  <a:gd name="connsiteY2" fmla="*/ 1068501 h 2593258"/>
                  <a:gd name="connsiteX3" fmla="*/ 2408397 w 4644579"/>
                  <a:gd name="connsiteY3" fmla="*/ 2523685 h 2593258"/>
                  <a:gd name="connsiteX4" fmla="*/ 829898 w 4644579"/>
                  <a:gd name="connsiteY4" fmla="*/ 2293027 h 2593258"/>
                  <a:gd name="connsiteX5" fmla="*/ 176817 w 4644579"/>
                  <a:gd name="connsiteY5" fmla="*/ 1784069 h 2593258"/>
                  <a:gd name="connsiteX6" fmla="*/ 114549 w 4644579"/>
                  <a:gd name="connsiteY6" fmla="*/ 944932 h 2593258"/>
                  <a:gd name="connsiteX0" fmla="*/ 123785 w 4653815"/>
                  <a:gd name="connsiteY0" fmla="*/ 854345 h 2502671"/>
                  <a:gd name="connsiteX1" fmla="*/ 2376444 w 4653815"/>
                  <a:gd name="connsiteY1" fmla="*/ 524 h 2502671"/>
                  <a:gd name="connsiteX2" fmla="*/ 4653815 w 4653815"/>
                  <a:gd name="connsiteY2" fmla="*/ 977914 h 2502671"/>
                  <a:gd name="connsiteX3" fmla="*/ 2417633 w 4653815"/>
                  <a:gd name="connsiteY3" fmla="*/ 2433098 h 2502671"/>
                  <a:gd name="connsiteX4" fmla="*/ 839134 w 4653815"/>
                  <a:gd name="connsiteY4" fmla="*/ 2202440 h 2502671"/>
                  <a:gd name="connsiteX5" fmla="*/ 186053 w 4653815"/>
                  <a:gd name="connsiteY5" fmla="*/ 1693482 h 2502671"/>
                  <a:gd name="connsiteX6" fmla="*/ 123785 w 4653815"/>
                  <a:gd name="connsiteY6" fmla="*/ 854345 h 2502671"/>
                  <a:gd name="connsiteX0" fmla="*/ 123785 w 5090420"/>
                  <a:gd name="connsiteY0" fmla="*/ 856323 h 2493827"/>
                  <a:gd name="connsiteX1" fmla="*/ 2376444 w 5090420"/>
                  <a:gd name="connsiteY1" fmla="*/ 2502 h 2493827"/>
                  <a:gd name="connsiteX2" fmla="*/ 5090420 w 5090420"/>
                  <a:gd name="connsiteY2" fmla="*/ 1136411 h 2493827"/>
                  <a:gd name="connsiteX3" fmla="*/ 2417633 w 5090420"/>
                  <a:gd name="connsiteY3" fmla="*/ 2435076 h 2493827"/>
                  <a:gd name="connsiteX4" fmla="*/ 839134 w 5090420"/>
                  <a:gd name="connsiteY4" fmla="*/ 2204418 h 2493827"/>
                  <a:gd name="connsiteX5" fmla="*/ 186053 w 5090420"/>
                  <a:gd name="connsiteY5" fmla="*/ 1695460 h 2493827"/>
                  <a:gd name="connsiteX6" fmla="*/ 123785 w 5090420"/>
                  <a:gd name="connsiteY6" fmla="*/ 856323 h 2493827"/>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05386"/>
                  <a:gd name="connsiteY0" fmla="*/ 856323 h 2435205"/>
                  <a:gd name="connsiteX1" fmla="*/ 2376444 w 5105386"/>
                  <a:gd name="connsiteY1" fmla="*/ 2502 h 2435205"/>
                  <a:gd name="connsiteX2" fmla="*/ 5090420 w 5105386"/>
                  <a:gd name="connsiteY2" fmla="*/ 1136411 h 2435205"/>
                  <a:gd name="connsiteX3" fmla="*/ 4341887 w 5105386"/>
                  <a:gd name="connsiteY3" fmla="*/ 2179447 h 2435205"/>
                  <a:gd name="connsiteX4" fmla="*/ 2417633 w 5105386"/>
                  <a:gd name="connsiteY4" fmla="*/ 2435076 h 2435205"/>
                  <a:gd name="connsiteX5" fmla="*/ 839134 w 5105386"/>
                  <a:gd name="connsiteY5" fmla="*/ 2204418 h 2435205"/>
                  <a:gd name="connsiteX6" fmla="*/ 186053 w 5105386"/>
                  <a:gd name="connsiteY6" fmla="*/ 1695460 h 2435205"/>
                  <a:gd name="connsiteX7" fmla="*/ 123785 w 5105386"/>
                  <a:gd name="connsiteY7" fmla="*/ 856323 h 2435205"/>
                  <a:gd name="connsiteX0" fmla="*/ 123785 w 5105386"/>
                  <a:gd name="connsiteY0" fmla="*/ 856323 h 2443433"/>
                  <a:gd name="connsiteX1" fmla="*/ 2376444 w 5105386"/>
                  <a:gd name="connsiteY1" fmla="*/ 2502 h 2443433"/>
                  <a:gd name="connsiteX2" fmla="*/ 5090420 w 5105386"/>
                  <a:gd name="connsiteY2" fmla="*/ 1136411 h 2443433"/>
                  <a:gd name="connsiteX3" fmla="*/ 4341887 w 5105386"/>
                  <a:gd name="connsiteY3" fmla="*/ 2179447 h 2443433"/>
                  <a:gd name="connsiteX4" fmla="*/ 2434108 w 5105386"/>
                  <a:gd name="connsiteY4" fmla="*/ 2443314 h 2443433"/>
                  <a:gd name="connsiteX5" fmla="*/ 839134 w 5105386"/>
                  <a:gd name="connsiteY5" fmla="*/ 2204418 h 2443433"/>
                  <a:gd name="connsiteX6" fmla="*/ 186053 w 5105386"/>
                  <a:gd name="connsiteY6" fmla="*/ 1695460 h 2443433"/>
                  <a:gd name="connsiteX7" fmla="*/ 123785 w 5105386"/>
                  <a:gd name="connsiteY7" fmla="*/ 856323 h 2443433"/>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7177"/>
                  <a:gd name="connsiteX1" fmla="*/ 2376444 w 5105386"/>
                  <a:gd name="connsiteY1" fmla="*/ 2502 h 2447177"/>
                  <a:gd name="connsiteX2" fmla="*/ 5090420 w 5105386"/>
                  <a:gd name="connsiteY2" fmla="*/ 1136411 h 2447177"/>
                  <a:gd name="connsiteX3" fmla="*/ 4341887 w 5105386"/>
                  <a:gd name="connsiteY3" fmla="*/ 2179447 h 2447177"/>
                  <a:gd name="connsiteX4" fmla="*/ 3600482 w 5105386"/>
                  <a:gd name="connsiteY4" fmla="*/ 2377154 h 2447177"/>
                  <a:gd name="connsiteX5" fmla="*/ 2434108 w 5105386"/>
                  <a:gd name="connsiteY5" fmla="*/ 2443314 h 2447177"/>
                  <a:gd name="connsiteX6" fmla="*/ 839134 w 5105386"/>
                  <a:gd name="connsiteY6" fmla="*/ 2204418 h 2447177"/>
                  <a:gd name="connsiteX7" fmla="*/ 186053 w 5105386"/>
                  <a:gd name="connsiteY7" fmla="*/ 1695460 h 2447177"/>
                  <a:gd name="connsiteX8" fmla="*/ 123785 w 5105386"/>
                  <a:gd name="connsiteY8" fmla="*/ 856323 h 2447177"/>
                  <a:gd name="connsiteX0" fmla="*/ 154469 w 5136070"/>
                  <a:gd name="connsiteY0" fmla="*/ 856323 h 2447177"/>
                  <a:gd name="connsiteX1" fmla="*/ 2407128 w 5136070"/>
                  <a:gd name="connsiteY1" fmla="*/ 2502 h 2447177"/>
                  <a:gd name="connsiteX2" fmla="*/ 5121104 w 5136070"/>
                  <a:gd name="connsiteY2" fmla="*/ 1136411 h 2447177"/>
                  <a:gd name="connsiteX3" fmla="*/ 4372571 w 5136070"/>
                  <a:gd name="connsiteY3" fmla="*/ 2179447 h 2447177"/>
                  <a:gd name="connsiteX4" fmla="*/ 3631166 w 5136070"/>
                  <a:gd name="connsiteY4" fmla="*/ 2377154 h 2447177"/>
                  <a:gd name="connsiteX5" fmla="*/ 2464792 w 5136070"/>
                  <a:gd name="connsiteY5" fmla="*/ 2443314 h 2447177"/>
                  <a:gd name="connsiteX6" fmla="*/ 869818 w 5136070"/>
                  <a:gd name="connsiteY6" fmla="*/ 2204418 h 2447177"/>
                  <a:gd name="connsiteX7" fmla="*/ 216737 w 5136070"/>
                  <a:gd name="connsiteY7" fmla="*/ 1695460 h 2447177"/>
                  <a:gd name="connsiteX8" fmla="*/ 154469 w 5136070"/>
                  <a:gd name="connsiteY8" fmla="*/ 856323 h 2447177"/>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382822"/>
                  <a:gd name="connsiteX1" fmla="*/ 2384052 w 5112994"/>
                  <a:gd name="connsiteY1" fmla="*/ 2483 h 2382822"/>
                  <a:gd name="connsiteX2" fmla="*/ 5098028 w 5112994"/>
                  <a:gd name="connsiteY2" fmla="*/ 1136392 h 2382822"/>
                  <a:gd name="connsiteX3" fmla="*/ 4349495 w 5112994"/>
                  <a:gd name="connsiteY3" fmla="*/ 2179428 h 2382822"/>
                  <a:gd name="connsiteX4" fmla="*/ 3608090 w 5112994"/>
                  <a:gd name="connsiteY4" fmla="*/ 2377135 h 2382822"/>
                  <a:gd name="connsiteX5" fmla="*/ 2367575 w 5112994"/>
                  <a:gd name="connsiteY5" fmla="*/ 2179684 h 2382822"/>
                  <a:gd name="connsiteX6" fmla="*/ 978547 w 5112994"/>
                  <a:gd name="connsiteY6" fmla="*/ 1957264 h 2382822"/>
                  <a:gd name="connsiteX7" fmla="*/ 276039 w 5112994"/>
                  <a:gd name="connsiteY7" fmla="*/ 1662489 h 2382822"/>
                  <a:gd name="connsiteX8" fmla="*/ 131393 w 5112994"/>
                  <a:gd name="connsiteY8" fmla="*/ 856304 h 2382822"/>
                  <a:gd name="connsiteX0" fmla="*/ 131393 w 5112994"/>
                  <a:gd name="connsiteY0" fmla="*/ 856304 h 2247594"/>
                  <a:gd name="connsiteX1" fmla="*/ 2384052 w 5112994"/>
                  <a:gd name="connsiteY1" fmla="*/ 2483 h 2247594"/>
                  <a:gd name="connsiteX2" fmla="*/ 5098028 w 5112994"/>
                  <a:gd name="connsiteY2" fmla="*/ 1136392 h 2247594"/>
                  <a:gd name="connsiteX3" fmla="*/ 4349495 w 5112994"/>
                  <a:gd name="connsiteY3" fmla="*/ 2179428 h 2247594"/>
                  <a:gd name="connsiteX4" fmla="*/ 3591615 w 5112994"/>
                  <a:gd name="connsiteY4" fmla="*/ 2130000 h 2247594"/>
                  <a:gd name="connsiteX5" fmla="*/ 2367575 w 5112994"/>
                  <a:gd name="connsiteY5" fmla="*/ 2179684 h 2247594"/>
                  <a:gd name="connsiteX6" fmla="*/ 978547 w 5112994"/>
                  <a:gd name="connsiteY6" fmla="*/ 1957264 h 2247594"/>
                  <a:gd name="connsiteX7" fmla="*/ 276039 w 5112994"/>
                  <a:gd name="connsiteY7" fmla="*/ 1662489 h 2247594"/>
                  <a:gd name="connsiteX8" fmla="*/ 131393 w 5112994"/>
                  <a:gd name="connsiteY8" fmla="*/ 856304 h 2247594"/>
                  <a:gd name="connsiteX0" fmla="*/ 131393 w 5109562"/>
                  <a:gd name="connsiteY0" fmla="*/ 856304 h 2185108"/>
                  <a:gd name="connsiteX1" fmla="*/ 2384052 w 5109562"/>
                  <a:gd name="connsiteY1" fmla="*/ 2483 h 2185108"/>
                  <a:gd name="connsiteX2" fmla="*/ 5098028 w 5109562"/>
                  <a:gd name="connsiteY2" fmla="*/ 1136392 h 2185108"/>
                  <a:gd name="connsiteX3" fmla="*/ 4201214 w 5109562"/>
                  <a:gd name="connsiteY3" fmla="*/ 1973482 h 2185108"/>
                  <a:gd name="connsiteX4" fmla="*/ 3591615 w 5109562"/>
                  <a:gd name="connsiteY4" fmla="*/ 2130000 h 2185108"/>
                  <a:gd name="connsiteX5" fmla="*/ 2367575 w 5109562"/>
                  <a:gd name="connsiteY5" fmla="*/ 2179684 h 2185108"/>
                  <a:gd name="connsiteX6" fmla="*/ 978547 w 5109562"/>
                  <a:gd name="connsiteY6" fmla="*/ 1957264 h 2185108"/>
                  <a:gd name="connsiteX7" fmla="*/ 276039 w 5109562"/>
                  <a:gd name="connsiteY7" fmla="*/ 1662489 h 2185108"/>
                  <a:gd name="connsiteX8" fmla="*/ 131393 w 5109562"/>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4730251"/>
                  <a:gd name="connsiteY0" fmla="*/ 854908 h 2183712"/>
                  <a:gd name="connsiteX1" fmla="*/ 2384052 w 4730251"/>
                  <a:gd name="connsiteY1" fmla="*/ 1087 h 2183712"/>
                  <a:gd name="connsiteX2" fmla="*/ 4702612 w 4730251"/>
                  <a:gd name="connsiteY2" fmla="*/ 1036142 h 2183712"/>
                  <a:gd name="connsiteX3" fmla="*/ 4192976 w 4730251"/>
                  <a:gd name="connsiteY3" fmla="*/ 1864994 h 2183712"/>
                  <a:gd name="connsiteX4" fmla="*/ 3591615 w 4730251"/>
                  <a:gd name="connsiteY4" fmla="*/ 2128604 h 2183712"/>
                  <a:gd name="connsiteX5" fmla="*/ 2367575 w 4730251"/>
                  <a:gd name="connsiteY5" fmla="*/ 2178288 h 2183712"/>
                  <a:gd name="connsiteX6" fmla="*/ 978547 w 4730251"/>
                  <a:gd name="connsiteY6" fmla="*/ 1955868 h 2183712"/>
                  <a:gd name="connsiteX7" fmla="*/ 276039 w 4730251"/>
                  <a:gd name="connsiteY7" fmla="*/ 1661093 h 2183712"/>
                  <a:gd name="connsiteX8" fmla="*/ 131393 w 4730251"/>
                  <a:gd name="connsiteY8" fmla="*/ 854908 h 2183712"/>
                  <a:gd name="connsiteX0" fmla="*/ 131393 w 4730251"/>
                  <a:gd name="connsiteY0" fmla="*/ 854908 h 2179195"/>
                  <a:gd name="connsiteX1" fmla="*/ 2384052 w 4730251"/>
                  <a:gd name="connsiteY1" fmla="*/ 1087 h 2179195"/>
                  <a:gd name="connsiteX2" fmla="*/ 4702612 w 4730251"/>
                  <a:gd name="connsiteY2" fmla="*/ 1036142 h 2179195"/>
                  <a:gd name="connsiteX3" fmla="*/ 4192976 w 4730251"/>
                  <a:gd name="connsiteY3" fmla="*/ 1864994 h 2179195"/>
                  <a:gd name="connsiteX4" fmla="*/ 3468048 w 4730251"/>
                  <a:gd name="connsiteY4" fmla="*/ 1939134 h 2179195"/>
                  <a:gd name="connsiteX5" fmla="*/ 2367575 w 4730251"/>
                  <a:gd name="connsiteY5" fmla="*/ 2178288 h 2179195"/>
                  <a:gd name="connsiteX6" fmla="*/ 978547 w 4730251"/>
                  <a:gd name="connsiteY6" fmla="*/ 1955868 h 2179195"/>
                  <a:gd name="connsiteX7" fmla="*/ 276039 w 4730251"/>
                  <a:gd name="connsiteY7" fmla="*/ 1661093 h 2179195"/>
                  <a:gd name="connsiteX8" fmla="*/ 131393 w 4730251"/>
                  <a:gd name="connsiteY8" fmla="*/ 854908 h 2179195"/>
                  <a:gd name="connsiteX0" fmla="*/ 131393 w 4722792"/>
                  <a:gd name="connsiteY0" fmla="*/ 854908 h 2179195"/>
                  <a:gd name="connsiteX1" fmla="*/ 2384052 w 4722792"/>
                  <a:gd name="connsiteY1" fmla="*/ 1087 h 2179195"/>
                  <a:gd name="connsiteX2" fmla="*/ 4702612 w 4722792"/>
                  <a:gd name="connsiteY2" fmla="*/ 1036142 h 2179195"/>
                  <a:gd name="connsiteX3" fmla="*/ 4085884 w 4722792"/>
                  <a:gd name="connsiteY3" fmla="*/ 1708475 h 2179195"/>
                  <a:gd name="connsiteX4" fmla="*/ 3468048 w 4722792"/>
                  <a:gd name="connsiteY4" fmla="*/ 1939134 h 2179195"/>
                  <a:gd name="connsiteX5" fmla="*/ 2367575 w 4722792"/>
                  <a:gd name="connsiteY5" fmla="*/ 2178288 h 2179195"/>
                  <a:gd name="connsiteX6" fmla="*/ 978547 w 4722792"/>
                  <a:gd name="connsiteY6" fmla="*/ 1955868 h 2179195"/>
                  <a:gd name="connsiteX7" fmla="*/ 276039 w 4722792"/>
                  <a:gd name="connsiteY7" fmla="*/ 1661093 h 2179195"/>
                  <a:gd name="connsiteX8" fmla="*/ 131393 w 4722792"/>
                  <a:gd name="connsiteY8" fmla="*/ 854908 h 21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2792" h="2179195">
                    <a:moveTo>
                      <a:pt x="131393" y="854908"/>
                    </a:moveTo>
                    <a:cubicBezTo>
                      <a:pt x="482729" y="578240"/>
                      <a:pt x="1622182" y="-29119"/>
                      <a:pt x="2384052" y="1087"/>
                    </a:cubicBezTo>
                    <a:cubicBezTo>
                      <a:pt x="3145922" y="31293"/>
                      <a:pt x="4752605" y="297123"/>
                      <a:pt x="4702612" y="1036142"/>
                    </a:cubicBezTo>
                    <a:cubicBezTo>
                      <a:pt x="4800900" y="1462122"/>
                      <a:pt x="4531349" y="1492031"/>
                      <a:pt x="4085884" y="1708475"/>
                    </a:cubicBezTo>
                    <a:cubicBezTo>
                      <a:pt x="3814220" y="1894671"/>
                      <a:pt x="3786011" y="1895156"/>
                      <a:pt x="3468048" y="1939134"/>
                    </a:cubicBezTo>
                    <a:cubicBezTo>
                      <a:pt x="3150085" y="1983112"/>
                      <a:pt x="2820935" y="2194720"/>
                      <a:pt x="2367575" y="2178288"/>
                    </a:cubicBezTo>
                    <a:cubicBezTo>
                      <a:pt x="1775545" y="2149498"/>
                      <a:pt x="1394412" y="2094240"/>
                      <a:pt x="978547" y="1955868"/>
                    </a:cubicBezTo>
                    <a:cubicBezTo>
                      <a:pt x="579158" y="1891637"/>
                      <a:pt x="550410" y="1774564"/>
                      <a:pt x="276039" y="1661093"/>
                    </a:cubicBezTo>
                    <a:cubicBezTo>
                      <a:pt x="240565" y="1415817"/>
                      <a:pt x="-219943" y="1131576"/>
                      <a:pt x="131393" y="854908"/>
                    </a:cubicBezTo>
                    <a:close/>
                  </a:path>
                </a:pathLst>
              </a:custGeom>
              <a:gradFill flip="none" rotWithShape="1">
                <a:gsLst>
                  <a:gs pos="0">
                    <a:srgbClr val="6A412F">
                      <a:shade val="30000"/>
                      <a:satMod val="115000"/>
                    </a:srgbClr>
                  </a:gs>
                  <a:gs pos="50000">
                    <a:srgbClr val="6A412F">
                      <a:shade val="67500"/>
                      <a:satMod val="115000"/>
                    </a:srgbClr>
                  </a:gs>
                  <a:gs pos="100000">
                    <a:srgbClr val="6A412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32" name="Oval 24"/>
              <p:cNvSpPr/>
              <p:nvPr/>
            </p:nvSpPr>
            <p:spPr>
              <a:xfrm>
                <a:off x="6914022" y="3699344"/>
                <a:ext cx="4467519" cy="1762412"/>
              </a:xfrm>
              <a:custGeom>
                <a:avLst/>
                <a:gdLst>
                  <a:gd name="connsiteX0" fmla="*/ 0 w 4356874"/>
                  <a:gd name="connsiteY0" fmla="*/ 871154 h 1742307"/>
                  <a:gd name="connsiteX1" fmla="*/ 2178437 w 4356874"/>
                  <a:gd name="connsiteY1" fmla="*/ 0 h 1742307"/>
                  <a:gd name="connsiteX2" fmla="*/ 4356874 w 4356874"/>
                  <a:gd name="connsiteY2" fmla="*/ 871154 h 1742307"/>
                  <a:gd name="connsiteX3" fmla="*/ 2178437 w 4356874"/>
                  <a:gd name="connsiteY3" fmla="*/ 1742308 h 1742307"/>
                  <a:gd name="connsiteX4" fmla="*/ 0 w 4356874"/>
                  <a:gd name="connsiteY4" fmla="*/ 871154 h 1742307"/>
                  <a:gd name="connsiteX0" fmla="*/ 97 w 4356971"/>
                  <a:gd name="connsiteY0" fmla="*/ 978246 h 1849400"/>
                  <a:gd name="connsiteX1" fmla="*/ 2112631 w 4356971"/>
                  <a:gd name="connsiteY1" fmla="*/ 0 h 1849400"/>
                  <a:gd name="connsiteX2" fmla="*/ 4356971 w 4356971"/>
                  <a:gd name="connsiteY2" fmla="*/ 978246 h 1849400"/>
                  <a:gd name="connsiteX3" fmla="*/ 2178534 w 4356971"/>
                  <a:gd name="connsiteY3" fmla="*/ 1849400 h 1849400"/>
                  <a:gd name="connsiteX4" fmla="*/ 97 w 4356971"/>
                  <a:gd name="connsiteY4" fmla="*/ 978246 h 1849400"/>
                  <a:gd name="connsiteX0" fmla="*/ 41622 w 4398496"/>
                  <a:gd name="connsiteY0" fmla="*/ 978246 h 1871280"/>
                  <a:gd name="connsiteX1" fmla="*/ 2154156 w 4398496"/>
                  <a:gd name="connsiteY1" fmla="*/ 0 h 1871280"/>
                  <a:gd name="connsiteX2" fmla="*/ 4398496 w 4398496"/>
                  <a:gd name="connsiteY2" fmla="*/ 978246 h 1871280"/>
                  <a:gd name="connsiteX3" fmla="*/ 2220059 w 4398496"/>
                  <a:gd name="connsiteY3" fmla="*/ 1849400 h 1871280"/>
                  <a:gd name="connsiteX4" fmla="*/ 861984 w 4398496"/>
                  <a:gd name="connsiteY4" fmla="*/ 1556199 h 1871280"/>
                  <a:gd name="connsiteX5" fmla="*/ 41622 w 4398496"/>
                  <a:gd name="connsiteY5" fmla="*/ 978246 h 1871280"/>
                  <a:gd name="connsiteX0" fmla="*/ 41622 w 4398496"/>
                  <a:gd name="connsiteY0" fmla="*/ 978246 h 1868537"/>
                  <a:gd name="connsiteX1" fmla="*/ 2154156 w 4398496"/>
                  <a:gd name="connsiteY1" fmla="*/ 0 h 1868537"/>
                  <a:gd name="connsiteX2" fmla="*/ 4398496 w 4398496"/>
                  <a:gd name="connsiteY2" fmla="*/ 978246 h 1868537"/>
                  <a:gd name="connsiteX3" fmla="*/ 2220059 w 4398496"/>
                  <a:gd name="connsiteY3" fmla="*/ 1849400 h 1868537"/>
                  <a:gd name="connsiteX4" fmla="*/ 861984 w 4398496"/>
                  <a:gd name="connsiteY4" fmla="*/ 1556199 h 1868537"/>
                  <a:gd name="connsiteX5" fmla="*/ 41622 w 4398496"/>
                  <a:gd name="connsiteY5" fmla="*/ 978246 h 1868537"/>
                  <a:gd name="connsiteX0" fmla="*/ 38773 w 4395647"/>
                  <a:gd name="connsiteY0" fmla="*/ 978246 h 1868537"/>
                  <a:gd name="connsiteX1" fmla="*/ 2151307 w 4395647"/>
                  <a:gd name="connsiteY1" fmla="*/ 0 h 1868537"/>
                  <a:gd name="connsiteX2" fmla="*/ 4395647 w 4395647"/>
                  <a:gd name="connsiteY2" fmla="*/ 978246 h 1868537"/>
                  <a:gd name="connsiteX3" fmla="*/ 2217210 w 4395647"/>
                  <a:gd name="connsiteY3" fmla="*/ 1849400 h 1868537"/>
                  <a:gd name="connsiteX4" fmla="*/ 859135 w 4395647"/>
                  <a:gd name="connsiteY4" fmla="*/ 1556199 h 1868537"/>
                  <a:gd name="connsiteX5" fmla="*/ 38773 w 4395647"/>
                  <a:gd name="connsiteY5" fmla="*/ 978246 h 1868537"/>
                  <a:gd name="connsiteX0" fmla="*/ 41055 w 4397929"/>
                  <a:gd name="connsiteY0" fmla="*/ 978246 h 1871242"/>
                  <a:gd name="connsiteX1" fmla="*/ 2153589 w 4397929"/>
                  <a:gd name="connsiteY1" fmla="*/ 0 h 1871242"/>
                  <a:gd name="connsiteX2" fmla="*/ 4397929 w 4397929"/>
                  <a:gd name="connsiteY2" fmla="*/ 978246 h 1871242"/>
                  <a:gd name="connsiteX3" fmla="*/ 2219492 w 4397929"/>
                  <a:gd name="connsiteY3" fmla="*/ 1849400 h 1871242"/>
                  <a:gd name="connsiteX4" fmla="*/ 836704 w 4397929"/>
                  <a:gd name="connsiteY4" fmla="*/ 1580913 h 1871242"/>
                  <a:gd name="connsiteX5" fmla="*/ 41055 w 4397929"/>
                  <a:gd name="connsiteY5" fmla="*/ 978246 h 1871242"/>
                  <a:gd name="connsiteX0" fmla="*/ 41055 w 4397929"/>
                  <a:gd name="connsiteY0" fmla="*/ 978246 h 1888271"/>
                  <a:gd name="connsiteX1" fmla="*/ 2153589 w 4397929"/>
                  <a:gd name="connsiteY1" fmla="*/ 0 h 1888271"/>
                  <a:gd name="connsiteX2" fmla="*/ 4397929 w 4397929"/>
                  <a:gd name="connsiteY2" fmla="*/ 978246 h 1888271"/>
                  <a:gd name="connsiteX3" fmla="*/ 2219492 w 4397929"/>
                  <a:gd name="connsiteY3" fmla="*/ 1849400 h 1888271"/>
                  <a:gd name="connsiteX4" fmla="*/ 1569871 w 4397929"/>
                  <a:gd name="connsiteY4" fmla="*/ 1720956 h 1888271"/>
                  <a:gd name="connsiteX5" fmla="*/ 836704 w 4397929"/>
                  <a:gd name="connsiteY5" fmla="*/ 1580913 h 1888271"/>
                  <a:gd name="connsiteX6" fmla="*/ 41055 w 4397929"/>
                  <a:gd name="connsiteY6" fmla="*/ 978246 h 1888271"/>
                  <a:gd name="connsiteX0" fmla="*/ 41055 w 4397929"/>
                  <a:gd name="connsiteY0" fmla="*/ 978246 h 1880363"/>
                  <a:gd name="connsiteX1" fmla="*/ 2153589 w 4397929"/>
                  <a:gd name="connsiteY1" fmla="*/ 0 h 1880363"/>
                  <a:gd name="connsiteX2" fmla="*/ 4397929 w 4397929"/>
                  <a:gd name="connsiteY2" fmla="*/ 978246 h 1880363"/>
                  <a:gd name="connsiteX3" fmla="*/ 2219492 w 4397929"/>
                  <a:gd name="connsiteY3" fmla="*/ 1849400 h 1880363"/>
                  <a:gd name="connsiteX4" fmla="*/ 1569871 w 4397929"/>
                  <a:gd name="connsiteY4" fmla="*/ 1720956 h 1880363"/>
                  <a:gd name="connsiteX5" fmla="*/ 836704 w 4397929"/>
                  <a:gd name="connsiteY5" fmla="*/ 1580913 h 1880363"/>
                  <a:gd name="connsiteX6" fmla="*/ 41055 w 4397929"/>
                  <a:gd name="connsiteY6" fmla="*/ 978246 h 1880363"/>
                  <a:gd name="connsiteX0" fmla="*/ 41055 w 4423831"/>
                  <a:gd name="connsiteY0" fmla="*/ 978246 h 1852832"/>
                  <a:gd name="connsiteX1" fmla="*/ 2153589 w 4423831"/>
                  <a:gd name="connsiteY1" fmla="*/ 0 h 1852832"/>
                  <a:gd name="connsiteX2" fmla="*/ 4397929 w 4423831"/>
                  <a:gd name="connsiteY2" fmla="*/ 978246 h 1852832"/>
                  <a:gd name="connsiteX3" fmla="*/ 3283342 w 4423831"/>
                  <a:gd name="connsiteY3" fmla="*/ 1531486 h 1852832"/>
                  <a:gd name="connsiteX4" fmla="*/ 2219492 w 4423831"/>
                  <a:gd name="connsiteY4" fmla="*/ 1849400 h 1852832"/>
                  <a:gd name="connsiteX5" fmla="*/ 1569871 w 4423831"/>
                  <a:gd name="connsiteY5" fmla="*/ 1720956 h 1852832"/>
                  <a:gd name="connsiteX6" fmla="*/ 836704 w 4423831"/>
                  <a:gd name="connsiteY6" fmla="*/ 1580913 h 1852832"/>
                  <a:gd name="connsiteX7" fmla="*/ 41055 w 4423831"/>
                  <a:gd name="connsiteY7" fmla="*/ 978246 h 1852832"/>
                  <a:gd name="connsiteX0" fmla="*/ 41055 w 4417628"/>
                  <a:gd name="connsiteY0" fmla="*/ 978246 h 1852832"/>
                  <a:gd name="connsiteX1" fmla="*/ 2153589 w 4417628"/>
                  <a:gd name="connsiteY1" fmla="*/ 0 h 1852832"/>
                  <a:gd name="connsiteX2" fmla="*/ 4397929 w 4417628"/>
                  <a:gd name="connsiteY2" fmla="*/ 978246 h 1852832"/>
                  <a:gd name="connsiteX3" fmla="*/ 3283342 w 4417628"/>
                  <a:gd name="connsiteY3" fmla="*/ 1531486 h 1852832"/>
                  <a:gd name="connsiteX4" fmla="*/ 2219492 w 4417628"/>
                  <a:gd name="connsiteY4" fmla="*/ 1849400 h 1852832"/>
                  <a:gd name="connsiteX5" fmla="*/ 1569871 w 4417628"/>
                  <a:gd name="connsiteY5" fmla="*/ 1720956 h 1852832"/>
                  <a:gd name="connsiteX6" fmla="*/ 836704 w 4417628"/>
                  <a:gd name="connsiteY6" fmla="*/ 1580913 h 1852832"/>
                  <a:gd name="connsiteX7" fmla="*/ 41055 w 4417628"/>
                  <a:gd name="connsiteY7"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00815"/>
                  <a:gd name="connsiteY0" fmla="*/ 988647 h 1863233"/>
                  <a:gd name="connsiteX1" fmla="*/ 2153589 w 4400815"/>
                  <a:gd name="connsiteY1" fmla="*/ 10401 h 1863233"/>
                  <a:gd name="connsiteX2" fmla="*/ 3917655 w 4400815"/>
                  <a:gd name="connsiteY2" fmla="*/ 503919 h 1863233"/>
                  <a:gd name="connsiteX3" fmla="*/ 4397929 w 4400815"/>
                  <a:gd name="connsiteY3" fmla="*/ 988647 h 1863233"/>
                  <a:gd name="connsiteX4" fmla="*/ 3967082 w 4400815"/>
                  <a:gd name="connsiteY4" fmla="*/ 1335941 h 1863233"/>
                  <a:gd name="connsiteX5" fmla="*/ 3283342 w 4400815"/>
                  <a:gd name="connsiteY5" fmla="*/ 1541887 h 1863233"/>
                  <a:gd name="connsiteX6" fmla="*/ 2219492 w 4400815"/>
                  <a:gd name="connsiteY6" fmla="*/ 1859801 h 1863233"/>
                  <a:gd name="connsiteX7" fmla="*/ 1569871 w 4400815"/>
                  <a:gd name="connsiteY7" fmla="*/ 1731357 h 1863233"/>
                  <a:gd name="connsiteX8" fmla="*/ 836704 w 4400815"/>
                  <a:gd name="connsiteY8" fmla="*/ 1591314 h 1863233"/>
                  <a:gd name="connsiteX9" fmla="*/ 41055 w 4400815"/>
                  <a:gd name="connsiteY9" fmla="*/ 988647 h 1863233"/>
                  <a:gd name="connsiteX0" fmla="*/ 41055 w 4433489"/>
                  <a:gd name="connsiteY0" fmla="*/ 988647 h 1863233"/>
                  <a:gd name="connsiteX1" fmla="*/ 2153589 w 4433489"/>
                  <a:gd name="connsiteY1" fmla="*/ 10401 h 1863233"/>
                  <a:gd name="connsiteX2" fmla="*/ 3917655 w 4433489"/>
                  <a:gd name="connsiteY2" fmla="*/ 503919 h 1863233"/>
                  <a:gd name="connsiteX3" fmla="*/ 4430880 w 4433489"/>
                  <a:gd name="connsiteY3" fmla="*/ 996884 h 1863233"/>
                  <a:gd name="connsiteX4" fmla="*/ 3967082 w 4433489"/>
                  <a:gd name="connsiteY4" fmla="*/ 1335941 h 1863233"/>
                  <a:gd name="connsiteX5" fmla="*/ 3283342 w 4433489"/>
                  <a:gd name="connsiteY5" fmla="*/ 1541887 h 1863233"/>
                  <a:gd name="connsiteX6" fmla="*/ 2219492 w 4433489"/>
                  <a:gd name="connsiteY6" fmla="*/ 1859801 h 1863233"/>
                  <a:gd name="connsiteX7" fmla="*/ 1569871 w 4433489"/>
                  <a:gd name="connsiteY7" fmla="*/ 1731357 h 1863233"/>
                  <a:gd name="connsiteX8" fmla="*/ 836704 w 4433489"/>
                  <a:gd name="connsiteY8" fmla="*/ 1591314 h 1863233"/>
                  <a:gd name="connsiteX9" fmla="*/ 41055 w 4433489"/>
                  <a:gd name="connsiteY9" fmla="*/ 988647 h 1863233"/>
                  <a:gd name="connsiteX0" fmla="*/ 41055 w 4433489"/>
                  <a:gd name="connsiteY0" fmla="*/ 990172 h 1864758"/>
                  <a:gd name="connsiteX1" fmla="*/ 2153589 w 4433489"/>
                  <a:gd name="connsiteY1" fmla="*/ 11926 h 1864758"/>
                  <a:gd name="connsiteX2" fmla="*/ 3917655 w 4433489"/>
                  <a:gd name="connsiteY2" fmla="*/ 480731 h 1864758"/>
                  <a:gd name="connsiteX3" fmla="*/ 4430880 w 4433489"/>
                  <a:gd name="connsiteY3" fmla="*/ 998409 h 1864758"/>
                  <a:gd name="connsiteX4" fmla="*/ 3967082 w 4433489"/>
                  <a:gd name="connsiteY4" fmla="*/ 1337466 h 1864758"/>
                  <a:gd name="connsiteX5" fmla="*/ 3283342 w 4433489"/>
                  <a:gd name="connsiteY5" fmla="*/ 1543412 h 1864758"/>
                  <a:gd name="connsiteX6" fmla="*/ 2219492 w 4433489"/>
                  <a:gd name="connsiteY6" fmla="*/ 1861326 h 1864758"/>
                  <a:gd name="connsiteX7" fmla="*/ 1569871 w 4433489"/>
                  <a:gd name="connsiteY7" fmla="*/ 1732882 h 1864758"/>
                  <a:gd name="connsiteX8" fmla="*/ 836704 w 4433489"/>
                  <a:gd name="connsiteY8" fmla="*/ 1592839 h 1864758"/>
                  <a:gd name="connsiteX9" fmla="*/ 41055 w 4433489"/>
                  <a:gd name="connsiteY9" fmla="*/ 990172 h 1864758"/>
                  <a:gd name="connsiteX0" fmla="*/ 39252 w 4472875"/>
                  <a:gd name="connsiteY0" fmla="*/ 947404 h 1863179"/>
                  <a:gd name="connsiteX1" fmla="*/ 2192975 w 4472875"/>
                  <a:gd name="connsiteY1" fmla="*/ 10347 h 1863179"/>
                  <a:gd name="connsiteX2" fmla="*/ 3957041 w 4472875"/>
                  <a:gd name="connsiteY2" fmla="*/ 479152 h 1863179"/>
                  <a:gd name="connsiteX3" fmla="*/ 4470266 w 4472875"/>
                  <a:gd name="connsiteY3" fmla="*/ 996830 h 1863179"/>
                  <a:gd name="connsiteX4" fmla="*/ 4006468 w 4472875"/>
                  <a:gd name="connsiteY4" fmla="*/ 1335887 h 1863179"/>
                  <a:gd name="connsiteX5" fmla="*/ 3322728 w 4472875"/>
                  <a:gd name="connsiteY5" fmla="*/ 1541833 h 1863179"/>
                  <a:gd name="connsiteX6" fmla="*/ 2258878 w 4472875"/>
                  <a:gd name="connsiteY6" fmla="*/ 1859747 h 1863179"/>
                  <a:gd name="connsiteX7" fmla="*/ 1609257 w 4472875"/>
                  <a:gd name="connsiteY7" fmla="*/ 1731303 h 1863179"/>
                  <a:gd name="connsiteX8" fmla="*/ 876090 w 4472875"/>
                  <a:gd name="connsiteY8" fmla="*/ 1591260 h 1863179"/>
                  <a:gd name="connsiteX9" fmla="*/ 39252 w 4472875"/>
                  <a:gd name="connsiteY9" fmla="*/ 947404 h 1863179"/>
                  <a:gd name="connsiteX0" fmla="*/ 41614 w 4475237"/>
                  <a:gd name="connsiteY0" fmla="*/ 819878 h 1735653"/>
                  <a:gd name="connsiteX1" fmla="*/ 2244764 w 4475237"/>
                  <a:gd name="connsiteY1" fmla="*/ 14626 h 1735653"/>
                  <a:gd name="connsiteX2" fmla="*/ 3959403 w 4475237"/>
                  <a:gd name="connsiteY2" fmla="*/ 351626 h 1735653"/>
                  <a:gd name="connsiteX3" fmla="*/ 4472628 w 4475237"/>
                  <a:gd name="connsiteY3" fmla="*/ 869304 h 1735653"/>
                  <a:gd name="connsiteX4" fmla="*/ 4008830 w 4475237"/>
                  <a:gd name="connsiteY4" fmla="*/ 1208361 h 1735653"/>
                  <a:gd name="connsiteX5" fmla="*/ 3325090 w 4475237"/>
                  <a:gd name="connsiteY5" fmla="*/ 1414307 h 1735653"/>
                  <a:gd name="connsiteX6" fmla="*/ 2261240 w 4475237"/>
                  <a:gd name="connsiteY6" fmla="*/ 1732221 h 1735653"/>
                  <a:gd name="connsiteX7" fmla="*/ 1611619 w 4475237"/>
                  <a:gd name="connsiteY7" fmla="*/ 1603777 h 1735653"/>
                  <a:gd name="connsiteX8" fmla="*/ 878452 w 4475237"/>
                  <a:gd name="connsiteY8" fmla="*/ 1463734 h 1735653"/>
                  <a:gd name="connsiteX9" fmla="*/ 41614 w 4475237"/>
                  <a:gd name="connsiteY9" fmla="*/ 819878 h 1735653"/>
                  <a:gd name="connsiteX0" fmla="*/ 33896 w 4467519"/>
                  <a:gd name="connsiteY0" fmla="*/ 843545 h 1759320"/>
                  <a:gd name="connsiteX1" fmla="*/ 2072290 w 4467519"/>
                  <a:gd name="connsiteY1" fmla="*/ 13579 h 1759320"/>
                  <a:gd name="connsiteX2" fmla="*/ 3951685 w 4467519"/>
                  <a:gd name="connsiteY2" fmla="*/ 375293 h 1759320"/>
                  <a:gd name="connsiteX3" fmla="*/ 4464910 w 4467519"/>
                  <a:gd name="connsiteY3" fmla="*/ 892971 h 1759320"/>
                  <a:gd name="connsiteX4" fmla="*/ 4001112 w 4467519"/>
                  <a:gd name="connsiteY4" fmla="*/ 1232028 h 1759320"/>
                  <a:gd name="connsiteX5" fmla="*/ 3317372 w 4467519"/>
                  <a:gd name="connsiteY5" fmla="*/ 1437974 h 1759320"/>
                  <a:gd name="connsiteX6" fmla="*/ 2253522 w 4467519"/>
                  <a:gd name="connsiteY6" fmla="*/ 1755888 h 1759320"/>
                  <a:gd name="connsiteX7" fmla="*/ 1603901 w 4467519"/>
                  <a:gd name="connsiteY7" fmla="*/ 1627444 h 1759320"/>
                  <a:gd name="connsiteX8" fmla="*/ 870734 w 4467519"/>
                  <a:gd name="connsiteY8" fmla="*/ 1487401 h 1759320"/>
                  <a:gd name="connsiteX9" fmla="*/ 33896 w 4467519"/>
                  <a:gd name="connsiteY9" fmla="*/ 843545 h 1759320"/>
                  <a:gd name="connsiteX0" fmla="*/ 33896 w 4467519"/>
                  <a:gd name="connsiteY0" fmla="*/ 846637 h 1762412"/>
                  <a:gd name="connsiteX1" fmla="*/ 2072290 w 4467519"/>
                  <a:gd name="connsiteY1" fmla="*/ 16671 h 1762412"/>
                  <a:gd name="connsiteX2" fmla="*/ 4009350 w 4467519"/>
                  <a:gd name="connsiteY2" fmla="*/ 345434 h 1762412"/>
                  <a:gd name="connsiteX3" fmla="*/ 4464910 w 4467519"/>
                  <a:gd name="connsiteY3" fmla="*/ 896063 h 1762412"/>
                  <a:gd name="connsiteX4" fmla="*/ 4001112 w 4467519"/>
                  <a:gd name="connsiteY4" fmla="*/ 1235120 h 1762412"/>
                  <a:gd name="connsiteX5" fmla="*/ 3317372 w 4467519"/>
                  <a:gd name="connsiteY5" fmla="*/ 1441066 h 1762412"/>
                  <a:gd name="connsiteX6" fmla="*/ 2253522 w 4467519"/>
                  <a:gd name="connsiteY6" fmla="*/ 1758980 h 1762412"/>
                  <a:gd name="connsiteX7" fmla="*/ 1603901 w 4467519"/>
                  <a:gd name="connsiteY7" fmla="*/ 1630536 h 1762412"/>
                  <a:gd name="connsiteX8" fmla="*/ 870734 w 4467519"/>
                  <a:gd name="connsiteY8" fmla="*/ 1490493 h 1762412"/>
                  <a:gd name="connsiteX9" fmla="*/ 33896 w 4467519"/>
                  <a:gd name="connsiteY9" fmla="*/ 846637 h 176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7519" h="1762412">
                    <a:moveTo>
                      <a:pt x="33896" y="846637"/>
                    </a:moveTo>
                    <a:cubicBezTo>
                      <a:pt x="234155" y="601000"/>
                      <a:pt x="1409714" y="100205"/>
                      <a:pt x="2072290" y="16671"/>
                    </a:cubicBezTo>
                    <a:cubicBezTo>
                      <a:pt x="2734866" y="-66863"/>
                      <a:pt x="3635293" y="182393"/>
                      <a:pt x="4009350" y="345434"/>
                    </a:cubicBezTo>
                    <a:cubicBezTo>
                      <a:pt x="4383407" y="508475"/>
                      <a:pt x="4430586" y="757393"/>
                      <a:pt x="4464910" y="896063"/>
                    </a:cubicBezTo>
                    <a:cubicBezTo>
                      <a:pt x="4499234" y="1034733"/>
                      <a:pt x="4186877" y="1142913"/>
                      <a:pt x="4001112" y="1235120"/>
                    </a:cubicBezTo>
                    <a:cubicBezTo>
                      <a:pt x="3675305" y="1162570"/>
                      <a:pt x="3600399" y="1345518"/>
                      <a:pt x="3317372" y="1441066"/>
                    </a:cubicBezTo>
                    <a:cubicBezTo>
                      <a:pt x="2855445" y="1413264"/>
                      <a:pt x="2539101" y="1727402"/>
                      <a:pt x="2253522" y="1758980"/>
                    </a:cubicBezTo>
                    <a:cubicBezTo>
                      <a:pt x="1967944" y="1790558"/>
                      <a:pt x="1826128" y="1592905"/>
                      <a:pt x="1603901" y="1630536"/>
                    </a:cubicBezTo>
                    <a:cubicBezTo>
                      <a:pt x="1373436" y="1585788"/>
                      <a:pt x="1117299" y="1630754"/>
                      <a:pt x="870734" y="1490493"/>
                    </a:cubicBezTo>
                    <a:cubicBezTo>
                      <a:pt x="573564" y="1279399"/>
                      <a:pt x="-166363" y="1092274"/>
                      <a:pt x="33896" y="846637"/>
                    </a:cubicBezTo>
                    <a:close/>
                  </a:path>
                </a:pathLst>
              </a:custGeom>
              <a:gradFill flip="none" rotWithShape="1">
                <a:gsLst>
                  <a:gs pos="0">
                    <a:srgbClr val="7E513E">
                      <a:shade val="30000"/>
                      <a:satMod val="115000"/>
                    </a:srgbClr>
                  </a:gs>
                  <a:gs pos="50000">
                    <a:srgbClr val="7E513E">
                      <a:shade val="67500"/>
                      <a:satMod val="115000"/>
                    </a:srgbClr>
                  </a:gs>
                  <a:gs pos="100000">
                    <a:srgbClr val="7E51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grpSp>
        <p:sp>
          <p:nvSpPr>
            <p:cNvPr id="30" name="Oval 5"/>
            <p:cNvSpPr/>
            <p:nvPr/>
          </p:nvSpPr>
          <p:spPr>
            <a:xfrm>
              <a:off x="6845497" y="4251598"/>
              <a:ext cx="986153" cy="424908"/>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779"/>
                <a:gd name="connsiteY0" fmla="*/ 357188 h 496239"/>
                <a:gd name="connsiteX1" fmla="*/ 740591 w 1485779"/>
                <a:gd name="connsiteY1" fmla="*/ 0 h 496239"/>
                <a:gd name="connsiteX2" fmla="*/ 1481160 w 1485779"/>
                <a:gd name="connsiteY2" fmla="*/ 357188 h 496239"/>
                <a:gd name="connsiteX3" fmla="*/ 722696 w 1485779"/>
                <a:gd name="connsiteY3" fmla="*/ 457887 h 496239"/>
                <a:gd name="connsiteX4" fmla="*/ 22 w 1485779"/>
                <a:gd name="connsiteY4" fmla="*/ 357188 h 496239"/>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159" h="457887">
                  <a:moveTo>
                    <a:pt x="21" y="357188"/>
                  </a:moveTo>
                  <a:cubicBezTo>
                    <a:pt x="3003" y="280874"/>
                    <a:pt x="331585" y="0"/>
                    <a:pt x="740590" y="0"/>
                  </a:cubicBezTo>
                  <a:cubicBezTo>
                    <a:pt x="1149595" y="0"/>
                    <a:pt x="1481159" y="159919"/>
                    <a:pt x="1481159" y="357188"/>
                  </a:cubicBezTo>
                  <a:cubicBezTo>
                    <a:pt x="1271091" y="425541"/>
                    <a:pt x="1131700" y="457887"/>
                    <a:pt x="722695" y="457887"/>
                  </a:cubicBezTo>
                  <a:cubicBezTo>
                    <a:pt x="313690" y="457887"/>
                    <a:pt x="-2961" y="433502"/>
                    <a:pt x="21" y="35718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grpSp>
      <p:pic>
        <p:nvPicPr>
          <p:cNvPr id="20" name="Picture 19"/>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4935"/>
                    </a14:imgEffect>
                  </a14:imgLayer>
                </a14:imgProps>
              </a:ext>
              <a:ext uri="{28A0092B-C50C-407E-A947-70E740481C1C}">
                <a14:useLocalDpi xmlns:a14="http://schemas.microsoft.com/office/drawing/2010/main" val="0"/>
              </a:ext>
            </a:extLst>
          </a:blip>
          <a:stretch>
            <a:fillRect/>
          </a:stretch>
        </p:blipFill>
        <p:spPr>
          <a:xfrm>
            <a:off x="2598437" y="2561719"/>
            <a:ext cx="1158611" cy="1158611"/>
          </a:xfrm>
          <a:prstGeom prst="rect">
            <a:avLst/>
          </a:prstGeom>
        </p:spPr>
      </p:pic>
      <p:sp>
        <p:nvSpPr>
          <p:cNvPr id="89" name="Right Arrow 15"/>
          <p:cNvSpPr/>
          <p:nvPr/>
        </p:nvSpPr>
        <p:spPr>
          <a:xfrm flipH="1">
            <a:off x="4759638" y="3080235"/>
            <a:ext cx="1469124" cy="785399"/>
          </a:xfrm>
          <a:prstGeom prst="leftArrow">
            <a:avLst>
              <a:gd name="adj1" fmla="val 27307"/>
              <a:gd name="adj2" fmla="val 55601"/>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5" name="Right Arrow 15"/>
          <p:cNvSpPr/>
          <p:nvPr/>
        </p:nvSpPr>
        <p:spPr>
          <a:xfrm rot="16200000">
            <a:off x="284045" y="1925323"/>
            <a:ext cx="5904476" cy="3305119"/>
          </a:xfrm>
          <a:prstGeom prst="uturnArrow">
            <a:avLst>
              <a:gd name="adj1" fmla="val 6570"/>
              <a:gd name="adj2" fmla="val 11618"/>
              <a:gd name="adj3" fmla="val 16949"/>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1028" name="Picture 4" descr="Image result for united states flAT ART"/>
          <p:cNvPicPr>
            <a:picLocks noChangeAspect="1" noChangeArrowheads="1"/>
          </p:cNvPicPr>
          <p:nvPr/>
        </p:nvPicPr>
        <p:blipFill rotWithShape="1">
          <a:blip r:embed="rId11">
            <a:extLst>
              <a:ext uri="{28A0092B-C50C-407E-A947-70E740481C1C}">
                <a14:useLocalDpi xmlns:a14="http://schemas.microsoft.com/office/drawing/2010/main" val="0"/>
              </a:ext>
            </a:extLst>
          </a:blip>
          <a:srcRect b="21689"/>
          <a:stretch/>
        </p:blipFill>
        <p:spPr bwMode="auto">
          <a:xfrm>
            <a:off x="6566452" y="-879169"/>
            <a:ext cx="4352630" cy="3408613"/>
          </a:xfrm>
          <a:prstGeom prst="rect">
            <a:avLst/>
          </a:prstGeom>
          <a:noFill/>
          <a:effectLst>
            <a:glow rad="25400">
              <a:schemeClr val="tx1">
                <a:alpha val="36000"/>
              </a:schemeClr>
            </a:glow>
          </a:effectLst>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rotWithShape="1">
          <a:blip r:embed="rId12">
            <a:extLst>
              <a:ext uri="{BEBA8EAE-BF5A-486C-A8C5-ECC9F3942E4B}">
                <a14:imgProps xmlns:a14="http://schemas.microsoft.com/office/drawing/2010/main">
                  <a14:imgLayer r:embed="rId13">
                    <a14:imgEffect>
                      <a14:backgroundRemoval t="19000" b="78500" l="9750" r="89250">
                        <a14:foregroundMark x1="21500" y1="22000" x2="55250" y2="23250"/>
                        <a14:foregroundMark x1="83750" y1="50750" x2="83250" y2="68500"/>
                        <a14:foregroundMark x1="80000" y1="78000" x2="80000" y2="78000"/>
                        <a14:foregroundMark x1="34250" y1="25750" x2="54750" y2="34000"/>
                        <a14:foregroundMark x1="54750" y1="34000" x2="55000" y2="34250"/>
                        <a14:foregroundMark x1="58250" y1="29000" x2="38500" y2="36750"/>
                        <a14:foregroundMark x1="37250" y1="30500" x2="37250" y2="30500"/>
                        <a14:foregroundMark x1="48250" y1="27250" x2="48250" y2="27250"/>
                        <a14:foregroundMark x1="60250" y1="29750" x2="60250" y2="38500"/>
                        <a14:foregroundMark x1="47500" y1="29250" x2="29750" y2="32250"/>
                        <a14:foregroundMark x1="33500" y1="20250" x2="33500" y2="20250"/>
                        <a14:foregroundMark x1="43250" y1="19000" x2="43250" y2="19000"/>
                        <a14:foregroundMark x1="31500" y1="71750" x2="78000" y2="64250"/>
                        <a14:foregroundMark x1="78000" y1="64250" x2="81250" y2="64750"/>
                        <a14:foregroundMark x1="83250" y1="73500" x2="21500" y2="78250"/>
                        <a14:foregroundMark x1="21500" y1="78250" x2="40750" y2="65250"/>
                        <a14:foregroundMark x1="40750" y1="65250" x2="82000" y2="72250"/>
                        <a14:foregroundMark x1="82000" y1="72250" x2="83000" y2="73500"/>
                        <a14:foregroundMark x1="17750" y1="71250" x2="17750" y2="71250"/>
                      </a14:backgroundRemoval>
                    </a14:imgEffect>
                  </a14:imgLayer>
                </a14:imgProps>
              </a:ext>
            </a:extLst>
          </a:blip>
          <a:srcRect t="16585" r="740" b="14416"/>
          <a:stretch/>
        </p:blipFill>
        <p:spPr>
          <a:xfrm>
            <a:off x="2435133" y="4865197"/>
            <a:ext cx="2720767" cy="1891320"/>
          </a:xfrm>
          <a:prstGeom prst="rect">
            <a:avLst/>
          </a:prstGeom>
        </p:spPr>
      </p:pic>
      <p:pic>
        <p:nvPicPr>
          <p:cNvPr id="1030" name="Picture 6" descr="Image result for CALIFORNIA STATE FLAT AR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899" b="95072" l="7500" r="92000">
                        <a14:foregroundMark x1="19500" y1="6087" x2="13000" y2="19130"/>
                        <a14:foregroundMark x1="18000" y1="3478" x2="18000" y2="3478"/>
                        <a14:foregroundMark x1="7500" y1="11304" x2="7500" y2="11304"/>
                        <a14:foregroundMark x1="67000" y1="91594" x2="67000" y2="91594"/>
                        <a14:foregroundMark x1="77000" y1="95362" x2="77000" y2="95362"/>
                        <a14:foregroundMark x1="92000" y1="84058" x2="92000" y2="84058"/>
                      </a14:backgroundRemoval>
                    </a14:imgEffect>
                  </a14:imgLayer>
                </a14:imgProps>
              </a:ext>
              <a:ext uri="{28A0092B-C50C-407E-A947-70E740481C1C}">
                <a14:useLocalDpi xmlns:a14="http://schemas.microsoft.com/office/drawing/2010/main" val="0"/>
              </a:ext>
            </a:extLst>
          </a:blip>
          <a:srcRect b="2705"/>
          <a:stretch/>
        </p:blipFill>
        <p:spPr bwMode="auto">
          <a:xfrm rot="20873941">
            <a:off x="5647602" y="96975"/>
            <a:ext cx="1294861" cy="2173212"/>
          </a:xfrm>
          <a:prstGeom prst="rect">
            <a:avLst/>
          </a:prstGeom>
          <a:noFill/>
          <a:extLst>
            <a:ext uri="{909E8E84-426E-40DD-AFC4-6F175D3DCCD1}">
              <a14:hiddenFill xmlns:a14="http://schemas.microsoft.com/office/drawing/2010/main">
                <a:solidFill>
                  <a:srgbClr val="FFFFFF"/>
                </a:solidFill>
              </a14:hiddenFill>
            </a:ext>
          </a:extLst>
        </p:spPr>
      </p:pic>
      <p:sp>
        <p:nvSpPr>
          <p:cNvPr id="91" name="Right Arrow 15"/>
          <p:cNvSpPr/>
          <p:nvPr/>
        </p:nvSpPr>
        <p:spPr>
          <a:xfrm>
            <a:off x="4613517" y="1882205"/>
            <a:ext cx="1469124"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22" name="Picture 21"/>
          <p:cNvPicPr>
            <a:picLocks noChangeAspect="1"/>
          </p:cNvPicPr>
          <p:nvPr/>
        </p:nvPicPr>
        <p:blipFill rotWithShape="1">
          <a:blip r:embed="rId16">
            <a:extLst>
              <a:ext uri="{BEBA8EAE-BF5A-486C-A8C5-ECC9F3942E4B}">
                <a14:imgProps xmlns:a14="http://schemas.microsoft.com/office/drawing/2010/main">
                  <a14:imgLayer r:embed="rId6">
                    <a14:imgEffect>
                      <a14:backgroundRemoval t="32900" b="67200" l="6500" r="94100">
                        <a14:foregroundMark x1="27200" y1="63900" x2="27200" y2="63900"/>
                        <a14:foregroundMark x1="24400" y1="60500" x2="68700" y2="61300"/>
                        <a14:foregroundMark x1="68700" y1="61300" x2="70300" y2="61100"/>
                        <a14:foregroundMark x1="84500" y1="55500" x2="37000" y2="59400"/>
                        <a14:foregroundMark x1="37000" y1="59400" x2="21700" y2="53700"/>
                        <a14:foregroundMark x1="14200" y1="50900" x2="17600" y2="56800"/>
                        <a14:foregroundMark x1="56700" y1="66700" x2="74900" y2="64500"/>
                        <a14:foregroundMark x1="90100" y1="52100" x2="90100" y2="52100"/>
                        <a14:foregroundMark x1="8000" y1="50600" x2="8000" y2="50600"/>
                        <a14:foregroundMark x1="7700" y1="49600" x2="7700" y2="49600"/>
                        <a14:foregroundMark x1="6500" y1="48400" x2="6500" y2="48400"/>
                        <a14:foregroundMark x1="94100" y1="50300" x2="94100" y2="50300"/>
                        <a14:foregroundMark x1="83900" y1="48700" x2="17000" y2="50600"/>
                        <a14:foregroundMark x1="11400" y1="48400" x2="64700" y2="47200"/>
                        <a14:foregroundMark x1="64700" y1="47200" x2="83600" y2="47200"/>
                        <a14:foregroundMark x1="85500" y1="40400" x2="52300" y2="38200"/>
                        <a14:foregroundMark x1="15500" y1="36000" x2="20400" y2="60200"/>
                        <a14:foregroundMark x1="87000" y1="33500" x2="87000" y2="33500"/>
                        <a14:foregroundMark x1="15500" y1="34500" x2="15500" y2="34500"/>
                        <a14:foregroundMark x1="15100" y1="33500" x2="15100" y2="33500"/>
                        <a14:foregroundMark x1="20400" y1="33200" x2="38700" y2="39700"/>
                        <a14:foregroundMark x1="86700" y1="34200" x2="86700" y2="34200"/>
                        <a14:foregroundMark x1="87300" y1="32900" x2="87300" y2="32900"/>
                        <a14:foregroundMark x1="13300" y1="33500" x2="13300" y2="33500"/>
                        <a14:foregroundMark x1="12400" y1="32900" x2="12400" y2="32900"/>
                      </a14:backgroundRemoval>
                    </a14:imgEffect>
                    <a14:imgEffect>
                      <a14:brightnessContrast contrast="-20000"/>
                    </a14:imgEffect>
                  </a14:imgLayer>
                </a14:imgProps>
              </a:ext>
            </a:extLst>
          </a:blip>
          <a:srcRect l="2714" t="46994" r="2486" b="30400"/>
          <a:stretch/>
        </p:blipFill>
        <p:spPr>
          <a:xfrm>
            <a:off x="6354063" y="3560893"/>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a:scene3d>
            <a:camera prst="orthographicFront"/>
            <a:lightRig rig="threePt" dir="t"/>
          </a:scene3d>
          <a:sp3d>
            <a:bevelT/>
          </a:sp3d>
        </p:spPr>
      </p:pic>
      <p:grpSp>
        <p:nvGrpSpPr>
          <p:cNvPr id="51" name="Group 50"/>
          <p:cNvGrpSpPr/>
          <p:nvPr/>
        </p:nvGrpSpPr>
        <p:grpSpPr>
          <a:xfrm>
            <a:off x="6866995" y="4901885"/>
            <a:ext cx="2110355" cy="1713839"/>
            <a:chOff x="6460961" y="3656767"/>
            <a:chExt cx="1167175" cy="994933"/>
          </a:xfrm>
        </p:grpSpPr>
        <p:sp>
          <p:nvSpPr>
            <p:cNvPr id="65" name="Oval 36"/>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a:solidFill>
                  <a:prstClr val="white"/>
                </a:solidFill>
                <a:latin typeface="Calibri" panose="020F0502020204030204"/>
              </a:endParaRPr>
            </a:p>
          </p:txBody>
        </p:sp>
        <p:sp>
          <p:nvSpPr>
            <p:cNvPr id="66" name="Oval 36"/>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a:solidFill>
                  <a:prstClr val="white"/>
                </a:solidFill>
                <a:latin typeface="Calibri" panose="020F0502020204030204"/>
              </a:endParaRPr>
            </a:p>
          </p:txBody>
        </p:sp>
        <p:sp>
          <p:nvSpPr>
            <p:cNvPr id="67" name="Oval 33"/>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a:solidFill>
                  <a:prstClr val="white"/>
                </a:solidFill>
                <a:latin typeface="Calibri" panose="020F0502020204030204"/>
              </a:endParaRPr>
            </a:p>
          </p:txBody>
        </p:sp>
        <p:sp>
          <p:nvSpPr>
            <p:cNvPr id="68" name="Teardrop 67"/>
            <p:cNvSpPr/>
            <p:nvPr/>
          </p:nvSpPr>
          <p:spPr>
            <a:xfrm rot="16200000">
              <a:off x="7051493" y="4417649"/>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69" name="Moon 68"/>
            <p:cNvSpPr/>
            <p:nvPr/>
          </p:nvSpPr>
          <p:spPr>
            <a:xfrm rot="16200000">
              <a:off x="7017303" y="4500705"/>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grpSp>
          <p:nvGrpSpPr>
            <p:cNvPr id="70" name="Group 69"/>
            <p:cNvGrpSpPr/>
            <p:nvPr/>
          </p:nvGrpSpPr>
          <p:grpSpPr>
            <a:xfrm>
              <a:off x="6862312" y="4184233"/>
              <a:ext cx="455745" cy="187081"/>
              <a:chOff x="7261929" y="1088663"/>
              <a:chExt cx="455745" cy="187081"/>
            </a:xfrm>
          </p:grpSpPr>
          <p:sp>
            <p:nvSpPr>
              <p:cNvPr id="72" name="Oval 71"/>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3" name="Oval 72"/>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4" name="Oval 73"/>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5" name="Oval 74"/>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pic>
            <p:nvPicPr>
              <p:cNvPr id="76" name="Picture 75"/>
              <p:cNvPicPr>
                <a:picLocks noChangeAspect="1"/>
              </p:cNvPicPr>
              <p:nvPr/>
            </p:nvPicPr>
            <p:blipFill>
              <a:blip r:embed="rId17"/>
              <a:stretch>
                <a:fillRect/>
              </a:stretch>
            </p:blipFill>
            <p:spPr>
              <a:xfrm rot="20463960">
                <a:off x="7261929" y="1088663"/>
                <a:ext cx="77928" cy="47623"/>
              </a:xfrm>
              <a:prstGeom prst="rect">
                <a:avLst/>
              </a:prstGeom>
            </p:spPr>
          </p:pic>
          <p:sp>
            <p:nvSpPr>
              <p:cNvPr id="77" name="Oval 76"/>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8" name="Oval 77"/>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9" name="Oval 78"/>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80" name="Oval 79"/>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pic>
            <p:nvPicPr>
              <p:cNvPr id="81" name="Picture 80"/>
              <p:cNvPicPr>
                <a:picLocks noChangeAspect="1"/>
              </p:cNvPicPr>
              <p:nvPr/>
            </p:nvPicPr>
            <p:blipFill>
              <a:blip r:embed="rId17"/>
              <a:stretch>
                <a:fillRect/>
              </a:stretch>
            </p:blipFill>
            <p:spPr>
              <a:xfrm rot="1136040" flipH="1">
                <a:off x="7639746" y="1091760"/>
                <a:ext cx="77928" cy="47623"/>
              </a:xfrm>
              <a:prstGeom prst="rect">
                <a:avLst/>
              </a:prstGeom>
            </p:spPr>
          </p:pic>
        </p:grpSp>
        <p:sp>
          <p:nvSpPr>
            <p:cNvPr id="71" name="Oval 1"/>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a:noFill/>
            </a:ln>
            <a:effectLst>
              <a:outerShdw dist="38100" dir="4200000" sx="96000" sy="96000" algn="t" rotWithShape="0">
                <a:srgbClr val="DA9E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a:solidFill>
                  <a:prstClr val="white"/>
                </a:solidFill>
                <a:latin typeface="Calibri" panose="020F0502020204030204"/>
              </a:endParaRPr>
            </a:p>
          </p:txBody>
        </p:sp>
      </p:grpSp>
      <p:pic>
        <p:nvPicPr>
          <p:cNvPr id="100"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65431" y="1003682"/>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1"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18366" y="1011125"/>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 name="Picture 10" descr="Image result for gold coin transparent background"/>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461083" y="1003682"/>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3"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259421" y="1011125"/>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4"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85527" y="1183585"/>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5"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854655" y="988125"/>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5" name="Picture 10" descr="Image result for gold coin transparent background"/>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58789" y="260727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42443" y="292575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32207" y="313315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51333" y="2392258"/>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34"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8215" y="3072054"/>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53" name="Picture 10" descr="Image result for gold coin transparent background"/>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57039" y="2721321"/>
            <a:ext cx="641628" cy="62662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Minus 2"/>
          <p:cNvSpPr/>
          <p:nvPr/>
        </p:nvSpPr>
        <p:spPr>
          <a:xfrm>
            <a:off x="2946339" y="1361088"/>
            <a:ext cx="643416" cy="567615"/>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3" name="White Circle"/>
          <p:cNvSpPr/>
          <p:nvPr/>
        </p:nvSpPr>
        <p:spPr>
          <a:xfrm>
            <a:off x="1948623" y="1867588"/>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9" name="Red Circle"/>
          <p:cNvSpPr/>
          <p:nvPr/>
        </p:nvSpPr>
        <p:spPr>
          <a:xfrm>
            <a:off x="1931803" y="1862304"/>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61" name="Cafe LA Logo"/>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53819" y="1924021"/>
            <a:ext cx="1899168" cy="2619773"/>
          </a:xfrm>
          <a:prstGeom prst="rect">
            <a:avLst/>
          </a:prstGeom>
          <a:effectLst>
            <a:glow rad="38100">
              <a:schemeClr val="bg1"/>
            </a:glow>
          </a:effectLst>
        </p:spPr>
      </p:pic>
      <p:sp>
        <p:nvSpPr>
          <p:cNvPr id="62" name="Grey outline"/>
          <p:cNvSpPr/>
          <p:nvPr/>
        </p:nvSpPr>
        <p:spPr>
          <a:xfrm>
            <a:off x="1931803" y="1862303"/>
            <a:ext cx="2743200" cy="2743200"/>
          </a:xfrm>
          <a:prstGeom prst="ellipse">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4" name="Multiply 63"/>
          <p:cNvSpPr/>
          <p:nvPr/>
        </p:nvSpPr>
        <p:spPr>
          <a:xfrm>
            <a:off x="1273331" y="5148025"/>
            <a:ext cx="1393257" cy="1382092"/>
          </a:xfrm>
          <a:prstGeom prst="mathMultiply">
            <a:avLst>
              <a:gd name="adj1" fmla="val 143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3" name="Multiply 82"/>
          <p:cNvSpPr/>
          <p:nvPr/>
        </p:nvSpPr>
        <p:spPr>
          <a:xfrm>
            <a:off x="4888846" y="1589237"/>
            <a:ext cx="1393257" cy="1382092"/>
          </a:xfrm>
          <a:prstGeom prst="mathMultiply">
            <a:avLst>
              <a:gd name="adj1" fmla="val 143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4" name="Right Arrow 15"/>
          <p:cNvSpPr/>
          <p:nvPr/>
        </p:nvSpPr>
        <p:spPr>
          <a:xfrm>
            <a:off x="4989179" y="5483423"/>
            <a:ext cx="1812599"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7" name="Multiply 56"/>
          <p:cNvSpPr/>
          <p:nvPr/>
        </p:nvSpPr>
        <p:spPr>
          <a:xfrm>
            <a:off x="5439374" y="5162875"/>
            <a:ext cx="1393257" cy="1382092"/>
          </a:xfrm>
          <a:prstGeom prst="mathMultiply">
            <a:avLst>
              <a:gd name="adj1" fmla="val 143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8" name="TextBox 57"/>
          <p:cNvSpPr txBox="1"/>
          <p:nvPr/>
        </p:nvSpPr>
        <p:spPr>
          <a:xfrm>
            <a:off x="6582621" y="4217147"/>
            <a:ext cx="2764279" cy="1200329"/>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latin typeface="Calibri" panose="020F0502020204030204"/>
              </a:rPr>
              <a:t>Students receive non-reimbursable meals.</a:t>
            </a:r>
          </a:p>
        </p:txBody>
      </p:sp>
      <p:sp>
        <p:nvSpPr>
          <p:cNvPr id="60" name="TextBox 59"/>
          <p:cNvSpPr txBox="1"/>
          <p:nvPr/>
        </p:nvSpPr>
        <p:spPr>
          <a:xfrm>
            <a:off x="3729921" y="3061899"/>
            <a:ext cx="2018816" cy="1569660"/>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latin typeface="Calibri" panose="020F0502020204030204"/>
              </a:rPr>
              <a:t>Manager does NOT enter meal counts in MCS.</a:t>
            </a:r>
          </a:p>
        </p:txBody>
      </p:sp>
      <p:sp>
        <p:nvSpPr>
          <p:cNvPr id="86" name="TextBox 85"/>
          <p:cNvSpPr txBox="1"/>
          <p:nvPr/>
        </p:nvSpPr>
        <p:spPr>
          <a:xfrm>
            <a:off x="1703172" y="268617"/>
            <a:ext cx="2555847" cy="1200329"/>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latin typeface="Calibri" panose="020F0502020204030204"/>
              </a:rPr>
              <a:t>Meal counts are NOT submitted for reimbursement.</a:t>
            </a:r>
          </a:p>
        </p:txBody>
      </p:sp>
      <p:sp>
        <p:nvSpPr>
          <p:cNvPr id="87" name="TextBox 86"/>
          <p:cNvSpPr txBox="1"/>
          <p:nvPr/>
        </p:nvSpPr>
        <p:spPr>
          <a:xfrm>
            <a:off x="6502488" y="1495739"/>
            <a:ext cx="3031761" cy="1200329"/>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rPr>
              <a:t>What happens when meals are not properly claimed?</a:t>
            </a:r>
            <a:endParaRPr lang="en-US" sz="2400" b="1" dirty="0">
              <a:solidFill>
                <a:prstClr val="black"/>
              </a:solidFill>
              <a:latin typeface="Calibri" panose="020F0502020204030204"/>
            </a:endParaRPr>
          </a:p>
        </p:txBody>
      </p:sp>
      <p:sp>
        <p:nvSpPr>
          <p:cNvPr id="88" name="TextBox 87"/>
          <p:cNvSpPr txBox="1"/>
          <p:nvPr/>
        </p:nvSpPr>
        <p:spPr>
          <a:xfrm>
            <a:off x="9580235" y="559735"/>
            <a:ext cx="2540754" cy="3539430"/>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800" b="1" dirty="0">
                <a:solidFill>
                  <a:prstClr val="black"/>
                </a:solidFill>
                <a:latin typeface="Calibri" panose="020F0502020204030204"/>
              </a:rPr>
              <a:t>Meal counts that are not entered into MCS contribute to the loss of revenue from State and Federal funds.</a:t>
            </a:r>
          </a:p>
        </p:txBody>
      </p:sp>
      <p:pic>
        <p:nvPicPr>
          <p:cNvPr id="5" name="Picture 4">
            <a:extLst>
              <a:ext uri="{FF2B5EF4-FFF2-40B4-BE49-F238E27FC236}">
                <a16:creationId xmlns:a16="http://schemas.microsoft.com/office/drawing/2014/main" id="{87542A0B-FB0B-0BE5-792D-063171A7790E}"/>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980" b="89980" l="9980" r="90141">
                        <a14:foregroundMark x1="90141" y1="68202" x2="90141" y2="68202"/>
                      </a14:backgroundRemoval>
                    </a14:imgEffect>
                  </a14:imgLayer>
                </a14:imgProps>
              </a:ext>
              <a:ext uri="{28A0092B-C50C-407E-A947-70E740481C1C}">
                <a14:useLocalDpi xmlns:a14="http://schemas.microsoft.com/office/drawing/2010/main" val="0"/>
              </a:ext>
            </a:extLst>
          </a:blip>
          <a:srcRect/>
          <a:stretch/>
        </p:blipFill>
        <p:spPr>
          <a:xfrm>
            <a:off x="5823253" y="-657919"/>
            <a:ext cx="3583677" cy="3582415"/>
          </a:xfrm>
          <a:prstGeom prst="rect">
            <a:avLst/>
          </a:prstGeom>
        </p:spPr>
      </p:pic>
    </p:spTree>
    <p:extLst>
      <p:ext uri="{BB962C8B-B14F-4D97-AF65-F5344CB8AC3E}">
        <p14:creationId xmlns:p14="http://schemas.microsoft.com/office/powerpoint/2010/main" val="3239179811"/>
      </p:ext>
    </p:extLst>
  </p:cSld>
  <p:clrMapOvr>
    <a:masterClrMapping/>
  </p:clrMapOvr>
  <mc:AlternateContent xmlns:mc="http://schemas.openxmlformats.org/markup-compatibility/2006" xmlns:p14="http://schemas.microsoft.com/office/powerpoint/2010/main">
    <mc:Choice Requires="p14">
      <p:transition spd="slow" p14:dur="2000" advTm="23263"/>
    </mc:Choice>
    <mc:Fallback xmlns="">
      <p:transition spd="slow" advTm="2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ppt_w</p:attrName>
                                        </p:attrNameLst>
                                      </p:cBhvr>
                                      <p:tavLst>
                                        <p:tav tm="0" fmla="#ppt_w*sin(2.5*pi*$)">
                                          <p:val>
                                            <p:fltVal val="0"/>
                                          </p:val>
                                        </p:tav>
                                        <p:tav tm="100000">
                                          <p:val>
                                            <p:fltVal val="1"/>
                                          </p:val>
                                        </p:tav>
                                      </p:tavLst>
                                    </p:anim>
                                    <p:anim calcmode="lin" valueType="num">
                                      <p:cBhvr>
                                        <p:cTn id="9" dur="1000" fill="hold"/>
                                        <p:tgtEl>
                                          <p:spTgt spid="103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5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anim calcmode="lin" valueType="num">
                                      <p:cBhvr>
                                        <p:cTn id="13" dur="1000" fill="hold"/>
                                        <p:tgtEl>
                                          <p:spTgt spid="94"/>
                                        </p:tgtEl>
                                        <p:attrNameLst>
                                          <p:attrName>ppt_w</p:attrName>
                                        </p:attrNameLst>
                                      </p:cBhvr>
                                      <p:tavLst>
                                        <p:tav tm="0" fmla="#ppt_w*sin(2.5*pi*$)">
                                          <p:val>
                                            <p:fltVal val="0"/>
                                          </p:val>
                                        </p:tav>
                                        <p:tav tm="100000">
                                          <p:val>
                                            <p:fltVal val="1"/>
                                          </p:val>
                                        </p:tav>
                                      </p:tavLst>
                                    </p:anim>
                                    <p:anim calcmode="lin" valueType="num">
                                      <p:cBhvr>
                                        <p:cTn id="14" dur="1000" fill="hold"/>
                                        <p:tgtEl>
                                          <p:spTgt spid="9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50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anim calcmode="lin" valueType="num">
                                      <p:cBhvr>
                                        <p:cTn id="18" dur="1000" fill="hold"/>
                                        <p:tgtEl>
                                          <p:spTgt spid="95"/>
                                        </p:tgtEl>
                                        <p:attrNameLst>
                                          <p:attrName>ppt_w</p:attrName>
                                        </p:attrNameLst>
                                      </p:cBhvr>
                                      <p:tavLst>
                                        <p:tav tm="0" fmla="#ppt_w*sin(2.5*pi*$)">
                                          <p:val>
                                            <p:fltVal val="0"/>
                                          </p:val>
                                        </p:tav>
                                        <p:tav tm="100000">
                                          <p:val>
                                            <p:fltVal val="1"/>
                                          </p:val>
                                        </p:tav>
                                      </p:tavLst>
                                    </p:anim>
                                    <p:anim calcmode="lin" valueType="num">
                                      <p:cBhvr>
                                        <p:cTn id="19" dur="1000" fill="hold"/>
                                        <p:tgtEl>
                                          <p:spTgt spid="9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25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ppt_w</p:attrName>
                                        </p:attrNameLst>
                                      </p:cBhvr>
                                      <p:tavLst>
                                        <p:tav tm="0" fmla="#ppt_w*sin(2.5*pi*$)">
                                          <p:val>
                                            <p:fltVal val="0"/>
                                          </p:val>
                                        </p:tav>
                                        <p:tav tm="100000">
                                          <p:val>
                                            <p:fltVal val="1"/>
                                          </p:val>
                                        </p:tav>
                                      </p:tavLst>
                                    </p:anim>
                                    <p:anim calcmode="lin" valueType="num">
                                      <p:cBhvr>
                                        <p:cTn id="24" dur="1000" fill="hold"/>
                                        <p:tgtEl>
                                          <p:spTgt spid="4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5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anim calcmode="lin" valueType="num">
                                      <p:cBhvr>
                                        <p:cTn id="28" dur="1000" fill="hold"/>
                                        <p:tgtEl>
                                          <p:spTgt spid="52"/>
                                        </p:tgtEl>
                                        <p:attrNameLst>
                                          <p:attrName>ppt_w</p:attrName>
                                        </p:attrNameLst>
                                      </p:cBhvr>
                                      <p:tavLst>
                                        <p:tav tm="0" fmla="#ppt_w*sin(2.5*pi*$)">
                                          <p:val>
                                            <p:fltVal val="0"/>
                                          </p:val>
                                        </p:tav>
                                        <p:tav tm="100000">
                                          <p:val>
                                            <p:fltVal val="1"/>
                                          </p:val>
                                        </p:tav>
                                      </p:tavLst>
                                    </p:anim>
                                    <p:anim calcmode="lin" valueType="num">
                                      <p:cBhvr>
                                        <p:cTn id="29" dur="1000" fill="hold"/>
                                        <p:tgtEl>
                                          <p:spTgt spid="5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anim calcmode="lin" valueType="num">
                                      <p:cBhvr>
                                        <p:cTn id="33" dur="1000" fill="hold"/>
                                        <p:tgtEl>
                                          <p:spTgt spid="53"/>
                                        </p:tgtEl>
                                        <p:attrNameLst>
                                          <p:attrName>ppt_w</p:attrName>
                                        </p:attrNameLst>
                                      </p:cBhvr>
                                      <p:tavLst>
                                        <p:tav tm="0" fmla="#ppt_w*sin(2.5*pi*$)">
                                          <p:val>
                                            <p:fltVal val="0"/>
                                          </p:val>
                                        </p:tav>
                                        <p:tav tm="100000">
                                          <p:val>
                                            <p:fltVal val="1"/>
                                          </p:val>
                                        </p:tav>
                                      </p:tavLst>
                                    </p:anim>
                                    <p:anim calcmode="lin" valueType="num">
                                      <p:cBhvr>
                                        <p:cTn id="34" dur="1000" fill="hold"/>
                                        <p:tgtEl>
                                          <p:spTgt spid="53"/>
                                        </p:tgtEl>
                                        <p:attrNameLst>
                                          <p:attrName>ppt_h</p:attrName>
                                        </p:attrNameLst>
                                      </p:cBhvr>
                                      <p:tavLst>
                                        <p:tav tm="0">
                                          <p:val>
                                            <p:strVal val="#ppt_h"/>
                                          </p:val>
                                        </p:tav>
                                        <p:tav tm="100000">
                                          <p:val>
                                            <p:strVal val="#ppt_h"/>
                                          </p:val>
                                        </p:tav>
                                      </p:tavLst>
                                    </p:anim>
                                  </p:childTnLst>
                                </p:cTn>
                              </p:par>
                              <p:par>
                                <p:cTn id="35" presetID="10" presetClass="entr" presetSubtype="0" fill="hold" nodeType="withEffect">
                                  <p:stCondLst>
                                    <p:cond delay="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5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89"/>
                                        </p:tgtEl>
                                        <p:attrNameLst>
                                          <p:attrName>style.visibility</p:attrName>
                                        </p:attrNameLst>
                                      </p:cBhvr>
                                      <p:to>
                                        <p:strVal val="visible"/>
                                      </p:to>
                                    </p:set>
                                    <p:animEffect transition="in" filter="wipe(left)">
                                      <p:cBhvr>
                                        <p:cTn id="46" dur="500"/>
                                        <p:tgtEl>
                                          <p:spTgt spid="89"/>
                                        </p:tgtEl>
                                      </p:cBhvr>
                                    </p:animEffect>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4" presetClass="path" presetSubtype="0" accel="50000" decel="50000" fill="hold" nodeType="withEffect">
                                  <p:stCondLst>
                                    <p:cond delay="0"/>
                                  </p:stCondLst>
                                  <p:childTnLst>
                                    <p:animMotion origin="layout" path="M -3.75E-6 2.96296E-6 L 0.13112 -0.08889 C 0.15873 -0.10903 0.2 -0.11922 0.24284 -0.11922 C 0.29193 -0.11922 0.33086 -0.10903 0.3586 -0.08889 L 0.4905 2.96296E-6 " pathEditMode="relative" rAng="0" ptsTypes="AAAAA">
                                      <p:cBhvr>
                                        <p:cTn id="59" dur="1500" fill="hold"/>
                                        <p:tgtEl>
                                          <p:spTgt spid="20"/>
                                        </p:tgtEl>
                                        <p:attrNameLst>
                                          <p:attrName>ppt_x</p:attrName>
                                          <p:attrName>ppt_y</p:attrName>
                                        </p:attrNameLst>
                                      </p:cBhvr>
                                      <p:rCtr x="24518" y="-5972"/>
                                    </p:animMotion>
                                  </p:childTnLst>
                                </p:cTn>
                              </p:par>
                              <p:par>
                                <p:cTn id="60" presetID="44" presetClass="path" presetSubtype="0" accel="50000" decel="50000" fill="hold" nodeType="withEffect">
                                  <p:stCondLst>
                                    <p:cond delay="500"/>
                                  </p:stCondLst>
                                  <p:childTnLst>
                                    <p:animMotion origin="layout" path="M -0.09687 0.02176 L 0.02097 -0.14861 C 0.04584 -0.1868 0.08295 -0.20648 0.12149 -0.20648 C 0.16563 -0.20648 0.20066 -0.1868 0.22553 -0.14861 L 0.34428 0.02176 " pathEditMode="relative" rAng="0" ptsTypes="AAAAA">
                                      <p:cBhvr>
                                        <p:cTn id="61" dur="1500" fill="hold"/>
                                        <p:tgtEl>
                                          <p:spTgt spid="49"/>
                                        </p:tgtEl>
                                        <p:attrNameLst>
                                          <p:attrName>ppt_x</p:attrName>
                                          <p:attrName>ppt_y</p:attrName>
                                        </p:attrNameLst>
                                      </p:cBhvr>
                                      <p:rCtr x="22057" y="-11412"/>
                                    </p:animMotion>
                                  </p:childTnLst>
                                </p:cTn>
                              </p:par>
                              <p:par>
                                <p:cTn id="62" presetID="47" presetClass="exit" presetSubtype="0" fill="hold" nodeType="withEffect">
                                  <p:stCondLst>
                                    <p:cond delay="750"/>
                                  </p:stCondLst>
                                  <p:childTnLst>
                                    <p:animEffect transition="out" filter="fade">
                                      <p:cBhvr>
                                        <p:cTn id="63" dur="1000"/>
                                        <p:tgtEl>
                                          <p:spTgt spid="1034"/>
                                        </p:tgtEl>
                                      </p:cBhvr>
                                    </p:animEffect>
                                    <p:anim calcmode="lin" valueType="num">
                                      <p:cBhvr>
                                        <p:cTn id="64" dur="1000"/>
                                        <p:tgtEl>
                                          <p:spTgt spid="1034"/>
                                        </p:tgtEl>
                                        <p:attrNameLst>
                                          <p:attrName>ppt_x</p:attrName>
                                        </p:attrNameLst>
                                      </p:cBhvr>
                                      <p:tavLst>
                                        <p:tav tm="0">
                                          <p:val>
                                            <p:strVal val="ppt_x"/>
                                          </p:val>
                                        </p:tav>
                                        <p:tav tm="100000">
                                          <p:val>
                                            <p:strVal val="ppt_x"/>
                                          </p:val>
                                        </p:tav>
                                      </p:tavLst>
                                    </p:anim>
                                    <p:anim calcmode="lin" valueType="num">
                                      <p:cBhvr>
                                        <p:cTn id="65" dur="1000"/>
                                        <p:tgtEl>
                                          <p:spTgt spid="1034"/>
                                        </p:tgtEl>
                                        <p:attrNameLst>
                                          <p:attrName>ppt_y</p:attrName>
                                        </p:attrNameLst>
                                      </p:cBhvr>
                                      <p:tavLst>
                                        <p:tav tm="0">
                                          <p:val>
                                            <p:strVal val="ppt_y"/>
                                          </p:val>
                                        </p:tav>
                                        <p:tav tm="100000">
                                          <p:val>
                                            <p:strVal val="ppt_y-.1"/>
                                          </p:val>
                                        </p:tav>
                                      </p:tavLst>
                                    </p:anim>
                                    <p:set>
                                      <p:cBhvr>
                                        <p:cTn id="66" dur="1" fill="hold">
                                          <p:stCondLst>
                                            <p:cond delay="999"/>
                                          </p:stCondLst>
                                        </p:cTn>
                                        <p:tgtEl>
                                          <p:spTgt spid="1034"/>
                                        </p:tgtEl>
                                        <p:attrNameLst>
                                          <p:attrName>style.visibility</p:attrName>
                                        </p:attrNameLst>
                                      </p:cBhvr>
                                      <p:to>
                                        <p:strVal val="hidden"/>
                                      </p:to>
                                    </p:set>
                                  </p:childTnLst>
                                </p:cTn>
                              </p:par>
                              <p:par>
                                <p:cTn id="67" presetID="47" presetClass="exit" presetSubtype="0" fill="hold" nodeType="withEffect">
                                  <p:stCondLst>
                                    <p:cond delay="1000"/>
                                  </p:stCondLst>
                                  <p:childTnLst>
                                    <p:animEffect transition="out" filter="fade">
                                      <p:cBhvr>
                                        <p:cTn id="68" dur="1000"/>
                                        <p:tgtEl>
                                          <p:spTgt spid="94"/>
                                        </p:tgtEl>
                                      </p:cBhvr>
                                    </p:animEffect>
                                    <p:anim calcmode="lin" valueType="num">
                                      <p:cBhvr>
                                        <p:cTn id="69" dur="1000"/>
                                        <p:tgtEl>
                                          <p:spTgt spid="94"/>
                                        </p:tgtEl>
                                        <p:attrNameLst>
                                          <p:attrName>ppt_x</p:attrName>
                                        </p:attrNameLst>
                                      </p:cBhvr>
                                      <p:tavLst>
                                        <p:tav tm="0">
                                          <p:val>
                                            <p:strVal val="ppt_x"/>
                                          </p:val>
                                        </p:tav>
                                        <p:tav tm="100000">
                                          <p:val>
                                            <p:strVal val="ppt_x"/>
                                          </p:val>
                                        </p:tav>
                                      </p:tavLst>
                                    </p:anim>
                                    <p:anim calcmode="lin" valueType="num">
                                      <p:cBhvr>
                                        <p:cTn id="70" dur="1000"/>
                                        <p:tgtEl>
                                          <p:spTgt spid="94"/>
                                        </p:tgtEl>
                                        <p:attrNameLst>
                                          <p:attrName>ppt_y</p:attrName>
                                        </p:attrNameLst>
                                      </p:cBhvr>
                                      <p:tavLst>
                                        <p:tav tm="0">
                                          <p:val>
                                            <p:strVal val="ppt_y"/>
                                          </p:val>
                                        </p:tav>
                                        <p:tav tm="100000">
                                          <p:val>
                                            <p:strVal val="ppt_y-.1"/>
                                          </p:val>
                                        </p:tav>
                                      </p:tavLst>
                                    </p:anim>
                                    <p:set>
                                      <p:cBhvr>
                                        <p:cTn id="71" dur="1" fill="hold">
                                          <p:stCondLst>
                                            <p:cond delay="999"/>
                                          </p:stCondLst>
                                        </p:cTn>
                                        <p:tgtEl>
                                          <p:spTgt spid="94"/>
                                        </p:tgtEl>
                                        <p:attrNameLst>
                                          <p:attrName>style.visibility</p:attrName>
                                        </p:attrNameLst>
                                      </p:cBhvr>
                                      <p:to>
                                        <p:strVal val="hidden"/>
                                      </p:to>
                                    </p:set>
                                  </p:childTnLst>
                                </p:cTn>
                              </p:par>
                              <p:par>
                                <p:cTn id="72" presetID="47" presetClass="exit" presetSubtype="0" fill="hold" nodeType="withEffect">
                                  <p:stCondLst>
                                    <p:cond delay="750"/>
                                  </p:stCondLst>
                                  <p:childTnLst>
                                    <p:animEffect transition="out" filter="fade">
                                      <p:cBhvr>
                                        <p:cTn id="73" dur="1000"/>
                                        <p:tgtEl>
                                          <p:spTgt spid="95"/>
                                        </p:tgtEl>
                                      </p:cBhvr>
                                    </p:animEffect>
                                    <p:anim calcmode="lin" valueType="num">
                                      <p:cBhvr>
                                        <p:cTn id="74" dur="1000"/>
                                        <p:tgtEl>
                                          <p:spTgt spid="95"/>
                                        </p:tgtEl>
                                        <p:attrNameLst>
                                          <p:attrName>ppt_x</p:attrName>
                                        </p:attrNameLst>
                                      </p:cBhvr>
                                      <p:tavLst>
                                        <p:tav tm="0">
                                          <p:val>
                                            <p:strVal val="ppt_x"/>
                                          </p:val>
                                        </p:tav>
                                        <p:tav tm="100000">
                                          <p:val>
                                            <p:strVal val="ppt_x"/>
                                          </p:val>
                                        </p:tav>
                                      </p:tavLst>
                                    </p:anim>
                                    <p:anim calcmode="lin" valueType="num">
                                      <p:cBhvr>
                                        <p:cTn id="75" dur="1000"/>
                                        <p:tgtEl>
                                          <p:spTgt spid="95"/>
                                        </p:tgtEl>
                                        <p:attrNameLst>
                                          <p:attrName>ppt_y</p:attrName>
                                        </p:attrNameLst>
                                      </p:cBhvr>
                                      <p:tavLst>
                                        <p:tav tm="0">
                                          <p:val>
                                            <p:strVal val="ppt_y"/>
                                          </p:val>
                                        </p:tav>
                                        <p:tav tm="100000">
                                          <p:val>
                                            <p:strVal val="ppt_y-.1"/>
                                          </p:val>
                                        </p:tav>
                                      </p:tavLst>
                                    </p:anim>
                                    <p:set>
                                      <p:cBhvr>
                                        <p:cTn id="76" dur="1" fill="hold">
                                          <p:stCondLst>
                                            <p:cond delay="999"/>
                                          </p:stCondLst>
                                        </p:cTn>
                                        <p:tgtEl>
                                          <p:spTgt spid="95"/>
                                        </p:tgtEl>
                                        <p:attrNameLst>
                                          <p:attrName>style.visibility</p:attrName>
                                        </p:attrNameLst>
                                      </p:cBhvr>
                                      <p:to>
                                        <p:strVal val="hidden"/>
                                      </p:to>
                                    </p:set>
                                  </p:childTnLst>
                                </p:cTn>
                              </p:par>
                              <p:par>
                                <p:cTn id="77" presetID="47" presetClass="exit" presetSubtype="0" fill="hold" nodeType="withEffect">
                                  <p:stCondLst>
                                    <p:cond delay="1000"/>
                                  </p:stCondLst>
                                  <p:childTnLst>
                                    <p:animEffect transition="out" filter="fade">
                                      <p:cBhvr>
                                        <p:cTn id="78" dur="1000"/>
                                        <p:tgtEl>
                                          <p:spTgt spid="48"/>
                                        </p:tgtEl>
                                      </p:cBhvr>
                                    </p:animEffect>
                                    <p:anim calcmode="lin" valueType="num">
                                      <p:cBhvr>
                                        <p:cTn id="79" dur="1000"/>
                                        <p:tgtEl>
                                          <p:spTgt spid="48"/>
                                        </p:tgtEl>
                                        <p:attrNameLst>
                                          <p:attrName>ppt_x</p:attrName>
                                        </p:attrNameLst>
                                      </p:cBhvr>
                                      <p:tavLst>
                                        <p:tav tm="0">
                                          <p:val>
                                            <p:strVal val="ppt_x"/>
                                          </p:val>
                                        </p:tav>
                                        <p:tav tm="100000">
                                          <p:val>
                                            <p:strVal val="ppt_x"/>
                                          </p:val>
                                        </p:tav>
                                      </p:tavLst>
                                    </p:anim>
                                    <p:anim calcmode="lin" valueType="num">
                                      <p:cBhvr>
                                        <p:cTn id="80" dur="1000"/>
                                        <p:tgtEl>
                                          <p:spTgt spid="48"/>
                                        </p:tgtEl>
                                        <p:attrNameLst>
                                          <p:attrName>ppt_y</p:attrName>
                                        </p:attrNameLst>
                                      </p:cBhvr>
                                      <p:tavLst>
                                        <p:tav tm="0">
                                          <p:val>
                                            <p:strVal val="ppt_y"/>
                                          </p:val>
                                        </p:tav>
                                        <p:tav tm="100000">
                                          <p:val>
                                            <p:strVal val="ppt_y-.1"/>
                                          </p:val>
                                        </p:tav>
                                      </p:tavLst>
                                    </p:anim>
                                    <p:set>
                                      <p:cBhvr>
                                        <p:cTn id="81" dur="1" fill="hold">
                                          <p:stCondLst>
                                            <p:cond delay="999"/>
                                          </p:stCondLst>
                                        </p:cTn>
                                        <p:tgtEl>
                                          <p:spTgt spid="48"/>
                                        </p:tgtEl>
                                        <p:attrNameLst>
                                          <p:attrName>style.visibility</p:attrName>
                                        </p:attrNameLst>
                                      </p:cBhvr>
                                      <p:to>
                                        <p:strVal val="hidden"/>
                                      </p:to>
                                    </p:set>
                                  </p:childTnLst>
                                </p:cTn>
                              </p:par>
                              <p:par>
                                <p:cTn id="82" presetID="47" presetClass="exit" presetSubtype="0" fill="hold" nodeType="withEffect">
                                  <p:stCondLst>
                                    <p:cond delay="750"/>
                                  </p:stCondLst>
                                  <p:childTnLst>
                                    <p:animEffect transition="out" filter="fade">
                                      <p:cBhvr>
                                        <p:cTn id="83" dur="1000"/>
                                        <p:tgtEl>
                                          <p:spTgt spid="52"/>
                                        </p:tgtEl>
                                      </p:cBhvr>
                                    </p:animEffect>
                                    <p:anim calcmode="lin" valueType="num">
                                      <p:cBhvr>
                                        <p:cTn id="84" dur="1000"/>
                                        <p:tgtEl>
                                          <p:spTgt spid="52"/>
                                        </p:tgtEl>
                                        <p:attrNameLst>
                                          <p:attrName>ppt_x</p:attrName>
                                        </p:attrNameLst>
                                      </p:cBhvr>
                                      <p:tavLst>
                                        <p:tav tm="0">
                                          <p:val>
                                            <p:strVal val="ppt_x"/>
                                          </p:val>
                                        </p:tav>
                                        <p:tav tm="100000">
                                          <p:val>
                                            <p:strVal val="ppt_x"/>
                                          </p:val>
                                        </p:tav>
                                      </p:tavLst>
                                    </p:anim>
                                    <p:anim calcmode="lin" valueType="num">
                                      <p:cBhvr>
                                        <p:cTn id="85" dur="1000"/>
                                        <p:tgtEl>
                                          <p:spTgt spid="52"/>
                                        </p:tgtEl>
                                        <p:attrNameLst>
                                          <p:attrName>ppt_y</p:attrName>
                                        </p:attrNameLst>
                                      </p:cBhvr>
                                      <p:tavLst>
                                        <p:tav tm="0">
                                          <p:val>
                                            <p:strVal val="ppt_y"/>
                                          </p:val>
                                        </p:tav>
                                        <p:tav tm="100000">
                                          <p:val>
                                            <p:strVal val="ppt_y-.1"/>
                                          </p:val>
                                        </p:tav>
                                      </p:tavLst>
                                    </p:anim>
                                    <p:set>
                                      <p:cBhvr>
                                        <p:cTn id="86" dur="1" fill="hold">
                                          <p:stCondLst>
                                            <p:cond delay="999"/>
                                          </p:stCondLst>
                                        </p:cTn>
                                        <p:tgtEl>
                                          <p:spTgt spid="52"/>
                                        </p:tgtEl>
                                        <p:attrNameLst>
                                          <p:attrName>style.visibility</p:attrName>
                                        </p:attrNameLst>
                                      </p:cBhvr>
                                      <p:to>
                                        <p:strVal val="hidden"/>
                                      </p:to>
                                    </p:set>
                                  </p:childTnLst>
                                </p:cTn>
                              </p:par>
                              <p:par>
                                <p:cTn id="87" presetID="47" presetClass="exit" presetSubtype="0" fill="hold" nodeType="withEffect">
                                  <p:stCondLst>
                                    <p:cond delay="1000"/>
                                  </p:stCondLst>
                                  <p:childTnLst>
                                    <p:animEffect transition="out" filter="fade">
                                      <p:cBhvr>
                                        <p:cTn id="88" dur="1000"/>
                                        <p:tgtEl>
                                          <p:spTgt spid="53"/>
                                        </p:tgtEl>
                                      </p:cBhvr>
                                    </p:animEffect>
                                    <p:anim calcmode="lin" valueType="num">
                                      <p:cBhvr>
                                        <p:cTn id="89" dur="1000"/>
                                        <p:tgtEl>
                                          <p:spTgt spid="53"/>
                                        </p:tgtEl>
                                        <p:attrNameLst>
                                          <p:attrName>ppt_x</p:attrName>
                                        </p:attrNameLst>
                                      </p:cBhvr>
                                      <p:tavLst>
                                        <p:tav tm="0">
                                          <p:val>
                                            <p:strVal val="ppt_x"/>
                                          </p:val>
                                        </p:tav>
                                        <p:tav tm="100000">
                                          <p:val>
                                            <p:strVal val="ppt_x"/>
                                          </p:val>
                                        </p:tav>
                                      </p:tavLst>
                                    </p:anim>
                                    <p:anim calcmode="lin" valueType="num">
                                      <p:cBhvr>
                                        <p:cTn id="90" dur="1000"/>
                                        <p:tgtEl>
                                          <p:spTgt spid="53"/>
                                        </p:tgtEl>
                                        <p:attrNameLst>
                                          <p:attrName>ppt_y</p:attrName>
                                        </p:attrNameLst>
                                      </p:cBhvr>
                                      <p:tavLst>
                                        <p:tav tm="0">
                                          <p:val>
                                            <p:strVal val="ppt_y"/>
                                          </p:val>
                                        </p:tav>
                                        <p:tav tm="100000">
                                          <p:val>
                                            <p:strVal val="ppt_y-.1"/>
                                          </p:val>
                                        </p:tav>
                                      </p:tavLst>
                                    </p:anim>
                                    <p:set>
                                      <p:cBhvr>
                                        <p:cTn id="91" dur="1" fill="hold">
                                          <p:stCondLst>
                                            <p:cond delay="999"/>
                                          </p:stCondLst>
                                        </p:cTn>
                                        <p:tgtEl>
                                          <p:spTgt spid="53"/>
                                        </p:tgtEl>
                                        <p:attrNameLst>
                                          <p:attrName>style.visibility</p:attrName>
                                        </p:attrNameLst>
                                      </p:cBhvr>
                                      <p:to>
                                        <p:strVal val="hidden"/>
                                      </p:to>
                                    </p:set>
                                  </p:childTnLst>
                                </p:cTn>
                              </p:par>
                              <p:par>
                                <p:cTn id="92" presetID="22" presetClass="entr" presetSubtype="4" fill="hold" grpId="0" nodeType="withEffect">
                                  <p:stCondLst>
                                    <p:cond delay="1000"/>
                                  </p:stCondLst>
                                  <p:childTnLst>
                                    <p:set>
                                      <p:cBhvr>
                                        <p:cTn id="93" dur="1" fill="hold">
                                          <p:stCondLst>
                                            <p:cond delay="0"/>
                                          </p:stCondLst>
                                        </p:cTn>
                                        <p:tgtEl>
                                          <p:spTgt spid="59"/>
                                        </p:tgtEl>
                                        <p:attrNameLst>
                                          <p:attrName>style.visibility</p:attrName>
                                        </p:attrNameLst>
                                      </p:cBhvr>
                                      <p:to>
                                        <p:strVal val="visible"/>
                                      </p:to>
                                    </p:set>
                                    <p:animEffect transition="in" filter="wipe(down)">
                                      <p:cBhvr>
                                        <p:cTn id="94" dur="2000"/>
                                        <p:tgtEl>
                                          <p:spTgt spid="59"/>
                                        </p:tgtEl>
                                      </p:cBhvr>
                                    </p:animEffect>
                                  </p:childTnLst>
                                </p:cTn>
                              </p:par>
                              <p:par>
                                <p:cTn id="95" presetID="10" presetClass="entr" presetSubtype="0" fill="hold" grpId="0" nodeType="withEffect">
                                  <p:stCondLst>
                                    <p:cond delay="100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childTnLst>
                          </p:cTn>
                        </p:par>
                        <p:par>
                          <p:cTn id="98" fill="hold">
                            <p:stCondLst>
                              <p:cond delay="4500"/>
                            </p:stCondLst>
                            <p:childTnLst>
                              <p:par>
                                <p:cTn id="99" presetID="22" presetClass="entr" presetSubtype="1" fill="hold" grpId="0" nodeType="after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wipe(up)">
                                      <p:cBhvr>
                                        <p:cTn id="101" dur="500"/>
                                        <p:tgtEl>
                                          <p:spTgt spid="50"/>
                                        </p:tgtEl>
                                      </p:cBhvr>
                                    </p:animEffect>
                                  </p:childTnLst>
                                </p:cTn>
                              </p:par>
                              <p:par>
                                <p:cTn id="102" presetID="42" presetClass="entr" presetSubtype="0" fill="hold" grpId="0" nodeType="with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1000"/>
                                        <p:tgtEl>
                                          <p:spTgt spid="58"/>
                                        </p:tgtEl>
                                      </p:cBhvr>
                                    </p:animEffect>
                                    <p:anim calcmode="lin" valueType="num">
                                      <p:cBhvr>
                                        <p:cTn id="105" dur="1000" fill="hold"/>
                                        <p:tgtEl>
                                          <p:spTgt spid="58"/>
                                        </p:tgtEl>
                                        <p:attrNameLst>
                                          <p:attrName>ppt_x</p:attrName>
                                        </p:attrNameLst>
                                      </p:cBhvr>
                                      <p:tavLst>
                                        <p:tav tm="0">
                                          <p:val>
                                            <p:strVal val="#ppt_x"/>
                                          </p:val>
                                        </p:tav>
                                        <p:tav tm="100000">
                                          <p:val>
                                            <p:strVal val="#ppt_x"/>
                                          </p:val>
                                        </p:tav>
                                      </p:tavLst>
                                    </p:anim>
                                    <p:anim calcmode="lin" valueType="num">
                                      <p:cBhvr>
                                        <p:cTn id="106" dur="1000" fill="hold"/>
                                        <p:tgtEl>
                                          <p:spTgt spid="58"/>
                                        </p:tgtEl>
                                        <p:attrNameLst>
                                          <p:attrName>ppt_y</p:attrName>
                                        </p:attrNameLst>
                                      </p:cBhvr>
                                      <p:tavLst>
                                        <p:tav tm="0">
                                          <p:val>
                                            <p:strVal val="#ppt_y+.1"/>
                                          </p:val>
                                        </p:tav>
                                        <p:tav tm="100000">
                                          <p:val>
                                            <p:strVal val="#ppt_y"/>
                                          </p:val>
                                        </p:tav>
                                      </p:tavLst>
                                    </p:anim>
                                  </p:childTnLst>
                                </p:cTn>
                              </p:par>
                              <p:par>
                                <p:cTn id="107" presetID="10" presetClass="entr" presetSubtype="0" fill="hold" nodeType="withEffect">
                                  <p:stCondLst>
                                    <p:cond delay="50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500"/>
                                        <p:tgtEl>
                                          <p:spTgt spid="51"/>
                                        </p:tgtEl>
                                      </p:cBhvr>
                                    </p:animEffect>
                                  </p:childTnLst>
                                </p:cTn>
                              </p:par>
                            </p:childTnLst>
                          </p:cTn>
                        </p:par>
                        <p:par>
                          <p:cTn id="110" fill="hold">
                            <p:stCondLst>
                              <p:cond delay="5500"/>
                            </p:stCondLst>
                            <p:childTnLst>
                              <p:par>
                                <p:cTn id="111" presetID="22" presetClass="entr" presetSubtype="2" fill="hold" grpId="0" nodeType="after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wipe(right)">
                                      <p:cBhvr>
                                        <p:cTn id="113" dur="500"/>
                                        <p:tgtEl>
                                          <p:spTgt spid="84"/>
                                        </p:tgtEl>
                                      </p:cBhvr>
                                    </p:animEffec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500"/>
                                        <p:tgtEl>
                                          <p:spTgt spid="57"/>
                                        </p:tgtEl>
                                      </p:cBhvr>
                                    </p:animEffect>
                                  </p:childTnLst>
                                </p:cTn>
                              </p:par>
                            </p:childTnLst>
                          </p:cTn>
                        </p:par>
                        <p:par>
                          <p:cTn id="118" fill="hold">
                            <p:stCondLst>
                              <p:cond delay="6500"/>
                            </p:stCondLst>
                            <p:childTnLst>
                              <p:par>
                                <p:cTn id="119" presetID="10" presetClass="entr" presetSubtype="0" fill="hold" nodeType="afterEffect">
                                  <p:stCondLst>
                                    <p:cond delay="0"/>
                                  </p:stCondLst>
                                  <p:childTnLst>
                                    <p:set>
                                      <p:cBhvr>
                                        <p:cTn id="120" dur="1" fill="hold">
                                          <p:stCondLst>
                                            <p:cond delay="0"/>
                                          </p:stCondLst>
                                        </p:cTn>
                                        <p:tgtEl>
                                          <p:spTgt spid="82"/>
                                        </p:tgtEl>
                                        <p:attrNameLst>
                                          <p:attrName>style.visibility</p:attrName>
                                        </p:attrNameLst>
                                      </p:cBhvr>
                                      <p:to>
                                        <p:strVal val="visible"/>
                                      </p:to>
                                    </p:set>
                                    <p:animEffect transition="in" filter="fade">
                                      <p:cBhvr>
                                        <p:cTn id="121" dur="500"/>
                                        <p:tgtEl>
                                          <p:spTgt spid="82"/>
                                        </p:tgtEl>
                                      </p:cBhvr>
                                    </p:animEffect>
                                  </p:childTnLst>
                                </p:cTn>
                              </p:par>
                              <p:par>
                                <p:cTn id="122" presetID="42" presetClass="entr" presetSubtype="0" fill="hold" grpId="0" nodeType="with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fade">
                                      <p:cBhvr>
                                        <p:cTn id="124" dur="1000"/>
                                        <p:tgtEl>
                                          <p:spTgt spid="60"/>
                                        </p:tgtEl>
                                      </p:cBhvr>
                                    </p:animEffect>
                                    <p:anim calcmode="lin" valueType="num">
                                      <p:cBhvr>
                                        <p:cTn id="125" dur="1000" fill="hold"/>
                                        <p:tgtEl>
                                          <p:spTgt spid="60"/>
                                        </p:tgtEl>
                                        <p:attrNameLst>
                                          <p:attrName>ppt_x</p:attrName>
                                        </p:attrNameLst>
                                      </p:cBhvr>
                                      <p:tavLst>
                                        <p:tav tm="0">
                                          <p:val>
                                            <p:strVal val="#ppt_x"/>
                                          </p:val>
                                        </p:tav>
                                        <p:tav tm="100000">
                                          <p:val>
                                            <p:strVal val="#ppt_x"/>
                                          </p:val>
                                        </p:tav>
                                      </p:tavLst>
                                    </p:anim>
                                    <p:anim calcmode="lin" valueType="num">
                                      <p:cBhvr>
                                        <p:cTn id="126" dur="1000" fill="hold"/>
                                        <p:tgtEl>
                                          <p:spTgt spid="60"/>
                                        </p:tgtEl>
                                        <p:attrNameLst>
                                          <p:attrName>ppt_y</p:attrName>
                                        </p:attrNameLst>
                                      </p:cBhvr>
                                      <p:tavLst>
                                        <p:tav tm="0">
                                          <p:val>
                                            <p:strVal val="#ppt_y+.1"/>
                                          </p:val>
                                        </p:tav>
                                        <p:tav tm="100000">
                                          <p:val>
                                            <p:strVal val="#ppt_y"/>
                                          </p:val>
                                        </p:tav>
                                      </p:tavLst>
                                    </p:anim>
                                  </p:childTnLst>
                                </p:cTn>
                              </p:par>
                            </p:childTnLst>
                          </p:cTn>
                        </p:par>
                        <p:par>
                          <p:cTn id="127" fill="hold">
                            <p:stCondLst>
                              <p:cond delay="7500"/>
                            </p:stCondLst>
                            <p:childTnLst>
                              <p:par>
                                <p:cTn id="128" presetID="22" presetClass="entr" presetSubtype="4" fill="hold" grpId="0" nodeType="afterEffect">
                                  <p:stCondLst>
                                    <p:cond delay="0"/>
                                  </p:stCondLst>
                                  <p:childTnLst>
                                    <p:set>
                                      <p:cBhvr>
                                        <p:cTn id="129" dur="1" fill="hold">
                                          <p:stCondLst>
                                            <p:cond delay="0"/>
                                          </p:stCondLst>
                                        </p:cTn>
                                        <p:tgtEl>
                                          <p:spTgt spid="85"/>
                                        </p:tgtEl>
                                        <p:attrNameLst>
                                          <p:attrName>style.visibility</p:attrName>
                                        </p:attrNameLst>
                                      </p:cBhvr>
                                      <p:to>
                                        <p:strVal val="visible"/>
                                      </p:to>
                                    </p:set>
                                    <p:animEffect transition="in" filter="wipe(down)">
                                      <p:cBhvr>
                                        <p:cTn id="130" dur="1000"/>
                                        <p:tgtEl>
                                          <p:spTgt spid="85"/>
                                        </p:tgtEl>
                                      </p:cBhvr>
                                    </p:animEffect>
                                  </p:childTnLst>
                                </p:cTn>
                              </p:par>
                              <p:par>
                                <p:cTn id="131" presetID="42"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1000"/>
                                        <p:tgtEl>
                                          <p:spTgt spid="86"/>
                                        </p:tgtEl>
                                      </p:cBhvr>
                                    </p:animEffect>
                                    <p:anim calcmode="lin" valueType="num">
                                      <p:cBhvr>
                                        <p:cTn id="134" dur="1000" fill="hold"/>
                                        <p:tgtEl>
                                          <p:spTgt spid="86"/>
                                        </p:tgtEl>
                                        <p:attrNameLst>
                                          <p:attrName>ppt_x</p:attrName>
                                        </p:attrNameLst>
                                      </p:cBhvr>
                                      <p:tavLst>
                                        <p:tav tm="0">
                                          <p:val>
                                            <p:strVal val="#ppt_x"/>
                                          </p:val>
                                        </p:tav>
                                        <p:tav tm="100000">
                                          <p:val>
                                            <p:strVal val="#ppt_x"/>
                                          </p:val>
                                        </p:tav>
                                      </p:tavLst>
                                    </p:anim>
                                    <p:anim calcmode="lin" valueType="num">
                                      <p:cBhvr>
                                        <p:cTn id="135" dur="1000" fill="hold"/>
                                        <p:tgtEl>
                                          <p:spTgt spid="86"/>
                                        </p:tgtEl>
                                        <p:attrNameLst>
                                          <p:attrName>ppt_y</p:attrName>
                                        </p:attrNameLst>
                                      </p:cBhvr>
                                      <p:tavLst>
                                        <p:tav tm="0">
                                          <p:val>
                                            <p:strVal val="#ppt_y+.1"/>
                                          </p:val>
                                        </p:tav>
                                        <p:tav tm="100000">
                                          <p:val>
                                            <p:strVal val="#ppt_y"/>
                                          </p:val>
                                        </p:tav>
                                      </p:tavLst>
                                    </p:anim>
                                  </p:childTnLst>
                                </p:cTn>
                              </p:par>
                            </p:childTnLst>
                          </p:cTn>
                        </p:par>
                        <p:par>
                          <p:cTn id="136" fill="hold">
                            <p:stCondLst>
                              <p:cond delay="8500"/>
                            </p:stCondLst>
                            <p:childTnLst>
                              <p:par>
                                <p:cTn id="137" presetID="10" presetClass="entr" presetSubtype="0" fill="hold" grpId="0" nodeType="afterEffect">
                                  <p:stCondLst>
                                    <p:cond delay="0"/>
                                  </p:stCondLst>
                                  <p:childTnLst>
                                    <p:set>
                                      <p:cBhvr>
                                        <p:cTn id="138" dur="1" fill="hold">
                                          <p:stCondLst>
                                            <p:cond delay="0"/>
                                          </p:stCondLst>
                                        </p:cTn>
                                        <p:tgtEl>
                                          <p:spTgt spid="64"/>
                                        </p:tgtEl>
                                        <p:attrNameLst>
                                          <p:attrName>style.visibility</p:attrName>
                                        </p:attrNameLst>
                                      </p:cBhvr>
                                      <p:to>
                                        <p:strVal val="visible"/>
                                      </p:to>
                                    </p:set>
                                    <p:animEffect transition="in" filter="fade">
                                      <p:cBhvr>
                                        <p:cTn id="139" dur="500"/>
                                        <p:tgtEl>
                                          <p:spTgt spid="64"/>
                                        </p:tgtEl>
                                      </p:cBhvr>
                                    </p:animEffect>
                                  </p:childTnLst>
                                </p:cTn>
                              </p:par>
                            </p:childTnLst>
                          </p:cTn>
                        </p:par>
                        <p:par>
                          <p:cTn id="140" fill="hold">
                            <p:stCondLst>
                              <p:cond delay="9000"/>
                            </p:stCondLst>
                            <p:childTnLst>
                              <p:par>
                                <p:cTn id="141" presetID="10" presetClass="entr" presetSubtype="0" fill="hold" nodeType="afterEffect">
                                  <p:stCondLst>
                                    <p:cond delay="0"/>
                                  </p:stCondLst>
                                  <p:childTnLst>
                                    <p:set>
                                      <p:cBhvr>
                                        <p:cTn id="142" dur="1" fill="hold">
                                          <p:stCondLst>
                                            <p:cond delay="0"/>
                                          </p:stCondLst>
                                        </p:cTn>
                                        <p:tgtEl>
                                          <p:spTgt spid="1030"/>
                                        </p:tgtEl>
                                        <p:attrNameLst>
                                          <p:attrName>style.visibility</p:attrName>
                                        </p:attrNameLst>
                                      </p:cBhvr>
                                      <p:to>
                                        <p:strVal val="visible"/>
                                      </p:to>
                                    </p:set>
                                    <p:animEffect transition="in" filter="fade">
                                      <p:cBhvr>
                                        <p:cTn id="143" dur="500"/>
                                        <p:tgtEl>
                                          <p:spTgt spid="1030"/>
                                        </p:tgtEl>
                                      </p:cBhvr>
                                    </p:animEffect>
                                  </p:childTnLst>
                                </p:cTn>
                              </p:par>
                              <p:par>
                                <p:cTn id="144" presetID="10" presetClass="entr" presetSubtype="0" fill="hold" nodeType="withEffect">
                                  <p:stCondLst>
                                    <p:cond delay="0"/>
                                  </p:stCondLst>
                                  <p:childTnLst>
                                    <p:set>
                                      <p:cBhvr>
                                        <p:cTn id="145" dur="1" fill="hold">
                                          <p:stCondLst>
                                            <p:cond delay="0"/>
                                          </p:stCondLst>
                                        </p:cTn>
                                        <p:tgtEl>
                                          <p:spTgt spid="1028"/>
                                        </p:tgtEl>
                                        <p:attrNameLst>
                                          <p:attrName>style.visibility</p:attrName>
                                        </p:attrNameLst>
                                      </p:cBhvr>
                                      <p:to>
                                        <p:strVal val="visible"/>
                                      </p:to>
                                    </p:set>
                                    <p:animEffect transition="in" filter="fade">
                                      <p:cBhvr>
                                        <p:cTn id="146" dur="500"/>
                                        <p:tgtEl>
                                          <p:spTgt spid="1028"/>
                                        </p:tgtEl>
                                      </p:cBhvr>
                                    </p:animEffect>
                                  </p:childTnLst>
                                </p:cTn>
                              </p:par>
                              <p:par>
                                <p:cTn id="147" presetID="45" presetClass="entr" presetSubtype="0" fill="hold" nodeType="withEffect">
                                  <p:stCondLst>
                                    <p:cond delay="0"/>
                                  </p:stCondLst>
                                  <p:childTnLst>
                                    <p:set>
                                      <p:cBhvr>
                                        <p:cTn id="148" dur="1" fill="hold">
                                          <p:stCondLst>
                                            <p:cond delay="0"/>
                                          </p:stCondLst>
                                        </p:cTn>
                                        <p:tgtEl>
                                          <p:spTgt spid="105"/>
                                        </p:tgtEl>
                                        <p:attrNameLst>
                                          <p:attrName>style.visibility</p:attrName>
                                        </p:attrNameLst>
                                      </p:cBhvr>
                                      <p:to>
                                        <p:strVal val="visible"/>
                                      </p:to>
                                    </p:set>
                                    <p:animEffect transition="in" filter="fade">
                                      <p:cBhvr>
                                        <p:cTn id="149" dur="1000"/>
                                        <p:tgtEl>
                                          <p:spTgt spid="105"/>
                                        </p:tgtEl>
                                      </p:cBhvr>
                                    </p:animEffect>
                                    <p:anim calcmode="lin" valueType="num">
                                      <p:cBhvr>
                                        <p:cTn id="150" dur="1000" fill="hold"/>
                                        <p:tgtEl>
                                          <p:spTgt spid="105"/>
                                        </p:tgtEl>
                                        <p:attrNameLst>
                                          <p:attrName>ppt_w</p:attrName>
                                        </p:attrNameLst>
                                      </p:cBhvr>
                                      <p:tavLst>
                                        <p:tav tm="0" fmla="#ppt_w*sin(2.5*pi*$)">
                                          <p:val>
                                            <p:fltVal val="0"/>
                                          </p:val>
                                        </p:tav>
                                        <p:tav tm="100000">
                                          <p:val>
                                            <p:fltVal val="1"/>
                                          </p:val>
                                        </p:tav>
                                      </p:tavLst>
                                    </p:anim>
                                    <p:anim calcmode="lin" valueType="num">
                                      <p:cBhvr>
                                        <p:cTn id="151" dur="1000" fill="hold"/>
                                        <p:tgtEl>
                                          <p:spTgt spid="105"/>
                                        </p:tgtEl>
                                        <p:attrNameLst>
                                          <p:attrName>ppt_h</p:attrName>
                                        </p:attrNameLst>
                                      </p:cBhvr>
                                      <p:tavLst>
                                        <p:tav tm="0">
                                          <p:val>
                                            <p:strVal val="#ppt_h"/>
                                          </p:val>
                                        </p:tav>
                                        <p:tav tm="100000">
                                          <p:val>
                                            <p:strVal val="#ppt_h"/>
                                          </p:val>
                                        </p:tav>
                                      </p:tavLst>
                                    </p:anim>
                                  </p:childTnLst>
                                </p:cTn>
                              </p:par>
                              <p:par>
                                <p:cTn id="152" presetID="45" presetClass="entr" presetSubtype="0" fill="hold" nodeType="withEffect">
                                  <p:stCondLst>
                                    <p:cond delay="250"/>
                                  </p:stCondLst>
                                  <p:childTnLst>
                                    <p:set>
                                      <p:cBhvr>
                                        <p:cTn id="153" dur="1" fill="hold">
                                          <p:stCondLst>
                                            <p:cond delay="0"/>
                                          </p:stCondLst>
                                        </p:cTn>
                                        <p:tgtEl>
                                          <p:spTgt spid="104"/>
                                        </p:tgtEl>
                                        <p:attrNameLst>
                                          <p:attrName>style.visibility</p:attrName>
                                        </p:attrNameLst>
                                      </p:cBhvr>
                                      <p:to>
                                        <p:strVal val="visible"/>
                                      </p:to>
                                    </p:set>
                                    <p:animEffect transition="in" filter="fade">
                                      <p:cBhvr>
                                        <p:cTn id="154" dur="1000"/>
                                        <p:tgtEl>
                                          <p:spTgt spid="104"/>
                                        </p:tgtEl>
                                      </p:cBhvr>
                                    </p:animEffect>
                                    <p:anim calcmode="lin" valueType="num">
                                      <p:cBhvr>
                                        <p:cTn id="155" dur="1000" fill="hold"/>
                                        <p:tgtEl>
                                          <p:spTgt spid="104"/>
                                        </p:tgtEl>
                                        <p:attrNameLst>
                                          <p:attrName>ppt_w</p:attrName>
                                        </p:attrNameLst>
                                      </p:cBhvr>
                                      <p:tavLst>
                                        <p:tav tm="0" fmla="#ppt_w*sin(2.5*pi*$)">
                                          <p:val>
                                            <p:fltVal val="0"/>
                                          </p:val>
                                        </p:tav>
                                        <p:tav tm="100000">
                                          <p:val>
                                            <p:fltVal val="1"/>
                                          </p:val>
                                        </p:tav>
                                      </p:tavLst>
                                    </p:anim>
                                    <p:anim calcmode="lin" valueType="num">
                                      <p:cBhvr>
                                        <p:cTn id="156" dur="1000" fill="hold"/>
                                        <p:tgtEl>
                                          <p:spTgt spid="104"/>
                                        </p:tgtEl>
                                        <p:attrNameLst>
                                          <p:attrName>ppt_h</p:attrName>
                                        </p:attrNameLst>
                                      </p:cBhvr>
                                      <p:tavLst>
                                        <p:tav tm="0">
                                          <p:val>
                                            <p:strVal val="#ppt_h"/>
                                          </p:val>
                                        </p:tav>
                                        <p:tav tm="100000">
                                          <p:val>
                                            <p:strVal val="#ppt_h"/>
                                          </p:val>
                                        </p:tav>
                                      </p:tavLst>
                                    </p:anim>
                                  </p:childTnLst>
                                </p:cTn>
                              </p:par>
                              <p:par>
                                <p:cTn id="157" presetID="45" presetClass="entr" presetSubtype="0" fill="hold" nodeType="withEffect">
                                  <p:stCondLst>
                                    <p:cond delay="500"/>
                                  </p:stCondLst>
                                  <p:childTnLst>
                                    <p:set>
                                      <p:cBhvr>
                                        <p:cTn id="158" dur="1" fill="hold">
                                          <p:stCondLst>
                                            <p:cond delay="0"/>
                                          </p:stCondLst>
                                        </p:cTn>
                                        <p:tgtEl>
                                          <p:spTgt spid="102"/>
                                        </p:tgtEl>
                                        <p:attrNameLst>
                                          <p:attrName>style.visibility</p:attrName>
                                        </p:attrNameLst>
                                      </p:cBhvr>
                                      <p:to>
                                        <p:strVal val="visible"/>
                                      </p:to>
                                    </p:set>
                                    <p:animEffect transition="in" filter="fade">
                                      <p:cBhvr>
                                        <p:cTn id="159" dur="1000"/>
                                        <p:tgtEl>
                                          <p:spTgt spid="102"/>
                                        </p:tgtEl>
                                      </p:cBhvr>
                                    </p:animEffect>
                                    <p:anim calcmode="lin" valueType="num">
                                      <p:cBhvr>
                                        <p:cTn id="160" dur="1000" fill="hold"/>
                                        <p:tgtEl>
                                          <p:spTgt spid="102"/>
                                        </p:tgtEl>
                                        <p:attrNameLst>
                                          <p:attrName>ppt_w</p:attrName>
                                        </p:attrNameLst>
                                      </p:cBhvr>
                                      <p:tavLst>
                                        <p:tav tm="0" fmla="#ppt_w*sin(2.5*pi*$)">
                                          <p:val>
                                            <p:fltVal val="0"/>
                                          </p:val>
                                        </p:tav>
                                        <p:tav tm="100000">
                                          <p:val>
                                            <p:fltVal val="1"/>
                                          </p:val>
                                        </p:tav>
                                      </p:tavLst>
                                    </p:anim>
                                    <p:anim calcmode="lin" valueType="num">
                                      <p:cBhvr>
                                        <p:cTn id="161" dur="1000" fill="hold"/>
                                        <p:tgtEl>
                                          <p:spTgt spid="102"/>
                                        </p:tgtEl>
                                        <p:attrNameLst>
                                          <p:attrName>ppt_h</p:attrName>
                                        </p:attrNameLst>
                                      </p:cBhvr>
                                      <p:tavLst>
                                        <p:tav tm="0">
                                          <p:val>
                                            <p:strVal val="#ppt_h"/>
                                          </p:val>
                                        </p:tav>
                                        <p:tav tm="100000">
                                          <p:val>
                                            <p:strVal val="#ppt_h"/>
                                          </p:val>
                                        </p:tav>
                                      </p:tavLst>
                                    </p:anim>
                                  </p:childTnLst>
                                </p:cTn>
                              </p:par>
                              <p:par>
                                <p:cTn id="162" presetID="45" presetClass="entr" presetSubtype="0" fill="hold" nodeType="withEffect">
                                  <p:stCondLst>
                                    <p:cond delay="250"/>
                                  </p:stCondLst>
                                  <p:childTnLst>
                                    <p:set>
                                      <p:cBhvr>
                                        <p:cTn id="163" dur="1" fill="hold">
                                          <p:stCondLst>
                                            <p:cond delay="0"/>
                                          </p:stCondLst>
                                        </p:cTn>
                                        <p:tgtEl>
                                          <p:spTgt spid="101"/>
                                        </p:tgtEl>
                                        <p:attrNameLst>
                                          <p:attrName>style.visibility</p:attrName>
                                        </p:attrNameLst>
                                      </p:cBhvr>
                                      <p:to>
                                        <p:strVal val="visible"/>
                                      </p:to>
                                    </p:set>
                                    <p:animEffect transition="in" filter="fade">
                                      <p:cBhvr>
                                        <p:cTn id="164" dur="1000"/>
                                        <p:tgtEl>
                                          <p:spTgt spid="101"/>
                                        </p:tgtEl>
                                      </p:cBhvr>
                                    </p:animEffect>
                                    <p:anim calcmode="lin" valueType="num">
                                      <p:cBhvr>
                                        <p:cTn id="165" dur="1000" fill="hold"/>
                                        <p:tgtEl>
                                          <p:spTgt spid="101"/>
                                        </p:tgtEl>
                                        <p:attrNameLst>
                                          <p:attrName>ppt_w</p:attrName>
                                        </p:attrNameLst>
                                      </p:cBhvr>
                                      <p:tavLst>
                                        <p:tav tm="0" fmla="#ppt_w*sin(2.5*pi*$)">
                                          <p:val>
                                            <p:fltVal val="0"/>
                                          </p:val>
                                        </p:tav>
                                        <p:tav tm="100000">
                                          <p:val>
                                            <p:fltVal val="1"/>
                                          </p:val>
                                        </p:tav>
                                      </p:tavLst>
                                    </p:anim>
                                    <p:anim calcmode="lin" valueType="num">
                                      <p:cBhvr>
                                        <p:cTn id="166" dur="1000" fill="hold"/>
                                        <p:tgtEl>
                                          <p:spTgt spid="101"/>
                                        </p:tgtEl>
                                        <p:attrNameLst>
                                          <p:attrName>ppt_h</p:attrName>
                                        </p:attrNameLst>
                                      </p:cBhvr>
                                      <p:tavLst>
                                        <p:tav tm="0">
                                          <p:val>
                                            <p:strVal val="#ppt_h"/>
                                          </p:val>
                                        </p:tav>
                                        <p:tav tm="100000">
                                          <p:val>
                                            <p:strVal val="#ppt_h"/>
                                          </p:val>
                                        </p:tav>
                                      </p:tavLst>
                                    </p:anim>
                                  </p:childTnLst>
                                </p:cTn>
                              </p:par>
                              <p:par>
                                <p:cTn id="167" presetID="45" presetClass="entr" presetSubtype="0" fill="hold" nodeType="withEffect">
                                  <p:stCondLst>
                                    <p:cond delay="500"/>
                                  </p:stCondLst>
                                  <p:childTnLst>
                                    <p:set>
                                      <p:cBhvr>
                                        <p:cTn id="168" dur="1" fill="hold">
                                          <p:stCondLst>
                                            <p:cond delay="0"/>
                                          </p:stCondLst>
                                        </p:cTn>
                                        <p:tgtEl>
                                          <p:spTgt spid="100"/>
                                        </p:tgtEl>
                                        <p:attrNameLst>
                                          <p:attrName>style.visibility</p:attrName>
                                        </p:attrNameLst>
                                      </p:cBhvr>
                                      <p:to>
                                        <p:strVal val="visible"/>
                                      </p:to>
                                    </p:set>
                                    <p:animEffect transition="in" filter="fade">
                                      <p:cBhvr>
                                        <p:cTn id="169" dur="1000"/>
                                        <p:tgtEl>
                                          <p:spTgt spid="100"/>
                                        </p:tgtEl>
                                      </p:cBhvr>
                                    </p:animEffect>
                                    <p:anim calcmode="lin" valueType="num">
                                      <p:cBhvr>
                                        <p:cTn id="170" dur="1000" fill="hold"/>
                                        <p:tgtEl>
                                          <p:spTgt spid="100"/>
                                        </p:tgtEl>
                                        <p:attrNameLst>
                                          <p:attrName>ppt_w</p:attrName>
                                        </p:attrNameLst>
                                      </p:cBhvr>
                                      <p:tavLst>
                                        <p:tav tm="0" fmla="#ppt_w*sin(2.5*pi*$)">
                                          <p:val>
                                            <p:fltVal val="0"/>
                                          </p:val>
                                        </p:tav>
                                        <p:tav tm="100000">
                                          <p:val>
                                            <p:fltVal val="1"/>
                                          </p:val>
                                        </p:tav>
                                      </p:tavLst>
                                    </p:anim>
                                    <p:anim calcmode="lin" valueType="num">
                                      <p:cBhvr>
                                        <p:cTn id="171" dur="1000" fill="hold"/>
                                        <p:tgtEl>
                                          <p:spTgt spid="100"/>
                                        </p:tgtEl>
                                        <p:attrNameLst>
                                          <p:attrName>ppt_h</p:attrName>
                                        </p:attrNameLst>
                                      </p:cBhvr>
                                      <p:tavLst>
                                        <p:tav tm="0">
                                          <p:val>
                                            <p:strVal val="#ppt_h"/>
                                          </p:val>
                                        </p:tav>
                                        <p:tav tm="100000">
                                          <p:val>
                                            <p:strVal val="#ppt_h"/>
                                          </p:val>
                                        </p:tav>
                                      </p:tavLst>
                                    </p:anim>
                                  </p:childTnLst>
                                </p:cTn>
                              </p:par>
                              <p:par>
                                <p:cTn id="172" presetID="45" presetClass="entr" presetSubtype="0" fill="hold" nodeType="withEffect">
                                  <p:stCondLst>
                                    <p:cond delay="250"/>
                                  </p:stCondLst>
                                  <p:childTnLst>
                                    <p:set>
                                      <p:cBhvr>
                                        <p:cTn id="173" dur="1" fill="hold">
                                          <p:stCondLst>
                                            <p:cond delay="0"/>
                                          </p:stCondLst>
                                        </p:cTn>
                                        <p:tgtEl>
                                          <p:spTgt spid="103"/>
                                        </p:tgtEl>
                                        <p:attrNameLst>
                                          <p:attrName>style.visibility</p:attrName>
                                        </p:attrNameLst>
                                      </p:cBhvr>
                                      <p:to>
                                        <p:strVal val="visible"/>
                                      </p:to>
                                    </p:set>
                                    <p:animEffect transition="in" filter="fade">
                                      <p:cBhvr>
                                        <p:cTn id="174" dur="1000"/>
                                        <p:tgtEl>
                                          <p:spTgt spid="103"/>
                                        </p:tgtEl>
                                      </p:cBhvr>
                                    </p:animEffect>
                                    <p:anim calcmode="lin" valueType="num">
                                      <p:cBhvr>
                                        <p:cTn id="175" dur="1000" fill="hold"/>
                                        <p:tgtEl>
                                          <p:spTgt spid="103"/>
                                        </p:tgtEl>
                                        <p:attrNameLst>
                                          <p:attrName>ppt_w</p:attrName>
                                        </p:attrNameLst>
                                      </p:cBhvr>
                                      <p:tavLst>
                                        <p:tav tm="0" fmla="#ppt_w*sin(2.5*pi*$)">
                                          <p:val>
                                            <p:fltVal val="0"/>
                                          </p:val>
                                        </p:tav>
                                        <p:tav tm="100000">
                                          <p:val>
                                            <p:fltVal val="1"/>
                                          </p:val>
                                        </p:tav>
                                      </p:tavLst>
                                    </p:anim>
                                    <p:anim calcmode="lin" valueType="num">
                                      <p:cBhvr>
                                        <p:cTn id="176" dur="1000" fill="hold"/>
                                        <p:tgtEl>
                                          <p:spTgt spid="103"/>
                                        </p:tgtEl>
                                        <p:attrNameLst>
                                          <p:attrName>ppt_h</p:attrName>
                                        </p:attrNameLst>
                                      </p:cBhvr>
                                      <p:tavLst>
                                        <p:tav tm="0">
                                          <p:val>
                                            <p:strVal val="#ppt_h"/>
                                          </p:val>
                                        </p:tav>
                                        <p:tav tm="100000">
                                          <p:val>
                                            <p:strVal val="#ppt_h"/>
                                          </p:val>
                                        </p:tav>
                                      </p:tavLst>
                                    </p:anim>
                                  </p:childTnLst>
                                </p:cTn>
                              </p:par>
                            </p:childTnLst>
                          </p:cTn>
                        </p:par>
                        <p:par>
                          <p:cTn id="177" fill="hold">
                            <p:stCondLst>
                              <p:cond delay="10500"/>
                            </p:stCondLst>
                            <p:childTnLst>
                              <p:par>
                                <p:cTn id="178" presetID="22" presetClass="entr" presetSubtype="2" fill="hold" grpId="0" nodeType="afterEffect">
                                  <p:stCondLst>
                                    <p:cond delay="0"/>
                                  </p:stCondLst>
                                  <p:childTnLst>
                                    <p:set>
                                      <p:cBhvr>
                                        <p:cTn id="179" dur="1" fill="hold">
                                          <p:stCondLst>
                                            <p:cond delay="0"/>
                                          </p:stCondLst>
                                        </p:cTn>
                                        <p:tgtEl>
                                          <p:spTgt spid="91"/>
                                        </p:tgtEl>
                                        <p:attrNameLst>
                                          <p:attrName>style.visibility</p:attrName>
                                        </p:attrNameLst>
                                      </p:cBhvr>
                                      <p:to>
                                        <p:strVal val="visible"/>
                                      </p:to>
                                    </p:set>
                                    <p:animEffect transition="in" filter="wipe(right)">
                                      <p:cBhvr>
                                        <p:cTn id="180" dur="500"/>
                                        <p:tgtEl>
                                          <p:spTgt spid="91"/>
                                        </p:tgtEl>
                                      </p:cBhvr>
                                    </p:animEffect>
                                  </p:childTnLst>
                                </p:cTn>
                              </p:par>
                            </p:childTnLst>
                          </p:cTn>
                        </p:par>
                        <p:par>
                          <p:cTn id="181" fill="hold">
                            <p:stCondLst>
                              <p:cond delay="11000"/>
                            </p:stCondLst>
                            <p:childTnLst>
                              <p:par>
                                <p:cTn id="182" presetID="10" presetClass="entr" presetSubtype="0" fill="hold" grpId="0" nodeType="afterEffect">
                                  <p:stCondLst>
                                    <p:cond delay="0"/>
                                  </p:stCondLst>
                                  <p:childTnLst>
                                    <p:set>
                                      <p:cBhvr>
                                        <p:cTn id="183" dur="1" fill="hold">
                                          <p:stCondLst>
                                            <p:cond delay="0"/>
                                          </p:stCondLst>
                                        </p:cTn>
                                        <p:tgtEl>
                                          <p:spTgt spid="83"/>
                                        </p:tgtEl>
                                        <p:attrNameLst>
                                          <p:attrName>style.visibility</p:attrName>
                                        </p:attrNameLst>
                                      </p:cBhvr>
                                      <p:to>
                                        <p:strVal val="visible"/>
                                      </p:to>
                                    </p:set>
                                    <p:animEffect transition="in" filter="fade">
                                      <p:cBhvr>
                                        <p:cTn id="184" dur="500"/>
                                        <p:tgtEl>
                                          <p:spTgt spid="83"/>
                                        </p:tgtEl>
                                      </p:cBhvr>
                                    </p:animEffect>
                                  </p:childTnLst>
                                </p:cTn>
                              </p:par>
                              <p:par>
                                <p:cTn id="185" presetID="47" presetClass="exit" presetSubtype="0" fill="hold" nodeType="withEffect">
                                  <p:stCondLst>
                                    <p:cond delay="0"/>
                                  </p:stCondLst>
                                  <p:childTnLst>
                                    <p:animEffect transition="out" filter="fade">
                                      <p:cBhvr>
                                        <p:cTn id="186" dur="1000"/>
                                        <p:tgtEl>
                                          <p:spTgt spid="105"/>
                                        </p:tgtEl>
                                      </p:cBhvr>
                                    </p:animEffect>
                                    <p:anim calcmode="lin" valueType="num">
                                      <p:cBhvr>
                                        <p:cTn id="187" dur="1000"/>
                                        <p:tgtEl>
                                          <p:spTgt spid="105"/>
                                        </p:tgtEl>
                                        <p:attrNameLst>
                                          <p:attrName>ppt_x</p:attrName>
                                        </p:attrNameLst>
                                      </p:cBhvr>
                                      <p:tavLst>
                                        <p:tav tm="0">
                                          <p:val>
                                            <p:strVal val="ppt_x"/>
                                          </p:val>
                                        </p:tav>
                                        <p:tav tm="100000">
                                          <p:val>
                                            <p:strVal val="ppt_x"/>
                                          </p:val>
                                        </p:tav>
                                      </p:tavLst>
                                    </p:anim>
                                    <p:anim calcmode="lin" valueType="num">
                                      <p:cBhvr>
                                        <p:cTn id="188" dur="1000"/>
                                        <p:tgtEl>
                                          <p:spTgt spid="105"/>
                                        </p:tgtEl>
                                        <p:attrNameLst>
                                          <p:attrName>ppt_y</p:attrName>
                                        </p:attrNameLst>
                                      </p:cBhvr>
                                      <p:tavLst>
                                        <p:tav tm="0">
                                          <p:val>
                                            <p:strVal val="ppt_y"/>
                                          </p:val>
                                        </p:tav>
                                        <p:tav tm="100000">
                                          <p:val>
                                            <p:strVal val="ppt_y-.1"/>
                                          </p:val>
                                        </p:tav>
                                      </p:tavLst>
                                    </p:anim>
                                    <p:set>
                                      <p:cBhvr>
                                        <p:cTn id="189" dur="1" fill="hold">
                                          <p:stCondLst>
                                            <p:cond delay="999"/>
                                          </p:stCondLst>
                                        </p:cTn>
                                        <p:tgtEl>
                                          <p:spTgt spid="105"/>
                                        </p:tgtEl>
                                        <p:attrNameLst>
                                          <p:attrName>style.visibility</p:attrName>
                                        </p:attrNameLst>
                                      </p:cBhvr>
                                      <p:to>
                                        <p:strVal val="hidden"/>
                                      </p:to>
                                    </p:set>
                                  </p:childTnLst>
                                </p:cTn>
                              </p:par>
                              <p:par>
                                <p:cTn id="190" presetID="47" presetClass="exit" presetSubtype="0" fill="hold" nodeType="withEffect">
                                  <p:stCondLst>
                                    <p:cond delay="250"/>
                                  </p:stCondLst>
                                  <p:childTnLst>
                                    <p:animEffect transition="out" filter="fade">
                                      <p:cBhvr>
                                        <p:cTn id="191" dur="1000"/>
                                        <p:tgtEl>
                                          <p:spTgt spid="104"/>
                                        </p:tgtEl>
                                      </p:cBhvr>
                                    </p:animEffect>
                                    <p:anim calcmode="lin" valueType="num">
                                      <p:cBhvr>
                                        <p:cTn id="192" dur="1000"/>
                                        <p:tgtEl>
                                          <p:spTgt spid="104"/>
                                        </p:tgtEl>
                                        <p:attrNameLst>
                                          <p:attrName>ppt_x</p:attrName>
                                        </p:attrNameLst>
                                      </p:cBhvr>
                                      <p:tavLst>
                                        <p:tav tm="0">
                                          <p:val>
                                            <p:strVal val="ppt_x"/>
                                          </p:val>
                                        </p:tav>
                                        <p:tav tm="100000">
                                          <p:val>
                                            <p:strVal val="ppt_x"/>
                                          </p:val>
                                        </p:tav>
                                      </p:tavLst>
                                    </p:anim>
                                    <p:anim calcmode="lin" valueType="num">
                                      <p:cBhvr>
                                        <p:cTn id="193" dur="1000"/>
                                        <p:tgtEl>
                                          <p:spTgt spid="104"/>
                                        </p:tgtEl>
                                        <p:attrNameLst>
                                          <p:attrName>ppt_y</p:attrName>
                                        </p:attrNameLst>
                                      </p:cBhvr>
                                      <p:tavLst>
                                        <p:tav tm="0">
                                          <p:val>
                                            <p:strVal val="ppt_y"/>
                                          </p:val>
                                        </p:tav>
                                        <p:tav tm="100000">
                                          <p:val>
                                            <p:strVal val="ppt_y-.1"/>
                                          </p:val>
                                        </p:tav>
                                      </p:tavLst>
                                    </p:anim>
                                    <p:set>
                                      <p:cBhvr>
                                        <p:cTn id="194" dur="1" fill="hold">
                                          <p:stCondLst>
                                            <p:cond delay="999"/>
                                          </p:stCondLst>
                                        </p:cTn>
                                        <p:tgtEl>
                                          <p:spTgt spid="104"/>
                                        </p:tgtEl>
                                        <p:attrNameLst>
                                          <p:attrName>style.visibility</p:attrName>
                                        </p:attrNameLst>
                                      </p:cBhvr>
                                      <p:to>
                                        <p:strVal val="hidden"/>
                                      </p:to>
                                    </p:set>
                                  </p:childTnLst>
                                </p:cTn>
                              </p:par>
                              <p:par>
                                <p:cTn id="195" presetID="47" presetClass="exit" presetSubtype="0" fill="hold" nodeType="withEffect">
                                  <p:stCondLst>
                                    <p:cond delay="500"/>
                                  </p:stCondLst>
                                  <p:childTnLst>
                                    <p:animEffect transition="out" filter="fade">
                                      <p:cBhvr>
                                        <p:cTn id="196" dur="1000"/>
                                        <p:tgtEl>
                                          <p:spTgt spid="102"/>
                                        </p:tgtEl>
                                      </p:cBhvr>
                                    </p:animEffect>
                                    <p:anim calcmode="lin" valueType="num">
                                      <p:cBhvr>
                                        <p:cTn id="197" dur="1000"/>
                                        <p:tgtEl>
                                          <p:spTgt spid="102"/>
                                        </p:tgtEl>
                                        <p:attrNameLst>
                                          <p:attrName>ppt_x</p:attrName>
                                        </p:attrNameLst>
                                      </p:cBhvr>
                                      <p:tavLst>
                                        <p:tav tm="0">
                                          <p:val>
                                            <p:strVal val="ppt_x"/>
                                          </p:val>
                                        </p:tav>
                                        <p:tav tm="100000">
                                          <p:val>
                                            <p:strVal val="ppt_x"/>
                                          </p:val>
                                        </p:tav>
                                      </p:tavLst>
                                    </p:anim>
                                    <p:anim calcmode="lin" valueType="num">
                                      <p:cBhvr>
                                        <p:cTn id="198" dur="1000"/>
                                        <p:tgtEl>
                                          <p:spTgt spid="102"/>
                                        </p:tgtEl>
                                        <p:attrNameLst>
                                          <p:attrName>ppt_y</p:attrName>
                                        </p:attrNameLst>
                                      </p:cBhvr>
                                      <p:tavLst>
                                        <p:tav tm="0">
                                          <p:val>
                                            <p:strVal val="ppt_y"/>
                                          </p:val>
                                        </p:tav>
                                        <p:tav tm="100000">
                                          <p:val>
                                            <p:strVal val="ppt_y-.1"/>
                                          </p:val>
                                        </p:tav>
                                      </p:tavLst>
                                    </p:anim>
                                    <p:set>
                                      <p:cBhvr>
                                        <p:cTn id="199" dur="1" fill="hold">
                                          <p:stCondLst>
                                            <p:cond delay="999"/>
                                          </p:stCondLst>
                                        </p:cTn>
                                        <p:tgtEl>
                                          <p:spTgt spid="102"/>
                                        </p:tgtEl>
                                        <p:attrNameLst>
                                          <p:attrName>style.visibility</p:attrName>
                                        </p:attrNameLst>
                                      </p:cBhvr>
                                      <p:to>
                                        <p:strVal val="hidden"/>
                                      </p:to>
                                    </p:set>
                                  </p:childTnLst>
                                </p:cTn>
                              </p:par>
                              <p:par>
                                <p:cTn id="200" presetID="47" presetClass="exit" presetSubtype="0" fill="hold" nodeType="withEffect">
                                  <p:stCondLst>
                                    <p:cond delay="750"/>
                                  </p:stCondLst>
                                  <p:childTnLst>
                                    <p:animEffect transition="out" filter="fade">
                                      <p:cBhvr>
                                        <p:cTn id="201" dur="1000"/>
                                        <p:tgtEl>
                                          <p:spTgt spid="101"/>
                                        </p:tgtEl>
                                      </p:cBhvr>
                                    </p:animEffect>
                                    <p:anim calcmode="lin" valueType="num">
                                      <p:cBhvr>
                                        <p:cTn id="202" dur="1000"/>
                                        <p:tgtEl>
                                          <p:spTgt spid="101"/>
                                        </p:tgtEl>
                                        <p:attrNameLst>
                                          <p:attrName>ppt_x</p:attrName>
                                        </p:attrNameLst>
                                      </p:cBhvr>
                                      <p:tavLst>
                                        <p:tav tm="0">
                                          <p:val>
                                            <p:strVal val="ppt_x"/>
                                          </p:val>
                                        </p:tav>
                                        <p:tav tm="100000">
                                          <p:val>
                                            <p:strVal val="ppt_x"/>
                                          </p:val>
                                        </p:tav>
                                      </p:tavLst>
                                    </p:anim>
                                    <p:anim calcmode="lin" valueType="num">
                                      <p:cBhvr>
                                        <p:cTn id="203" dur="1000"/>
                                        <p:tgtEl>
                                          <p:spTgt spid="101"/>
                                        </p:tgtEl>
                                        <p:attrNameLst>
                                          <p:attrName>ppt_y</p:attrName>
                                        </p:attrNameLst>
                                      </p:cBhvr>
                                      <p:tavLst>
                                        <p:tav tm="0">
                                          <p:val>
                                            <p:strVal val="ppt_y"/>
                                          </p:val>
                                        </p:tav>
                                        <p:tav tm="100000">
                                          <p:val>
                                            <p:strVal val="ppt_y-.1"/>
                                          </p:val>
                                        </p:tav>
                                      </p:tavLst>
                                    </p:anim>
                                    <p:set>
                                      <p:cBhvr>
                                        <p:cTn id="204" dur="1" fill="hold">
                                          <p:stCondLst>
                                            <p:cond delay="999"/>
                                          </p:stCondLst>
                                        </p:cTn>
                                        <p:tgtEl>
                                          <p:spTgt spid="101"/>
                                        </p:tgtEl>
                                        <p:attrNameLst>
                                          <p:attrName>style.visibility</p:attrName>
                                        </p:attrNameLst>
                                      </p:cBhvr>
                                      <p:to>
                                        <p:strVal val="hidden"/>
                                      </p:to>
                                    </p:set>
                                  </p:childTnLst>
                                </p:cTn>
                              </p:par>
                              <p:par>
                                <p:cTn id="205" presetID="47" presetClass="exit" presetSubtype="0" fill="hold" nodeType="withEffect">
                                  <p:stCondLst>
                                    <p:cond delay="250"/>
                                  </p:stCondLst>
                                  <p:childTnLst>
                                    <p:animEffect transition="out" filter="fade">
                                      <p:cBhvr>
                                        <p:cTn id="206" dur="1000"/>
                                        <p:tgtEl>
                                          <p:spTgt spid="100"/>
                                        </p:tgtEl>
                                      </p:cBhvr>
                                    </p:animEffect>
                                    <p:anim calcmode="lin" valueType="num">
                                      <p:cBhvr>
                                        <p:cTn id="207" dur="1000"/>
                                        <p:tgtEl>
                                          <p:spTgt spid="100"/>
                                        </p:tgtEl>
                                        <p:attrNameLst>
                                          <p:attrName>ppt_x</p:attrName>
                                        </p:attrNameLst>
                                      </p:cBhvr>
                                      <p:tavLst>
                                        <p:tav tm="0">
                                          <p:val>
                                            <p:strVal val="ppt_x"/>
                                          </p:val>
                                        </p:tav>
                                        <p:tav tm="100000">
                                          <p:val>
                                            <p:strVal val="ppt_x"/>
                                          </p:val>
                                        </p:tav>
                                      </p:tavLst>
                                    </p:anim>
                                    <p:anim calcmode="lin" valueType="num">
                                      <p:cBhvr>
                                        <p:cTn id="208" dur="1000"/>
                                        <p:tgtEl>
                                          <p:spTgt spid="100"/>
                                        </p:tgtEl>
                                        <p:attrNameLst>
                                          <p:attrName>ppt_y</p:attrName>
                                        </p:attrNameLst>
                                      </p:cBhvr>
                                      <p:tavLst>
                                        <p:tav tm="0">
                                          <p:val>
                                            <p:strVal val="ppt_y"/>
                                          </p:val>
                                        </p:tav>
                                        <p:tav tm="100000">
                                          <p:val>
                                            <p:strVal val="ppt_y-.1"/>
                                          </p:val>
                                        </p:tav>
                                      </p:tavLst>
                                    </p:anim>
                                    <p:set>
                                      <p:cBhvr>
                                        <p:cTn id="209" dur="1" fill="hold">
                                          <p:stCondLst>
                                            <p:cond delay="999"/>
                                          </p:stCondLst>
                                        </p:cTn>
                                        <p:tgtEl>
                                          <p:spTgt spid="100"/>
                                        </p:tgtEl>
                                        <p:attrNameLst>
                                          <p:attrName>style.visibility</p:attrName>
                                        </p:attrNameLst>
                                      </p:cBhvr>
                                      <p:to>
                                        <p:strVal val="hidden"/>
                                      </p:to>
                                    </p:set>
                                  </p:childTnLst>
                                </p:cTn>
                              </p:par>
                              <p:par>
                                <p:cTn id="210" presetID="47" presetClass="exit" presetSubtype="0" fill="hold" nodeType="withEffect">
                                  <p:stCondLst>
                                    <p:cond delay="500"/>
                                  </p:stCondLst>
                                  <p:childTnLst>
                                    <p:animEffect transition="out" filter="fade">
                                      <p:cBhvr>
                                        <p:cTn id="211" dur="1000"/>
                                        <p:tgtEl>
                                          <p:spTgt spid="103"/>
                                        </p:tgtEl>
                                      </p:cBhvr>
                                    </p:animEffect>
                                    <p:anim calcmode="lin" valueType="num">
                                      <p:cBhvr>
                                        <p:cTn id="212" dur="1000"/>
                                        <p:tgtEl>
                                          <p:spTgt spid="103"/>
                                        </p:tgtEl>
                                        <p:attrNameLst>
                                          <p:attrName>ppt_x</p:attrName>
                                        </p:attrNameLst>
                                      </p:cBhvr>
                                      <p:tavLst>
                                        <p:tav tm="0">
                                          <p:val>
                                            <p:strVal val="ppt_x"/>
                                          </p:val>
                                        </p:tav>
                                        <p:tav tm="100000">
                                          <p:val>
                                            <p:strVal val="ppt_x"/>
                                          </p:val>
                                        </p:tav>
                                      </p:tavLst>
                                    </p:anim>
                                    <p:anim calcmode="lin" valueType="num">
                                      <p:cBhvr>
                                        <p:cTn id="213" dur="1000"/>
                                        <p:tgtEl>
                                          <p:spTgt spid="103"/>
                                        </p:tgtEl>
                                        <p:attrNameLst>
                                          <p:attrName>ppt_y</p:attrName>
                                        </p:attrNameLst>
                                      </p:cBhvr>
                                      <p:tavLst>
                                        <p:tav tm="0">
                                          <p:val>
                                            <p:strVal val="ppt_y"/>
                                          </p:val>
                                        </p:tav>
                                        <p:tav tm="100000">
                                          <p:val>
                                            <p:strVal val="ppt_y-.1"/>
                                          </p:val>
                                        </p:tav>
                                      </p:tavLst>
                                    </p:anim>
                                    <p:set>
                                      <p:cBhvr>
                                        <p:cTn id="214" dur="1" fill="hold">
                                          <p:stCondLst>
                                            <p:cond delay="999"/>
                                          </p:stCondLst>
                                        </p:cTn>
                                        <p:tgtEl>
                                          <p:spTgt spid="103"/>
                                        </p:tgtEl>
                                        <p:attrNameLst>
                                          <p:attrName>style.visibility</p:attrName>
                                        </p:attrNameLst>
                                      </p:cBhvr>
                                      <p:to>
                                        <p:strVal val="hidden"/>
                                      </p:to>
                                    </p:set>
                                  </p:childTnLst>
                                </p:cTn>
                              </p:par>
                              <p:par>
                                <p:cTn id="215" presetID="26" presetClass="emph" presetSubtype="0" repeatCount="indefinite" fill="hold" grpId="1" nodeType="withEffect">
                                  <p:stCondLst>
                                    <p:cond delay="500"/>
                                  </p:stCondLst>
                                  <p:childTnLst>
                                    <p:animEffect transition="out" filter="fade">
                                      <p:cBhvr>
                                        <p:cTn id="216" dur="1000" tmFilter="0, 0; .2, .5; .8, .5; 1, 0"/>
                                        <p:tgtEl>
                                          <p:spTgt spid="3"/>
                                        </p:tgtEl>
                                      </p:cBhvr>
                                    </p:animEffect>
                                    <p:animScale>
                                      <p:cBhvr>
                                        <p:cTn id="217" dur="500" autoRev="1" fill="hold"/>
                                        <p:tgtEl>
                                          <p:spTgt spid="3"/>
                                        </p:tgtEl>
                                      </p:cBhvr>
                                      <p:by x="105000" y="105000"/>
                                    </p:animScale>
                                  </p:childTnLst>
                                </p:cTn>
                              </p:par>
                              <p:par>
                                <p:cTn id="218" presetID="42" presetClass="exit" presetSubtype="0" fill="hold" grpId="1" nodeType="withEffect">
                                  <p:stCondLst>
                                    <p:cond delay="0"/>
                                  </p:stCondLst>
                                  <p:childTnLst>
                                    <p:animEffect transition="out" filter="fade">
                                      <p:cBhvr>
                                        <p:cTn id="219" dur="1000"/>
                                        <p:tgtEl>
                                          <p:spTgt spid="86"/>
                                        </p:tgtEl>
                                      </p:cBhvr>
                                    </p:animEffect>
                                    <p:anim calcmode="lin" valueType="num">
                                      <p:cBhvr>
                                        <p:cTn id="220" dur="1000"/>
                                        <p:tgtEl>
                                          <p:spTgt spid="86"/>
                                        </p:tgtEl>
                                        <p:attrNameLst>
                                          <p:attrName>ppt_x</p:attrName>
                                        </p:attrNameLst>
                                      </p:cBhvr>
                                      <p:tavLst>
                                        <p:tav tm="0">
                                          <p:val>
                                            <p:strVal val="ppt_x"/>
                                          </p:val>
                                        </p:tav>
                                        <p:tav tm="100000">
                                          <p:val>
                                            <p:strVal val="ppt_x"/>
                                          </p:val>
                                        </p:tav>
                                      </p:tavLst>
                                    </p:anim>
                                    <p:anim calcmode="lin" valueType="num">
                                      <p:cBhvr>
                                        <p:cTn id="221" dur="1000"/>
                                        <p:tgtEl>
                                          <p:spTgt spid="86"/>
                                        </p:tgtEl>
                                        <p:attrNameLst>
                                          <p:attrName>ppt_y</p:attrName>
                                        </p:attrNameLst>
                                      </p:cBhvr>
                                      <p:tavLst>
                                        <p:tav tm="0">
                                          <p:val>
                                            <p:strVal val="ppt_y"/>
                                          </p:val>
                                        </p:tav>
                                        <p:tav tm="100000">
                                          <p:val>
                                            <p:strVal val="ppt_y+.1"/>
                                          </p:val>
                                        </p:tav>
                                      </p:tavLst>
                                    </p:anim>
                                    <p:set>
                                      <p:cBhvr>
                                        <p:cTn id="222" dur="1" fill="hold">
                                          <p:stCondLst>
                                            <p:cond delay="999"/>
                                          </p:stCondLst>
                                        </p:cTn>
                                        <p:tgtEl>
                                          <p:spTgt spid="86"/>
                                        </p:tgtEl>
                                        <p:attrNameLst>
                                          <p:attrName>style.visibility</p:attrName>
                                        </p:attrNameLst>
                                      </p:cBhvr>
                                      <p:to>
                                        <p:strVal val="hidden"/>
                                      </p:to>
                                    </p:set>
                                  </p:childTnLst>
                                </p:cTn>
                              </p:par>
                              <p:par>
                                <p:cTn id="223" presetID="42" presetClass="entr" presetSubtype="0" fill="hold" grpId="0" nodeType="withEffect">
                                  <p:stCondLst>
                                    <p:cond delay="0"/>
                                  </p:stCondLst>
                                  <p:childTnLst>
                                    <p:set>
                                      <p:cBhvr>
                                        <p:cTn id="224" dur="1" fill="hold">
                                          <p:stCondLst>
                                            <p:cond delay="0"/>
                                          </p:stCondLst>
                                        </p:cTn>
                                        <p:tgtEl>
                                          <p:spTgt spid="88"/>
                                        </p:tgtEl>
                                        <p:attrNameLst>
                                          <p:attrName>style.visibility</p:attrName>
                                        </p:attrNameLst>
                                      </p:cBhvr>
                                      <p:to>
                                        <p:strVal val="visible"/>
                                      </p:to>
                                    </p:set>
                                    <p:animEffect transition="in" filter="fade">
                                      <p:cBhvr>
                                        <p:cTn id="225" dur="1000"/>
                                        <p:tgtEl>
                                          <p:spTgt spid="88"/>
                                        </p:tgtEl>
                                      </p:cBhvr>
                                    </p:animEffect>
                                    <p:anim calcmode="lin" valueType="num">
                                      <p:cBhvr>
                                        <p:cTn id="226" dur="1000" fill="hold"/>
                                        <p:tgtEl>
                                          <p:spTgt spid="88"/>
                                        </p:tgtEl>
                                        <p:attrNameLst>
                                          <p:attrName>ppt_x</p:attrName>
                                        </p:attrNameLst>
                                      </p:cBhvr>
                                      <p:tavLst>
                                        <p:tav tm="0">
                                          <p:val>
                                            <p:strVal val="#ppt_x"/>
                                          </p:val>
                                        </p:tav>
                                        <p:tav tm="100000">
                                          <p:val>
                                            <p:strVal val="#ppt_x"/>
                                          </p:val>
                                        </p:tav>
                                      </p:tavLst>
                                    </p:anim>
                                    <p:anim calcmode="lin" valueType="num">
                                      <p:cBhvr>
                                        <p:cTn id="227" dur="1000" fill="hold"/>
                                        <p:tgtEl>
                                          <p:spTgt spid="88"/>
                                        </p:tgtEl>
                                        <p:attrNameLst>
                                          <p:attrName>ppt_y</p:attrName>
                                        </p:attrNameLst>
                                      </p:cBhvr>
                                      <p:tavLst>
                                        <p:tav tm="0">
                                          <p:val>
                                            <p:strVal val="#ppt_y+.1"/>
                                          </p:val>
                                        </p:tav>
                                        <p:tav tm="100000">
                                          <p:val>
                                            <p:strVal val="#ppt_y"/>
                                          </p:val>
                                        </p:tav>
                                      </p:tavLst>
                                    </p:anim>
                                  </p:childTnLst>
                                </p:cTn>
                              </p:par>
                            </p:childTnLst>
                          </p:cTn>
                        </p:par>
                        <p:par>
                          <p:cTn id="228" fill="hold">
                            <p:stCondLst>
                              <p:cond delay="12750"/>
                            </p:stCondLst>
                            <p:childTnLst>
                              <p:par>
                                <p:cTn id="229" presetID="22" presetClass="entr" presetSubtype="1" fill="hold" nodeType="afterEffect">
                                  <p:stCondLst>
                                    <p:cond delay="0"/>
                                  </p:stCondLst>
                                  <p:childTnLst>
                                    <p:set>
                                      <p:cBhvr>
                                        <p:cTn id="230" dur="1" fill="hold">
                                          <p:stCondLst>
                                            <p:cond delay="0"/>
                                          </p:stCondLst>
                                        </p:cTn>
                                        <p:tgtEl>
                                          <p:spTgt spid="5"/>
                                        </p:tgtEl>
                                        <p:attrNameLst>
                                          <p:attrName>style.visibility</p:attrName>
                                        </p:attrNameLst>
                                      </p:cBhvr>
                                      <p:to>
                                        <p:strVal val="visible"/>
                                      </p:to>
                                    </p:set>
                                    <p:animEffect transition="in" filter="wipe(up)">
                                      <p:cBhvr>
                                        <p:cTn id="231" dur="500"/>
                                        <p:tgtEl>
                                          <p:spTgt spid="5"/>
                                        </p:tgtEl>
                                      </p:cBhvr>
                                    </p:animEffect>
                                  </p:childTnLst>
                                </p:cTn>
                              </p:par>
                              <p:par>
                                <p:cTn id="232" presetID="1" presetClass="exit" presetSubtype="0" fill="hold" grpId="1" nodeType="withEffect">
                                  <p:stCondLst>
                                    <p:cond delay="0"/>
                                  </p:stCondLst>
                                  <p:childTnLst>
                                    <p:set>
                                      <p:cBhvr>
                                        <p:cTn id="233" dur="1" fill="hold">
                                          <p:stCondLst>
                                            <p:cond delay="0"/>
                                          </p:stCondLst>
                                        </p:cTn>
                                        <p:tgtEl>
                                          <p:spTgt spid="60"/>
                                        </p:tgtEl>
                                        <p:attrNameLst>
                                          <p:attrName>style.visibility</p:attrName>
                                        </p:attrNameLst>
                                      </p:cBhvr>
                                      <p:to>
                                        <p:strVal val="hidden"/>
                                      </p:to>
                                    </p:set>
                                  </p:childTnLst>
                                </p:cTn>
                              </p:par>
                              <p:par>
                                <p:cTn id="234" presetID="1" presetClass="exit" presetSubtype="0" fill="hold" grpId="1" nodeType="withEffect">
                                  <p:stCondLst>
                                    <p:cond delay="0"/>
                                  </p:stCondLst>
                                  <p:childTnLst>
                                    <p:set>
                                      <p:cBhvr>
                                        <p:cTn id="235" dur="1" fill="hold">
                                          <p:stCondLst>
                                            <p:cond delay="0"/>
                                          </p:stCondLst>
                                        </p:cTn>
                                        <p:tgtEl>
                                          <p:spTgt spid="58"/>
                                        </p:tgtEl>
                                        <p:attrNameLst>
                                          <p:attrName>style.visibility</p:attrName>
                                        </p:attrNameLst>
                                      </p:cBhvr>
                                      <p:to>
                                        <p:strVal val="hidden"/>
                                      </p:to>
                                    </p:set>
                                  </p:childTnLst>
                                </p:cTn>
                              </p:par>
                              <p:par>
                                <p:cTn id="236" presetID="1" presetClass="exit" presetSubtype="0" fill="hold" grpId="0" nodeType="withEffect">
                                  <p:stCondLst>
                                    <p:cond delay="0"/>
                                  </p:stCondLst>
                                  <p:childTnLst>
                                    <p:set>
                                      <p:cBhvr>
                                        <p:cTn id="237" dur="1" fill="hold">
                                          <p:stCondLst>
                                            <p:cond delay="0"/>
                                          </p:stCondLst>
                                        </p:cTn>
                                        <p:tgtEl>
                                          <p:spTgt spid="87"/>
                                        </p:tgtEl>
                                        <p:attrNameLst>
                                          <p:attrName>style.visibility</p:attrName>
                                        </p:attrNameLst>
                                      </p:cBhvr>
                                      <p:to>
                                        <p:strVal val="hidden"/>
                                      </p:to>
                                    </p:set>
                                  </p:childTnLst>
                                </p:cTn>
                              </p:par>
                              <p:par>
                                <p:cTn id="238" presetID="1" presetClass="exit" presetSubtype="0" fill="hold" nodeType="withEffect">
                                  <p:stCondLst>
                                    <p:cond delay="0"/>
                                  </p:stCondLst>
                                  <p:childTnLst>
                                    <p:set>
                                      <p:cBhvr>
                                        <p:cTn id="239" dur="1" fill="hold">
                                          <p:stCondLst>
                                            <p:cond delay="0"/>
                                          </p:stCondLst>
                                        </p:cTn>
                                        <p:tgtEl>
                                          <p:spTgt spid="1030"/>
                                        </p:tgtEl>
                                        <p:attrNameLst>
                                          <p:attrName>style.visibility</p:attrName>
                                        </p:attrNameLst>
                                      </p:cBhvr>
                                      <p:to>
                                        <p:strVal val="hidden"/>
                                      </p:to>
                                    </p:set>
                                  </p:childTnLst>
                                </p:cTn>
                              </p:par>
                              <p:par>
                                <p:cTn id="240" presetID="1" presetClass="exit" presetSubtype="0" fill="hold" nodeType="withEffect">
                                  <p:stCondLst>
                                    <p:cond delay="0"/>
                                  </p:stCondLst>
                                  <p:childTnLst>
                                    <p:set>
                                      <p:cBhvr>
                                        <p:cTn id="241"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89" grpId="0" animBg="1"/>
      <p:bldP spid="85" grpId="0" animBg="1"/>
      <p:bldP spid="91" grpId="0" animBg="1"/>
      <p:bldP spid="3" grpId="0" animBg="1"/>
      <p:bldP spid="3" grpId="1" animBg="1"/>
      <p:bldP spid="59" grpId="0" animBg="1"/>
      <p:bldP spid="64" grpId="0" animBg="1"/>
      <p:bldP spid="83" grpId="0" animBg="1"/>
      <p:bldP spid="84" grpId="0" animBg="1"/>
      <p:bldP spid="57" grpId="0" animBg="1"/>
      <p:bldP spid="58" grpId="0" animBg="1"/>
      <p:bldP spid="58" grpId="1" animBg="1"/>
      <p:bldP spid="60" grpId="0" animBg="1"/>
      <p:bldP spid="60" grpId="1" animBg="1"/>
      <p:bldP spid="86" grpId="0" animBg="1"/>
      <p:bldP spid="86" grpId="1" animBg="1"/>
      <p:bldP spid="87" grpId="0" animBg="1"/>
      <p:bldP spid="8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F3DA4-40EF-2DC7-9610-BBE1AB45253B}"/>
            </a:ext>
          </a:extLst>
        </p:cNvPr>
        <p:cNvGrpSpPr/>
        <p:nvPr/>
      </p:nvGrpSpPr>
      <p:grpSpPr>
        <a:xfrm>
          <a:off x="0" y="0"/>
          <a:ext cx="0" cy="0"/>
          <a:chOff x="0" y="0"/>
          <a:chExt cx="0" cy="0"/>
        </a:xfrm>
      </p:grpSpPr>
      <p:pic>
        <p:nvPicPr>
          <p:cNvPr id="4" name="Picture 3" descr="A yellow and white gradient&#10;&#10;AI-generated content may be incorrect.">
            <a:extLst>
              <a:ext uri="{FF2B5EF4-FFF2-40B4-BE49-F238E27FC236}">
                <a16:creationId xmlns:a16="http://schemas.microsoft.com/office/drawing/2014/main" id="{8597F749-C8C1-F89A-E06F-40ADBF0B4C6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graphicFrame>
        <p:nvGraphicFramePr>
          <p:cNvPr id="2" name="Diagram 1">
            <a:extLst>
              <a:ext uri="{FF2B5EF4-FFF2-40B4-BE49-F238E27FC236}">
                <a16:creationId xmlns:a16="http://schemas.microsoft.com/office/drawing/2014/main" id="{F39A753D-552A-D503-7F0D-75E5A770A4C8}"/>
              </a:ext>
            </a:extLst>
          </p:cNvPr>
          <p:cNvGraphicFramePr/>
          <p:nvPr>
            <p:extLst>
              <p:ext uri="{D42A27DB-BD31-4B8C-83A1-F6EECF244321}">
                <p14:modId xmlns:p14="http://schemas.microsoft.com/office/powerpoint/2010/main" val="3280341389"/>
              </p:ext>
            </p:extLst>
          </p:nvPr>
        </p:nvGraphicFramePr>
        <p:xfrm>
          <a:off x="3209825" y="542218"/>
          <a:ext cx="5772350" cy="56127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oup 4">
            <a:extLst>
              <a:ext uri="{FF2B5EF4-FFF2-40B4-BE49-F238E27FC236}">
                <a16:creationId xmlns:a16="http://schemas.microsoft.com/office/drawing/2014/main" id="{393DB80A-558B-1FB2-02A9-5A26678800B8}"/>
              </a:ext>
            </a:extLst>
          </p:cNvPr>
          <p:cNvGrpSpPr/>
          <p:nvPr/>
        </p:nvGrpSpPr>
        <p:grpSpPr>
          <a:xfrm>
            <a:off x="3471420" y="848627"/>
            <a:ext cx="5174598" cy="5174598"/>
            <a:chOff x="749959" y="-7664"/>
            <a:chExt cx="5174598" cy="5174598"/>
          </a:xfrm>
        </p:grpSpPr>
        <p:sp>
          <p:nvSpPr>
            <p:cNvPr id="6" name="Partial Circle 5">
              <a:extLst>
                <a:ext uri="{FF2B5EF4-FFF2-40B4-BE49-F238E27FC236}">
                  <a16:creationId xmlns:a16="http://schemas.microsoft.com/office/drawing/2014/main" id="{084776D1-756D-3D46-64E2-002E950E88BB}"/>
                </a:ext>
              </a:extLst>
            </p:cNvPr>
            <p:cNvSpPr/>
            <p:nvPr/>
          </p:nvSpPr>
          <p:spPr>
            <a:xfrm>
              <a:off x="749959" y="-7664"/>
              <a:ext cx="5174598" cy="5174598"/>
            </a:xfrm>
            <a:prstGeom prst="pie">
              <a:avLst>
                <a:gd name="adj1" fmla="val 11880000"/>
                <a:gd name="adj2" fmla="val 16200000"/>
              </a:avLst>
            </a:prstGeom>
            <a:solidFill>
              <a:srgbClr val="4EA72E"/>
            </a:solidFill>
            <a:ln>
              <a:solidFill>
                <a:srgbClr val="4EA72E"/>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7" name="Partial Circle 4">
              <a:extLst>
                <a:ext uri="{FF2B5EF4-FFF2-40B4-BE49-F238E27FC236}">
                  <a16:creationId xmlns:a16="http://schemas.microsoft.com/office/drawing/2014/main" id="{78F8A47B-C8EB-1518-1E49-72C42F8A7DC6}"/>
                </a:ext>
              </a:extLst>
            </p:cNvPr>
            <p:cNvSpPr txBox="1"/>
            <p:nvPr/>
          </p:nvSpPr>
          <p:spPr>
            <a:xfrm>
              <a:off x="1561878" y="862160"/>
              <a:ext cx="1663263" cy="1108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Financials</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Managing</a:t>
              </a:r>
            </a:p>
            <a:p>
              <a:pPr marL="0" lvl="0" indent="0" algn="ctr" defTabSz="889000">
                <a:lnSpc>
                  <a:spcPct val="90000"/>
                </a:lnSpc>
                <a:spcBef>
                  <a:spcPct val="0"/>
                </a:spcBef>
                <a:spcAft>
                  <a:spcPts val="0"/>
                </a:spcAft>
                <a:buNone/>
              </a:pPr>
              <a:r>
                <a:rPr lang="en-US" sz="2000" b="1" kern="1200" dirty="0"/>
                <a:t>Budgets</a:t>
              </a:r>
              <a:endParaRPr lang="en-US" sz="2000" kern="1200" dirty="0"/>
            </a:p>
          </p:txBody>
        </p:sp>
      </p:grpSp>
      <p:grpSp>
        <p:nvGrpSpPr>
          <p:cNvPr id="8" name="Group 7">
            <a:extLst>
              <a:ext uri="{FF2B5EF4-FFF2-40B4-BE49-F238E27FC236}">
                <a16:creationId xmlns:a16="http://schemas.microsoft.com/office/drawing/2014/main" id="{24AFDB68-6506-CBDA-736A-2BAE64CCA621}"/>
              </a:ext>
            </a:extLst>
          </p:cNvPr>
          <p:cNvGrpSpPr/>
          <p:nvPr/>
        </p:nvGrpSpPr>
        <p:grpSpPr>
          <a:xfrm>
            <a:off x="3582529" y="842537"/>
            <a:ext cx="5174598" cy="5174598"/>
            <a:chOff x="876291" y="-7664"/>
            <a:chExt cx="5174598" cy="5174598"/>
          </a:xfrm>
        </p:grpSpPr>
        <p:sp>
          <p:nvSpPr>
            <p:cNvPr id="9" name="Partial Circle 8">
              <a:extLst>
                <a:ext uri="{FF2B5EF4-FFF2-40B4-BE49-F238E27FC236}">
                  <a16:creationId xmlns:a16="http://schemas.microsoft.com/office/drawing/2014/main" id="{E1D44593-8A9C-C91D-9B5B-F52501AF8D74}"/>
                </a:ext>
              </a:extLst>
            </p:cNvPr>
            <p:cNvSpPr/>
            <p:nvPr/>
          </p:nvSpPr>
          <p:spPr>
            <a:xfrm>
              <a:off x="876291" y="-7664"/>
              <a:ext cx="5174598" cy="5174598"/>
            </a:xfrm>
            <a:prstGeom prst="pie">
              <a:avLst>
                <a:gd name="adj1" fmla="val 16200000"/>
                <a:gd name="adj2" fmla="val 20520000"/>
              </a:avLst>
            </a:prstGeom>
            <a:ln>
              <a:solidFill>
                <a:srgbClr val="E97132"/>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0" name="Partial Circle 4">
              <a:extLst>
                <a:ext uri="{FF2B5EF4-FFF2-40B4-BE49-F238E27FC236}">
                  <a16:creationId xmlns:a16="http://schemas.microsoft.com/office/drawing/2014/main" id="{235F5FAB-EAD7-DA59-BE01-D4030D1AE68D}"/>
                </a:ext>
              </a:extLst>
            </p:cNvPr>
            <p:cNvSpPr txBox="1"/>
            <p:nvPr/>
          </p:nvSpPr>
          <p:spPr>
            <a:xfrm>
              <a:off x="3575707" y="862160"/>
              <a:ext cx="1663263" cy="1108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Forecasting</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Ordering Food</a:t>
              </a:r>
            </a:p>
          </p:txBody>
        </p:sp>
      </p:grpSp>
      <p:grpSp>
        <p:nvGrpSpPr>
          <p:cNvPr id="11" name="Group 10">
            <a:extLst>
              <a:ext uri="{FF2B5EF4-FFF2-40B4-BE49-F238E27FC236}">
                <a16:creationId xmlns:a16="http://schemas.microsoft.com/office/drawing/2014/main" id="{4540E21F-8E55-AAD9-7933-265D49552D23}"/>
              </a:ext>
            </a:extLst>
          </p:cNvPr>
          <p:cNvGrpSpPr/>
          <p:nvPr/>
        </p:nvGrpSpPr>
        <p:grpSpPr>
          <a:xfrm>
            <a:off x="3600277" y="941390"/>
            <a:ext cx="5174598" cy="5174598"/>
            <a:chOff x="914833" y="112243"/>
            <a:chExt cx="5174598" cy="5174598"/>
          </a:xfrm>
        </p:grpSpPr>
        <p:sp>
          <p:nvSpPr>
            <p:cNvPr id="12" name="Partial Circle 11">
              <a:extLst>
                <a:ext uri="{FF2B5EF4-FFF2-40B4-BE49-F238E27FC236}">
                  <a16:creationId xmlns:a16="http://schemas.microsoft.com/office/drawing/2014/main" id="{9BA1EFE0-F92D-5903-E65D-6EBB541DAE58}"/>
                </a:ext>
              </a:extLst>
            </p:cNvPr>
            <p:cNvSpPr/>
            <p:nvPr/>
          </p:nvSpPr>
          <p:spPr>
            <a:xfrm>
              <a:off x="914833" y="112243"/>
              <a:ext cx="5174598" cy="5174598"/>
            </a:xfrm>
            <a:prstGeom prst="pie">
              <a:avLst>
                <a:gd name="adj1" fmla="val 20520000"/>
                <a:gd name="adj2" fmla="val 3240000"/>
              </a:avLst>
            </a:prstGeom>
            <a:solidFill>
              <a:srgbClr val="00B0F0"/>
            </a:solidFill>
            <a:ln>
              <a:solidFill>
                <a:srgbClr val="00B0F0"/>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3" name="Partial Circle 4">
              <a:extLst>
                <a:ext uri="{FF2B5EF4-FFF2-40B4-BE49-F238E27FC236}">
                  <a16:creationId xmlns:a16="http://schemas.microsoft.com/office/drawing/2014/main" id="{94B7FBBF-E05F-29D9-BE0D-1A9720AC632D}"/>
                </a:ext>
              </a:extLst>
            </p:cNvPr>
            <p:cNvSpPr txBox="1"/>
            <p:nvPr/>
          </p:nvSpPr>
          <p:spPr>
            <a:xfrm>
              <a:off x="4247521" y="2476542"/>
              <a:ext cx="1540059" cy="12320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Meal Counts</a:t>
              </a:r>
            </a:p>
          </p:txBody>
        </p:sp>
      </p:grpSp>
      <p:sp>
        <p:nvSpPr>
          <p:cNvPr id="14" name="Arrow: Circular 13">
            <a:extLst>
              <a:ext uri="{FF2B5EF4-FFF2-40B4-BE49-F238E27FC236}">
                <a16:creationId xmlns:a16="http://schemas.microsoft.com/office/drawing/2014/main" id="{470B0AEB-D292-640E-1C96-F9734112903F}"/>
              </a:ext>
            </a:extLst>
          </p:cNvPr>
          <p:cNvSpPr/>
          <p:nvPr/>
        </p:nvSpPr>
        <p:spPr>
          <a:xfrm>
            <a:off x="3086340" y="188239"/>
            <a:ext cx="6602109" cy="6602109"/>
          </a:xfrm>
          <a:prstGeom prst="circularArrow">
            <a:avLst>
              <a:gd name="adj1" fmla="val 5085"/>
              <a:gd name="adj2" fmla="val 327528"/>
              <a:gd name="adj3" fmla="val 2912753"/>
              <a:gd name="adj4" fmla="val 20548125"/>
              <a:gd name="adj5" fmla="val 5932"/>
            </a:avLst>
          </a:prstGeom>
          <a:solidFill>
            <a:srgbClr val="00B0F0"/>
          </a:solidFill>
        </p:spPr>
        <p:style>
          <a:lnRef idx="0">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5" name="Arrow: Circular 14">
            <a:extLst>
              <a:ext uri="{FF2B5EF4-FFF2-40B4-BE49-F238E27FC236}">
                <a16:creationId xmlns:a16="http://schemas.microsoft.com/office/drawing/2014/main" id="{7165BE2E-9330-3B82-94FA-F77DB8856732}"/>
              </a:ext>
            </a:extLst>
          </p:cNvPr>
          <p:cNvSpPr/>
          <p:nvPr/>
        </p:nvSpPr>
        <p:spPr>
          <a:xfrm>
            <a:off x="2754753" y="17417"/>
            <a:ext cx="6602109" cy="6602109"/>
          </a:xfrm>
          <a:prstGeom prst="circularArrow">
            <a:avLst>
              <a:gd name="adj1" fmla="val 5085"/>
              <a:gd name="adj2" fmla="val 327528"/>
              <a:gd name="adj3" fmla="val 15872148"/>
              <a:gd name="adj4" fmla="val 11731650"/>
              <a:gd name="adj5" fmla="val 5932"/>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Arrow: Circular 15">
            <a:extLst>
              <a:ext uri="{FF2B5EF4-FFF2-40B4-BE49-F238E27FC236}">
                <a16:creationId xmlns:a16="http://schemas.microsoft.com/office/drawing/2014/main" id="{254B349D-1206-CEB4-B4B0-E7CF5BBAFA02}"/>
              </a:ext>
            </a:extLst>
          </p:cNvPr>
          <p:cNvSpPr/>
          <p:nvPr/>
        </p:nvSpPr>
        <p:spPr>
          <a:xfrm>
            <a:off x="2925573" y="17417"/>
            <a:ext cx="6602109" cy="6602109"/>
          </a:xfrm>
          <a:prstGeom prst="circularArrow">
            <a:avLst>
              <a:gd name="adj1" fmla="val 5085"/>
              <a:gd name="adj2" fmla="val 327528"/>
              <a:gd name="adj3" fmla="val 20192361"/>
              <a:gd name="adj4" fmla="val 16200324"/>
              <a:gd name="adj5" fmla="val 5932"/>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8" name="Group 17">
            <a:extLst>
              <a:ext uri="{FF2B5EF4-FFF2-40B4-BE49-F238E27FC236}">
                <a16:creationId xmlns:a16="http://schemas.microsoft.com/office/drawing/2014/main" id="{3600BF8F-1F21-4E59-C046-C71A53A57AF2}"/>
              </a:ext>
            </a:extLst>
          </p:cNvPr>
          <p:cNvGrpSpPr/>
          <p:nvPr/>
        </p:nvGrpSpPr>
        <p:grpSpPr>
          <a:xfrm>
            <a:off x="3503754" y="1007699"/>
            <a:ext cx="5174598" cy="5174598"/>
            <a:chOff x="813125" y="186115"/>
            <a:chExt cx="5174598" cy="5174598"/>
          </a:xfrm>
        </p:grpSpPr>
        <p:sp>
          <p:nvSpPr>
            <p:cNvPr id="20" name="Partial Circle 19">
              <a:extLst>
                <a:ext uri="{FF2B5EF4-FFF2-40B4-BE49-F238E27FC236}">
                  <a16:creationId xmlns:a16="http://schemas.microsoft.com/office/drawing/2014/main" id="{D4BB2B52-D418-CC14-8235-1831D098DF8F}"/>
                </a:ext>
              </a:extLst>
            </p:cNvPr>
            <p:cNvSpPr/>
            <p:nvPr/>
          </p:nvSpPr>
          <p:spPr>
            <a:xfrm>
              <a:off x="813125" y="186115"/>
              <a:ext cx="5174598" cy="5174598"/>
            </a:xfrm>
            <a:prstGeom prst="pie">
              <a:avLst>
                <a:gd name="adj1" fmla="val 3240000"/>
                <a:gd name="adj2" fmla="val 7560000"/>
              </a:avLst>
            </a:prstGeom>
            <a:solidFill>
              <a:srgbClr val="196B24"/>
            </a:solidFill>
            <a:ln>
              <a:solidFill>
                <a:srgbClr val="196B24"/>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21" name="Partial Circle 4">
              <a:extLst>
                <a:ext uri="{FF2B5EF4-FFF2-40B4-BE49-F238E27FC236}">
                  <a16:creationId xmlns:a16="http://schemas.microsoft.com/office/drawing/2014/main" id="{78F9B69F-B55A-A622-D3C0-D53F3892399D}"/>
                </a:ext>
              </a:extLst>
            </p:cNvPr>
            <p:cNvSpPr txBox="1"/>
            <p:nvPr/>
          </p:nvSpPr>
          <p:spPr>
            <a:xfrm>
              <a:off x="2661196" y="3820655"/>
              <a:ext cx="1478456" cy="1355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Receiving</a:t>
              </a:r>
            </a:p>
            <a:p>
              <a:pPr marL="0" lvl="0" indent="0" algn="ctr" defTabSz="889000">
                <a:lnSpc>
                  <a:spcPct val="90000"/>
                </a:lnSpc>
                <a:spcBef>
                  <a:spcPct val="0"/>
                </a:spcBef>
                <a:spcAft>
                  <a:spcPct val="35000"/>
                </a:spcAft>
                <a:buNone/>
              </a:pPr>
              <a:r>
                <a:rPr lang="en-US" sz="2000" b="1" dirty="0"/>
                <a:t>Accurately</a:t>
              </a:r>
              <a:endParaRPr lang="en-US" sz="2000" b="1" kern="1200" dirty="0"/>
            </a:p>
          </p:txBody>
        </p:sp>
      </p:grpSp>
      <p:sp>
        <p:nvSpPr>
          <p:cNvPr id="19" name="Arrow: Circular 18">
            <a:extLst>
              <a:ext uri="{FF2B5EF4-FFF2-40B4-BE49-F238E27FC236}">
                <a16:creationId xmlns:a16="http://schemas.microsoft.com/office/drawing/2014/main" id="{56E7E890-FD2E-F9D3-D021-AF571AF3E6BA}"/>
              </a:ext>
            </a:extLst>
          </p:cNvPr>
          <p:cNvSpPr/>
          <p:nvPr/>
        </p:nvSpPr>
        <p:spPr>
          <a:xfrm>
            <a:off x="2774849" y="409297"/>
            <a:ext cx="6602109" cy="6602109"/>
          </a:xfrm>
          <a:prstGeom prst="circularArrow">
            <a:avLst>
              <a:gd name="adj1" fmla="val 5085"/>
              <a:gd name="adj2" fmla="val 327528"/>
              <a:gd name="adj3" fmla="val 7232777"/>
              <a:gd name="adj4" fmla="val 3239695"/>
              <a:gd name="adj5" fmla="val 5932"/>
            </a:avLst>
          </a:prstGeom>
          <a:solidFill>
            <a:srgbClr val="196B24"/>
          </a:solidFill>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7" name="Picture 16" descr="A blue compass with a white and black center&#10;&#10;AI-generated content may be incorrect.">
            <a:extLst>
              <a:ext uri="{FF2B5EF4-FFF2-40B4-BE49-F238E27FC236}">
                <a16:creationId xmlns:a16="http://schemas.microsoft.com/office/drawing/2014/main" id="{2EE41383-60BE-990D-46C8-4AF6850B27F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04" b="91214" l="9965" r="89860">
                        <a14:backgroundMark x1="31472" y1="38268" x2="35490" y2="35304"/>
                        <a14:backgroundMark x1="49825" y1="32907" x2="66958" y2="35942"/>
                        <a14:backgroundMark x1="69930" y1="38818" x2="79371" y2="51597"/>
                        <a14:backgroundMark x1="79371" y1="51597" x2="82168" y2="61661"/>
                        <a14:backgroundMark x1="82168" y1="61661" x2="80420" y2="73482"/>
                        <a14:backgroundMark x1="80420" y1="73482" x2="73776" y2="82268"/>
                        <a14:backgroundMark x1="73776" y1="82268" x2="52622" y2="92492"/>
                        <a14:backgroundMark x1="52622" y1="92492" x2="38112" y2="91853"/>
                        <a14:backgroundMark x1="38112" y1="91853" x2="25350" y2="83387"/>
                        <a14:backgroundMark x1="25350" y1="83387" x2="19231" y2="69649"/>
                        <a14:backgroundMark x1="19231" y1="69649" x2="19056" y2="55591"/>
                        <a14:backgroundMark x1="19056" y1="55591" x2="23601" y2="47444"/>
                        <a14:backgroundMark x1="36333" y1="38080" x2="45105" y2="31629"/>
                        <a14:backgroundMark x1="23601" y1="47444" x2="28591" y2="43774"/>
                        <a14:backgroundMark x1="45105" y1="31629" x2="53846" y2="28754"/>
                        <a14:backgroundMark x1="20979" y1="69169" x2="25175" y2="78594"/>
                        <a14:backgroundMark x1="25175" y1="78594" x2="38462" y2="86262"/>
                        <a14:backgroundMark x1="54021" y1="88498" x2="46503" y2="89617"/>
                        <a14:backgroundMark x1="36538" y1="37380" x2="28671" y2="43291"/>
                        <a14:backgroundMark x1="28671" y1="43291" x2="27972" y2="44089"/>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22040" t="35669" r="21995" b="12787"/>
          <a:stretch>
            <a:fillRect/>
          </a:stretch>
        </p:blipFill>
        <p:spPr>
          <a:xfrm>
            <a:off x="5362470" y="2763299"/>
            <a:ext cx="1467060" cy="1457012"/>
          </a:xfrm>
          <a:prstGeom prst="ellipse">
            <a:avLst/>
          </a:prstGeom>
        </p:spPr>
      </p:pic>
    </p:spTree>
    <p:extLst>
      <p:ext uri="{BB962C8B-B14F-4D97-AF65-F5344CB8AC3E}">
        <p14:creationId xmlns:p14="http://schemas.microsoft.com/office/powerpoint/2010/main" val="1587239039"/>
      </p:ext>
    </p:extLst>
  </p:cSld>
  <p:clrMapOvr>
    <a:masterClrMapping/>
  </p:clrMapOvr>
  <mc:AlternateContent xmlns:mc="http://schemas.openxmlformats.org/markup-compatibility/2006" xmlns:p14="http://schemas.microsoft.com/office/powerpoint/2010/main">
    <mc:Choice Requires="p14">
      <p:transition spd="slow" p14:dur="2000" advTm="5277"/>
    </mc:Choice>
    <mc:Fallback xmlns="">
      <p:transition spd="slow" advTm="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20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yellow and white gradient&#10;&#10;AI-generated content may be incorrect.">
            <a:extLst>
              <a:ext uri="{FF2B5EF4-FFF2-40B4-BE49-F238E27FC236}">
                <a16:creationId xmlns:a16="http://schemas.microsoft.com/office/drawing/2014/main" id="{C19344D6-0C3C-7D12-9718-AAAC2A5D0E3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F87DE8A-70B9-3059-AC8E-D67EBB0E8322}"/>
              </a:ext>
            </a:extLst>
          </p:cNvPr>
          <p:cNvPicPr>
            <a:picLocks noChangeAspect="1"/>
          </p:cNvPicPr>
          <p:nvPr/>
        </p:nvPicPr>
        <p:blipFill>
          <a:blip r:embed="rId6"/>
          <a:srcRect t="3424"/>
          <a:stretch/>
        </p:blipFill>
        <p:spPr>
          <a:xfrm>
            <a:off x="6896105" y="1177174"/>
            <a:ext cx="4524379" cy="5561008"/>
          </a:xfrm>
          <a:prstGeom prst="rect">
            <a:avLst/>
          </a:prstGeom>
          <a:ln w="19050">
            <a:solidFill>
              <a:schemeClr val="tx1"/>
            </a:solidFill>
          </a:ln>
        </p:spPr>
      </p:pic>
      <p:sp>
        <p:nvSpPr>
          <p:cNvPr id="6" name="TextBox 5">
            <a:extLst>
              <a:ext uri="{FF2B5EF4-FFF2-40B4-BE49-F238E27FC236}">
                <a16:creationId xmlns:a16="http://schemas.microsoft.com/office/drawing/2014/main" id="{50B61514-8DCA-9155-01E2-021CACA763CB}"/>
              </a:ext>
            </a:extLst>
          </p:cNvPr>
          <p:cNvSpPr txBox="1"/>
          <p:nvPr/>
        </p:nvSpPr>
        <p:spPr>
          <a:xfrm>
            <a:off x="371298" y="1318658"/>
            <a:ext cx="5953302" cy="3908762"/>
          </a:xfrm>
          <a:prstGeom prst="rect">
            <a:avLst/>
          </a:prstGeom>
          <a:noFill/>
        </p:spPr>
        <p:txBody>
          <a:bodyPr wrap="square" rtlCol="0">
            <a:spAutoFit/>
          </a:bodyPr>
          <a:lstStyle/>
          <a:p>
            <a:r>
              <a:rPr lang="en-US" sz="2800" dirty="0">
                <a:latin typeface="Aptos" panose="020B0004020202020204" pitchFamily="34" charset="0"/>
              </a:rPr>
              <a:t>Follow the Ordering Calendar to print </a:t>
            </a:r>
            <a:r>
              <a:rPr lang="en-US" sz="2800" i="1" dirty="0">
                <a:latin typeface="Aptos" panose="020B0004020202020204" pitchFamily="34" charset="0"/>
              </a:rPr>
              <a:t>Receiving Tickets</a:t>
            </a:r>
            <a:r>
              <a:rPr lang="en-US" sz="2800" dirty="0">
                <a:latin typeface="Aptos" panose="020B0004020202020204" pitchFamily="34" charset="0"/>
              </a:rPr>
              <a:t>.</a:t>
            </a:r>
          </a:p>
          <a:p>
            <a:endParaRPr lang="en-US" sz="500" dirty="0">
              <a:latin typeface="Aptos" panose="020B0004020202020204" pitchFamily="34" charset="0"/>
            </a:endParaRPr>
          </a:p>
          <a:p>
            <a:pPr marL="457200" indent="-274320">
              <a:buFont typeface="Arial" panose="020B0604020202020204" pitchFamily="34" charset="0"/>
              <a:buChar char="•"/>
            </a:pPr>
            <a:r>
              <a:rPr lang="en-US" sz="2600" dirty="0">
                <a:latin typeface="Aptos" panose="020B0004020202020204" pitchFamily="34" charset="0"/>
                <a:cs typeface="Calibri" panose="020F0502020204030204" pitchFamily="34" charset="0"/>
              </a:rPr>
              <a:t>If substitutions or items delivered are not listed on the </a:t>
            </a:r>
            <a:r>
              <a:rPr lang="en-US" sz="2600" i="1" dirty="0">
                <a:latin typeface="Aptos" panose="020B0004020202020204" pitchFamily="34" charset="0"/>
                <a:cs typeface="Calibri" panose="020F0502020204030204" pitchFamily="34" charset="0"/>
              </a:rPr>
              <a:t>Receiving Ticket</a:t>
            </a:r>
            <a:r>
              <a:rPr lang="en-US" sz="2600" b="1" i="1" dirty="0">
                <a:latin typeface="Aptos" panose="020B0004020202020204" pitchFamily="34" charset="0"/>
                <a:cs typeface="Calibri" panose="020F0502020204030204" pitchFamily="34" charset="0"/>
              </a:rPr>
              <a:t> </a:t>
            </a:r>
            <a:r>
              <a:rPr lang="en-US" sz="2600" dirty="0">
                <a:latin typeface="Aptos" panose="020B0004020202020204" pitchFamily="34" charset="0"/>
                <a:cs typeface="Calibri" panose="020F0502020204030204" pitchFamily="34" charset="0"/>
              </a:rPr>
              <a:t>those items must be manually added/deleted on:</a:t>
            </a:r>
          </a:p>
          <a:p>
            <a:pPr marL="457200" indent="-274320">
              <a:buFont typeface="Arial" panose="020B0604020202020204" pitchFamily="34" charset="0"/>
              <a:buChar char="•"/>
            </a:pPr>
            <a:endParaRPr lang="en-US" sz="500" dirty="0">
              <a:latin typeface="Aptos" panose="020B0004020202020204" pitchFamily="34" charset="0"/>
              <a:cs typeface="Calibri" panose="020F0502020204030204" pitchFamily="34" charset="0"/>
            </a:endParaRPr>
          </a:p>
          <a:p>
            <a:pPr marL="914400" lvl="1" indent="-274320">
              <a:buFont typeface="Arial" panose="020B0604020202020204" pitchFamily="34" charset="0"/>
              <a:buChar char="•"/>
            </a:pPr>
            <a:r>
              <a:rPr lang="en-US" sz="2600" i="1" dirty="0">
                <a:latin typeface="Aptos" panose="020B0004020202020204" pitchFamily="34" charset="0"/>
                <a:cs typeface="Calibri" panose="020F0502020204030204" pitchFamily="34" charset="0"/>
              </a:rPr>
              <a:t>Receiving Tickets</a:t>
            </a:r>
          </a:p>
          <a:p>
            <a:pPr marL="914400" lvl="1" indent="-274320">
              <a:buFont typeface="Arial" panose="020B0604020202020204" pitchFamily="34" charset="0"/>
              <a:buChar char="•"/>
            </a:pPr>
            <a:r>
              <a:rPr lang="en-US" sz="2600" i="1" dirty="0">
                <a:latin typeface="Aptos" panose="020B0004020202020204" pitchFamily="34" charset="0"/>
                <a:cs typeface="Calibri" panose="020F0502020204030204" pitchFamily="34" charset="0"/>
              </a:rPr>
              <a:t>Vendor Invoices</a:t>
            </a:r>
          </a:p>
          <a:p>
            <a:pPr marL="914400" lvl="1" indent="-274320">
              <a:buFont typeface="Arial" panose="020B0604020202020204" pitchFamily="34" charset="0"/>
              <a:buChar char="•"/>
            </a:pPr>
            <a:r>
              <a:rPr lang="en-US" sz="2600" dirty="0">
                <a:latin typeface="Aptos" panose="020B0004020202020204" pitchFamily="34" charset="0"/>
                <a:cs typeface="Calibri" panose="020F0502020204030204" pitchFamily="34" charset="0"/>
              </a:rPr>
              <a:t>CMS</a:t>
            </a:r>
          </a:p>
        </p:txBody>
      </p:sp>
      <p:cxnSp>
        <p:nvCxnSpPr>
          <p:cNvPr id="31" name="Straight Connector 30">
            <a:extLst>
              <a:ext uri="{FF2B5EF4-FFF2-40B4-BE49-F238E27FC236}">
                <a16:creationId xmlns:a16="http://schemas.microsoft.com/office/drawing/2014/main" id="{81E7A88A-941F-F8E0-5CDD-CEA42D182BDC}"/>
              </a:ext>
            </a:extLst>
          </p:cNvPr>
          <p:cNvCxnSpPr/>
          <p:nvPr/>
        </p:nvCxnSpPr>
        <p:spPr>
          <a:xfrm>
            <a:off x="9552217" y="3999408"/>
            <a:ext cx="8186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103CE4-1B67-C9A1-8C86-9EFBAECBD48D}"/>
              </a:ext>
            </a:extLst>
          </p:cNvPr>
          <p:cNvCxnSpPr/>
          <p:nvPr/>
        </p:nvCxnSpPr>
        <p:spPr>
          <a:xfrm>
            <a:off x="9086310" y="4003760"/>
            <a:ext cx="182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FCCCE4D-F3F2-C568-E1AA-C072EF770E3B}"/>
              </a:ext>
            </a:extLst>
          </p:cNvPr>
          <p:cNvSpPr txBox="1"/>
          <p:nvPr/>
        </p:nvSpPr>
        <p:spPr>
          <a:xfrm>
            <a:off x="9413645" y="3936274"/>
            <a:ext cx="1106200" cy="276999"/>
          </a:xfrm>
          <a:prstGeom prst="rect">
            <a:avLst/>
          </a:prstGeom>
          <a:noFill/>
        </p:spPr>
        <p:txBody>
          <a:bodyPr wrap="none" rtlCol="0">
            <a:spAutoFit/>
          </a:bodyPr>
          <a:lstStyle/>
          <a:p>
            <a:r>
              <a:rPr lang="en-US" sz="1200" b="1" dirty="0">
                <a:solidFill>
                  <a:srgbClr val="FF0000"/>
                </a:solidFill>
                <a:latin typeface="Calibri" panose="020F0502020204030204" pitchFamily="34" charset="0"/>
                <a:cs typeface="Calibri" panose="020F0502020204030204" pitchFamily="34" charset="0"/>
              </a:rPr>
              <a:t>Chicken </a:t>
            </a:r>
            <a:r>
              <a:rPr lang="en-US" sz="1200" b="1" dirty="0" err="1">
                <a:solidFill>
                  <a:srgbClr val="FF0000"/>
                </a:solidFill>
                <a:latin typeface="Calibri" panose="020F0502020204030204" pitchFamily="34" charset="0"/>
                <a:cs typeface="Calibri" panose="020F0502020204030204" pitchFamily="34" charset="0"/>
              </a:rPr>
              <a:t>Pattys</a:t>
            </a:r>
            <a:endParaRPr lang="en-US" sz="1200" b="1" dirty="0">
              <a:solidFill>
                <a:srgbClr val="FF0000"/>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9ACF2141-C17D-3F04-F15B-59C2D5EBC8A8}"/>
              </a:ext>
            </a:extLst>
          </p:cNvPr>
          <p:cNvSpPr txBox="1"/>
          <p:nvPr/>
        </p:nvSpPr>
        <p:spPr>
          <a:xfrm>
            <a:off x="8732086" y="5310356"/>
            <a:ext cx="260008" cy="261610"/>
          </a:xfrm>
          <a:prstGeom prst="rect">
            <a:avLst/>
          </a:prstGeom>
          <a:noFill/>
        </p:spPr>
        <p:txBody>
          <a:bodyPr wrap="none" rtlCol="0">
            <a:spAutoFit/>
          </a:bodyPr>
          <a:lstStyle/>
          <a:p>
            <a:r>
              <a:rPr lang="en-US" sz="1100" b="1" dirty="0"/>
              <a:t>1</a:t>
            </a:r>
          </a:p>
        </p:txBody>
      </p:sp>
      <p:sp>
        <p:nvSpPr>
          <p:cNvPr id="35" name="TextBox 34">
            <a:extLst>
              <a:ext uri="{FF2B5EF4-FFF2-40B4-BE49-F238E27FC236}">
                <a16:creationId xmlns:a16="http://schemas.microsoft.com/office/drawing/2014/main" id="{BD058A70-9989-6C46-2CA8-3577F32EF9F8}"/>
              </a:ext>
            </a:extLst>
          </p:cNvPr>
          <p:cNvSpPr txBox="1"/>
          <p:nvPr/>
        </p:nvSpPr>
        <p:spPr>
          <a:xfrm>
            <a:off x="8736438" y="5593387"/>
            <a:ext cx="260008" cy="261610"/>
          </a:xfrm>
          <a:prstGeom prst="rect">
            <a:avLst/>
          </a:prstGeom>
          <a:noFill/>
        </p:spPr>
        <p:txBody>
          <a:bodyPr wrap="none" rtlCol="0">
            <a:spAutoFit/>
          </a:bodyPr>
          <a:lstStyle/>
          <a:p>
            <a:r>
              <a:rPr lang="en-US" sz="1100" b="1" dirty="0"/>
              <a:t>1</a:t>
            </a:r>
          </a:p>
        </p:txBody>
      </p:sp>
      <p:sp>
        <p:nvSpPr>
          <p:cNvPr id="36" name="TextBox 35">
            <a:extLst>
              <a:ext uri="{FF2B5EF4-FFF2-40B4-BE49-F238E27FC236}">
                <a16:creationId xmlns:a16="http://schemas.microsoft.com/office/drawing/2014/main" id="{2B82916F-1829-E7FF-7AC3-ACA961F5B0A6}"/>
              </a:ext>
            </a:extLst>
          </p:cNvPr>
          <p:cNvSpPr txBox="1"/>
          <p:nvPr/>
        </p:nvSpPr>
        <p:spPr>
          <a:xfrm>
            <a:off x="8732081" y="4195660"/>
            <a:ext cx="260008" cy="261610"/>
          </a:xfrm>
          <a:prstGeom prst="rect">
            <a:avLst/>
          </a:prstGeom>
          <a:noFill/>
        </p:spPr>
        <p:txBody>
          <a:bodyPr wrap="none" rtlCol="0">
            <a:spAutoFit/>
          </a:bodyPr>
          <a:lstStyle/>
          <a:p>
            <a:r>
              <a:rPr lang="en-US" sz="1100" b="1" dirty="0"/>
              <a:t>1</a:t>
            </a:r>
          </a:p>
        </p:txBody>
      </p:sp>
      <p:sp>
        <p:nvSpPr>
          <p:cNvPr id="37" name="TextBox 36">
            <a:extLst>
              <a:ext uri="{FF2B5EF4-FFF2-40B4-BE49-F238E27FC236}">
                <a16:creationId xmlns:a16="http://schemas.microsoft.com/office/drawing/2014/main" id="{61D53234-C613-9FBE-F633-D9FE5A51FB9C}"/>
              </a:ext>
            </a:extLst>
          </p:cNvPr>
          <p:cNvSpPr txBox="1"/>
          <p:nvPr/>
        </p:nvSpPr>
        <p:spPr>
          <a:xfrm>
            <a:off x="8736433" y="4478691"/>
            <a:ext cx="260008" cy="261610"/>
          </a:xfrm>
          <a:prstGeom prst="rect">
            <a:avLst/>
          </a:prstGeom>
          <a:noFill/>
        </p:spPr>
        <p:txBody>
          <a:bodyPr wrap="none" rtlCol="0">
            <a:spAutoFit/>
          </a:bodyPr>
          <a:lstStyle/>
          <a:p>
            <a:r>
              <a:rPr lang="en-US" sz="1100" b="1" dirty="0"/>
              <a:t>1</a:t>
            </a:r>
          </a:p>
        </p:txBody>
      </p:sp>
      <p:sp>
        <p:nvSpPr>
          <p:cNvPr id="38" name="TextBox 37">
            <a:extLst>
              <a:ext uri="{FF2B5EF4-FFF2-40B4-BE49-F238E27FC236}">
                <a16:creationId xmlns:a16="http://schemas.microsoft.com/office/drawing/2014/main" id="{55B56182-3B77-BCD1-E6CF-9EFF1DC8FBB4}"/>
              </a:ext>
            </a:extLst>
          </p:cNvPr>
          <p:cNvSpPr txBox="1"/>
          <p:nvPr/>
        </p:nvSpPr>
        <p:spPr>
          <a:xfrm>
            <a:off x="8740785" y="4753008"/>
            <a:ext cx="260008" cy="261610"/>
          </a:xfrm>
          <a:prstGeom prst="rect">
            <a:avLst/>
          </a:prstGeom>
          <a:noFill/>
        </p:spPr>
        <p:txBody>
          <a:bodyPr wrap="none" rtlCol="0">
            <a:spAutoFit/>
          </a:bodyPr>
          <a:lstStyle/>
          <a:p>
            <a:r>
              <a:rPr lang="en-US" sz="1100" b="1" dirty="0"/>
              <a:t>1</a:t>
            </a:r>
          </a:p>
        </p:txBody>
      </p:sp>
      <p:sp>
        <p:nvSpPr>
          <p:cNvPr id="39" name="TextBox 38">
            <a:extLst>
              <a:ext uri="{FF2B5EF4-FFF2-40B4-BE49-F238E27FC236}">
                <a16:creationId xmlns:a16="http://schemas.microsoft.com/office/drawing/2014/main" id="{3D93F7FB-9A96-744C-095A-98922196A677}"/>
              </a:ext>
            </a:extLst>
          </p:cNvPr>
          <p:cNvSpPr txBox="1"/>
          <p:nvPr/>
        </p:nvSpPr>
        <p:spPr>
          <a:xfrm>
            <a:off x="8736429" y="5027329"/>
            <a:ext cx="260008" cy="261610"/>
          </a:xfrm>
          <a:prstGeom prst="rect">
            <a:avLst/>
          </a:prstGeom>
          <a:noFill/>
        </p:spPr>
        <p:txBody>
          <a:bodyPr wrap="none" rtlCol="0">
            <a:spAutoFit/>
          </a:bodyPr>
          <a:lstStyle/>
          <a:p>
            <a:r>
              <a:rPr lang="en-US" sz="1100" b="1" dirty="0"/>
              <a:t>2</a:t>
            </a:r>
          </a:p>
        </p:txBody>
      </p:sp>
      <p:sp>
        <p:nvSpPr>
          <p:cNvPr id="40" name="TextBox 39">
            <a:extLst>
              <a:ext uri="{FF2B5EF4-FFF2-40B4-BE49-F238E27FC236}">
                <a16:creationId xmlns:a16="http://schemas.microsoft.com/office/drawing/2014/main" id="{AD44F612-3E66-F163-A00F-4E3417EC0552}"/>
              </a:ext>
            </a:extLst>
          </p:cNvPr>
          <p:cNvSpPr txBox="1"/>
          <p:nvPr/>
        </p:nvSpPr>
        <p:spPr>
          <a:xfrm>
            <a:off x="8740785" y="5863706"/>
            <a:ext cx="260008" cy="261610"/>
          </a:xfrm>
          <a:prstGeom prst="rect">
            <a:avLst/>
          </a:prstGeom>
          <a:noFill/>
        </p:spPr>
        <p:txBody>
          <a:bodyPr wrap="none" rtlCol="0">
            <a:spAutoFit/>
          </a:bodyPr>
          <a:lstStyle/>
          <a:p>
            <a:r>
              <a:rPr lang="en-US" sz="1100" b="1" dirty="0"/>
              <a:t>9</a:t>
            </a:r>
          </a:p>
        </p:txBody>
      </p:sp>
      <p:sp>
        <p:nvSpPr>
          <p:cNvPr id="41" name="TextBox 40">
            <a:extLst>
              <a:ext uri="{FF2B5EF4-FFF2-40B4-BE49-F238E27FC236}">
                <a16:creationId xmlns:a16="http://schemas.microsoft.com/office/drawing/2014/main" id="{D67FB734-34BD-2B2D-2D32-ECFEB455C2FE}"/>
              </a:ext>
            </a:extLst>
          </p:cNvPr>
          <p:cNvSpPr txBox="1"/>
          <p:nvPr/>
        </p:nvSpPr>
        <p:spPr>
          <a:xfrm>
            <a:off x="8732081" y="6138024"/>
            <a:ext cx="260008" cy="261610"/>
          </a:xfrm>
          <a:prstGeom prst="rect">
            <a:avLst/>
          </a:prstGeom>
          <a:noFill/>
        </p:spPr>
        <p:txBody>
          <a:bodyPr wrap="none" rtlCol="0">
            <a:spAutoFit/>
          </a:bodyPr>
          <a:lstStyle/>
          <a:p>
            <a:r>
              <a:rPr lang="en-US" sz="1100" b="1" dirty="0"/>
              <a:t>2</a:t>
            </a:r>
          </a:p>
        </p:txBody>
      </p:sp>
      <p:sp>
        <p:nvSpPr>
          <p:cNvPr id="42" name="TextBox 41">
            <a:extLst>
              <a:ext uri="{FF2B5EF4-FFF2-40B4-BE49-F238E27FC236}">
                <a16:creationId xmlns:a16="http://schemas.microsoft.com/office/drawing/2014/main" id="{B3A9E601-3305-7FD8-B70F-9F8A0B8475B3}"/>
              </a:ext>
            </a:extLst>
          </p:cNvPr>
          <p:cNvSpPr txBox="1"/>
          <p:nvPr/>
        </p:nvSpPr>
        <p:spPr>
          <a:xfrm>
            <a:off x="8727724" y="3912984"/>
            <a:ext cx="260008" cy="261610"/>
          </a:xfrm>
          <a:prstGeom prst="rect">
            <a:avLst/>
          </a:prstGeom>
          <a:noFill/>
        </p:spPr>
        <p:txBody>
          <a:bodyPr wrap="none" rtlCol="0">
            <a:spAutoFit/>
          </a:bodyPr>
          <a:lstStyle/>
          <a:p>
            <a:r>
              <a:rPr lang="en-US" sz="1100" b="1" dirty="0"/>
              <a:t>2</a:t>
            </a:r>
          </a:p>
        </p:txBody>
      </p:sp>
      <p:grpSp>
        <p:nvGrpSpPr>
          <p:cNvPr id="7" name="Group 6">
            <a:extLst>
              <a:ext uri="{FF2B5EF4-FFF2-40B4-BE49-F238E27FC236}">
                <a16:creationId xmlns:a16="http://schemas.microsoft.com/office/drawing/2014/main" id="{03FC9CA8-7D88-2327-F326-4C6C599F6E92}"/>
              </a:ext>
            </a:extLst>
          </p:cNvPr>
          <p:cNvGrpSpPr/>
          <p:nvPr/>
        </p:nvGrpSpPr>
        <p:grpSpPr>
          <a:xfrm>
            <a:off x="3580123" y="5336578"/>
            <a:ext cx="2119310" cy="1439433"/>
            <a:chOff x="3918862" y="4930247"/>
            <a:chExt cx="1972215" cy="1722459"/>
          </a:xfrm>
        </p:grpSpPr>
        <p:grpSp>
          <p:nvGrpSpPr>
            <p:cNvPr id="22" name="Group 21">
              <a:extLst>
                <a:ext uri="{FF2B5EF4-FFF2-40B4-BE49-F238E27FC236}">
                  <a16:creationId xmlns:a16="http://schemas.microsoft.com/office/drawing/2014/main" id="{34264741-2CEC-F10B-FC5A-4651E705F09D}"/>
                </a:ext>
              </a:extLst>
            </p:cNvPr>
            <p:cNvGrpSpPr/>
            <p:nvPr/>
          </p:nvGrpSpPr>
          <p:grpSpPr>
            <a:xfrm>
              <a:off x="4814174" y="4930247"/>
              <a:ext cx="1067363" cy="1564704"/>
              <a:chOff x="2675992" y="966221"/>
              <a:chExt cx="3467296" cy="4495800"/>
            </a:xfrm>
          </p:grpSpPr>
          <p:pic>
            <p:nvPicPr>
              <p:cNvPr id="12" name="Picture 11" descr="A group of cardboard boxes&#10;&#10;Description automatically generated with medium confidence">
                <a:extLst>
                  <a:ext uri="{FF2B5EF4-FFF2-40B4-BE49-F238E27FC236}">
                    <a16:creationId xmlns:a16="http://schemas.microsoft.com/office/drawing/2014/main" id="{29291CA1-812C-956A-388B-07C68CF7B4B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297" b="97458" l="9585" r="97125">
                            <a14:foregroundMark x1="56230" y1="10381" x2="56230" y2="10381"/>
                            <a14:foregroundMark x1="57188" y1="5297" x2="57188" y2="5297"/>
                            <a14:foregroundMark x1="65176" y1="5720" x2="65176" y2="5720"/>
                            <a14:foregroundMark x1="84026" y1="48093" x2="84026" y2="48093"/>
                            <a14:foregroundMark x1="92013" y1="47034" x2="92013" y2="47034"/>
                            <a14:foregroundMark x1="97125" y1="49364" x2="97125" y2="49364"/>
                            <a14:foregroundMark x1="79233" y1="91949" x2="79233" y2="91949"/>
                            <a14:foregroundMark x1="76198" y1="97458" x2="76198" y2="97458"/>
                            <a14:foregroundMark x1="71725" y1="95551" x2="71725" y2="95551"/>
                            <a14:foregroundMark x1="71725" y1="95551" x2="71406" y2="95127"/>
                            <a14:foregroundMark x1="71246" y1="95127" x2="74441" y2="96610"/>
                            <a14:backgroundMark x1="64856" y1="88559" x2="64856" y2="88559"/>
                            <a14:backgroundMark x1="65495" y1="88983" x2="65495" y2="88983"/>
                            <a14:backgroundMark x1="80192" y1="97034" x2="85304" y2="95975"/>
                            <a14:backgroundMark x1="65016" y1="88559" x2="65016" y2="88559"/>
                            <a14:backgroundMark x1="65016" y1="88983" x2="65176" y2="90042"/>
                            <a14:backgroundMark x1="82268" y1="96398" x2="84824" y2="96398"/>
                          </a14:backgroundRemoval>
                        </a14:imgEffect>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rcRect l="41850"/>
              <a:stretch/>
            </p:blipFill>
            <p:spPr>
              <a:xfrm>
                <a:off x="2675992" y="966221"/>
                <a:ext cx="3467296" cy="4495800"/>
              </a:xfrm>
              <a:prstGeom prst="rect">
                <a:avLst/>
              </a:prstGeom>
            </p:spPr>
          </p:pic>
          <p:cxnSp>
            <p:nvCxnSpPr>
              <p:cNvPr id="14" name="Straight Connector 13">
                <a:extLst>
                  <a:ext uri="{FF2B5EF4-FFF2-40B4-BE49-F238E27FC236}">
                    <a16:creationId xmlns:a16="http://schemas.microsoft.com/office/drawing/2014/main" id="{6F83819B-4D96-5BDF-0C80-81D46A6B4D63}"/>
                  </a:ext>
                </a:extLst>
              </p:cNvPr>
              <p:cNvCxnSpPr/>
              <p:nvPr/>
            </p:nvCxnSpPr>
            <p:spPr>
              <a:xfrm>
                <a:off x="2787589" y="3701990"/>
                <a:ext cx="0" cy="1097280"/>
              </a:xfrm>
              <a:prstGeom prst="line">
                <a:avLst/>
              </a:prstGeom>
              <a:ln w="19050">
                <a:solidFill>
                  <a:srgbClr val="E8C09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CD36E1-90D7-FE46-FAFB-673EB8881F84}"/>
                  </a:ext>
                </a:extLst>
              </p:cNvPr>
              <p:cNvCxnSpPr>
                <a:cxnSpLocks/>
              </p:cNvCxnSpPr>
              <p:nvPr/>
            </p:nvCxnSpPr>
            <p:spPr>
              <a:xfrm flipH="1" flipV="1">
                <a:off x="2789068" y="4809626"/>
                <a:ext cx="619959" cy="274613"/>
              </a:xfrm>
              <a:prstGeom prst="line">
                <a:avLst/>
              </a:prstGeom>
              <a:ln w="19050">
                <a:solidFill>
                  <a:srgbClr val="E8C09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6844C3-956E-CD1E-75FE-66FDC8279355}"/>
                  </a:ext>
                </a:extLst>
              </p:cNvPr>
              <p:cNvCxnSpPr>
                <a:cxnSpLocks/>
              </p:cNvCxnSpPr>
              <p:nvPr/>
            </p:nvCxnSpPr>
            <p:spPr>
              <a:xfrm flipH="1" flipV="1">
                <a:off x="4095564" y="5112945"/>
                <a:ext cx="619959" cy="274613"/>
              </a:xfrm>
              <a:prstGeom prst="line">
                <a:avLst/>
              </a:prstGeom>
              <a:ln w="19050">
                <a:solidFill>
                  <a:srgbClr val="E8C09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5A6DDC-0F41-7F92-7E52-5665BA38C9FF}"/>
                  </a:ext>
                </a:extLst>
              </p:cNvPr>
              <p:cNvCxnSpPr>
                <a:cxnSpLocks/>
              </p:cNvCxnSpPr>
              <p:nvPr/>
            </p:nvCxnSpPr>
            <p:spPr>
              <a:xfrm>
                <a:off x="4094088" y="3978678"/>
                <a:ext cx="1476" cy="1134267"/>
              </a:xfrm>
              <a:prstGeom prst="line">
                <a:avLst/>
              </a:prstGeom>
              <a:ln w="19050">
                <a:solidFill>
                  <a:srgbClr val="E8C094"/>
                </a:solidFill>
              </a:ln>
            </p:spPr>
            <p:style>
              <a:lnRef idx="1">
                <a:schemeClr val="accent1"/>
              </a:lnRef>
              <a:fillRef idx="0">
                <a:schemeClr val="accent1"/>
              </a:fillRef>
              <a:effectRef idx="0">
                <a:schemeClr val="accent1"/>
              </a:effectRef>
              <a:fontRef idx="minor">
                <a:schemeClr val="tx1"/>
              </a:fontRef>
            </p:style>
          </p:cxnSp>
        </p:grpSp>
        <p:pic>
          <p:nvPicPr>
            <p:cNvPr id="10" name="Picture 9" descr="A picture containing text, box, container&#10;&#10;Description automatically generated">
              <a:extLst>
                <a:ext uri="{FF2B5EF4-FFF2-40B4-BE49-F238E27FC236}">
                  <a16:creationId xmlns:a16="http://schemas.microsoft.com/office/drawing/2014/main" id="{E2E967BE-085B-DD54-218D-279B94743E34}"/>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918862" y="5780200"/>
              <a:ext cx="1379894" cy="872506"/>
            </a:xfrm>
            <a:prstGeom prst="rect">
              <a:avLst/>
            </a:prstGeom>
          </p:spPr>
        </p:pic>
        <p:sp>
          <p:nvSpPr>
            <p:cNvPr id="43" name="TextBox 42">
              <a:extLst>
                <a:ext uri="{FF2B5EF4-FFF2-40B4-BE49-F238E27FC236}">
                  <a16:creationId xmlns:a16="http://schemas.microsoft.com/office/drawing/2014/main" id="{A69027D4-7E2E-5B41-0ACA-BA2524C9F343}"/>
                </a:ext>
              </a:extLst>
            </p:cNvPr>
            <p:cNvSpPr txBox="1"/>
            <p:nvPr/>
          </p:nvSpPr>
          <p:spPr>
            <a:xfrm>
              <a:off x="4947836" y="5118232"/>
              <a:ext cx="437940" cy="184666"/>
            </a:xfrm>
            <a:prstGeom prst="rect">
              <a:avLst/>
            </a:prstGeom>
            <a:noFill/>
          </p:spPr>
          <p:txBody>
            <a:bodyPr wrap="none" rtlCol="0">
              <a:spAutoFit/>
            </a:bodyPr>
            <a:lstStyle/>
            <a:p>
              <a:r>
                <a:rPr lang="en-US" sz="600" dirty="0">
                  <a:latin typeface="Calibri" panose="020F0502020204030204" pitchFamily="34" charset="0"/>
                  <a:cs typeface="Calibri" panose="020F0502020204030204" pitchFamily="34" charset="0"/>
                </a:rPr>
                <a:t>3/17/23</a:t>
              </a:r>
            </a:p>
          </p:txBody>
        </p:sp>
        <p:sp>
          <p:nvSpPr>
            <p:cNvPr id="44" name="TextBox 43">
              <a:extLst>
                <a:ext uri="{FF2B5EF4-FFF2-40B4-BE49-F238E27FC236}">
                  <a16:creationId xmlns:a16="http://schemas.microsoft.com/office/drawing/2014/main" id="{B206AF74-F257-584D-73DB-B9A657203CD5}"/>
                </a:ext>
              </a:extLst>
            </p:cNvPr>
            <p:cNvSpPr txBox="1"/>
            <p:nvPr/>
          </p:nvSpPr>
          <p:spPr>
            <a:xfrm>
              <a:off x="5453137" y="5622212"/>
              <a:ext cx="437940" cy="184666"/>
            </a:xfrm>
            <a:prstGeom prst="rect">
              <a:avLst/>
            </a:prstGeom>
            <a:noFill/>
          </p:spPr>
          <p:txBody>
            <a:bodyPr wrap="none" rtlCol="0">
              <a:spAutoFit/>
            </a:bodyPr>
            <a:lstStyle/>
            <a:p>
              <a:r>
                <a:rPr lang="en-US" sz="600" dirty="0">
                  <a:latin typeface="Calibri" panose="020F0502020204030204" pitchFamily="34" charset="0"/>
                  <a:cs typeface="Calibri" panose="020F0502020204030204" pitchFamily="34" charset="0"/>
                </a:rPr>
                <a:t>3/17/23</a:t>
              </a:r>
            </a:p>
          </p:txBody>
        </p:sp>
        <p:sp>
          <p:nvSpPr>
            <p:cNvPr id="45" name="TextBox 44">
              <a:extLst>
                <a:ext uri="{FF2B5EF4-FFF2-40B4-BE49-F238E27FC236}">
                  <a16:creationId xmlns:a16="http://schemas.microsoft.com/office/drawing/2014/main" id="{603C8900-C5E1-5DB7-FC7C-AADE6DCFF3B5}"/>
                </a:ext>
              </a:extLst>
            </p:cNvPr>
            <p:cNvSpPr txBox="1"/>
            <p:nvPr/>
          </p:nvSpPr>
          <p:spPr>
            <a:xfrm>
              <a:off x="5396986" y="6051928"/>
              <a:ext cx="437940" cy="184666"/>
            </a:xfrm>
            <a:prstGeom prst="rect">
              <a:avLst/>
            </a:prstGeom>
            <a:noFill/>
          </p:spPr>
          <p:txBody>
            <a:bodyPr wrap="none" rtlCol="0">
              <a:spAutoFit/>
            </a:bodyPr>
            <a:lstStyle/>
            <a:p>
              <a:r>
                <a:rPr lang="en-US" sz="600" dirty="0">
                  <a:latin typeface="Calibri" panose="020F0502020204030204" pitchFamily="34" charset="0"/>
                  <a:cs typeface="Calibri" panose="020F0502020204030204" pitchFamily="34" charset="0"/>
                </a:rPr>
                <a:t>3/17/23</a:t>
              </a:r>
            </a:p>
          </p:txBody>
        </p:sp>
        <p:sp>
          <p:nvSpPr>
            <p:cNvPr id="46" name="TextBox 45">
              <a:extLst>
                <a:ext uri="{FF2B5EF4-FFF2-40B4-BE49-F238E27FC236}">
                  <a16:creationId xmlns:a16="http://schemas.microsoft.com/office/drawing/2014/main" id="{66975E88-CE28-80A7-4794-94260EB5F403}"/>
                </a:ext>
              </a:extLst>
            </p:cNvPr>
            <p:cNvSpPr txBox="1"/>
            <p:nvPr/>
          </p:nvSpPr>
          <p:spPr>
            <a:xfrm rot="20520272">
              <a:off x="4923485" y="6312054"/>
              <a:ext cx="437940" cy="184666"/>
            </a:xfrm>
            <a:prstGeom prst="rect">
              <a:avLst/>
            </a:prstGeom>
            <a:noFill/>
          </p:spPr>
          <p:txBody>
            <a:bodyPr wrap="none" rtlCol="0">
              <a:spAutoFit/>
            </a:bodyPr>
            <a:lstStyle/>
            <a:p>
              <a:r>
                <a:rPr lang="en-US" sz="600" dirty="0">
                  <a:latin typeface="Calibri" panose="020F0502020204030204" pitchFamily="34" charset="0"/>
                  <a:cs typeface="Calibri" panose="020F0502020204030204" pitchFamily="34" charset="0"/>
                </a:rPr>
                <a:t>3/17/23</a:t>
              </a:r>
            </a:p>
          </p:txBody>
        </p:sp>
        <p:sp>
          <p:nvSpPr>
            <p:cNvPr id="47" name="TextBox 46">
              <a:extLst>
                <a:ext uri="{FF2B5EF4-FFF2-40B4-BE49-F238E27FC236}">
                  <a16:creationId xmlns:a16="http://schemas.microsoft.com/office/drawing/2014/main" id="{B661F334-5EA0-FFDF-3111-E3F75860B4AD}"/>
                </a:ext>
              </a:extLst>
            </p:cNvPr>
            <p:cNvSpPr txBox="1"/>
            <p:nvPr/>
          </p:nvSpPr>
          <p:spPr>
            <a:xfrm>
              <a:off x="4437571" y="5936910"/>
              <a:ext cx="437940" cy="184666"/>
            </a:xfrm>
            <a:prstGeom prst="rect">
              <a:avLst/>
            </a:prstGeom>
            <a:noFill/>
          </p:spPr>
          <p:txBody>
            <a:bodyPr wrap="none" rtlCol="0">
              <a:spAutoFit/>
            </a:bodyPr>
            <a:lstStyle/>
            <a:p>
              <a:r>
                <a:rPr lang="en-US" sz="600" dirty="0">
                  <a:latin typeface="Calibri" panose="020F0502020204030204" pitchFamily="34" charset="0"/>
                  <a:cs typeface="Calibri" panose="020F0502020204030204" pitchFamily="34" charset="0"/>
                </a:rPr>
                <a:t>3/17/23</a:t>
              </a:r>
            </a:p>
          </p:txBody>
        </p:sp>
        <p:sp>
          <p:nvSpPr>
            <p:cNvPr id="48" name="TextBox 47">
              <a:extLst>
                <a:ext uri="{FF2B5EF4-FFF2-40B4-BE49-F238E27FC236}">
                  <a16:creationId xmlns:a16="http://schemas.microsoft.com/office/drawing/2014/main" id="{FB4D5516-88EB-BFFF-EE6C-F5A4AB5D1798}"/>
                </a:ext>
              </a:extLst>
            </p:cNvPr>
            <p:cNvSpPr txBox="1"/>
            <p:nvPr/>
          </p:nvSpPr>
          <p:spPr>
            <a:xfrm>
              <a:off x="4135571" y="6260350"/>
              <a:ext cx="437940" cy="184666"/>
            </a:xfrm>
            <a:prstGeom prst="rect">
              <a:avLst/>
            </a:prstGeom>
            <a:noFill/>
          </p:spPr>
          <p:txBody>
            <a:bodyPr wrap="none" rtlCol="0">
              <a:spAutoFit/>
            </a:bodyPr>
            <a:lstStyle/>
            <a:p>
              <a:r>
                <a:rPr lang="en-US" sz="600" dirty="0">
                  <a:latin typeface="Calibri" panose="020F0502020204030204" pitchFamily="34" charset="0"/>
                  <a:cs typeface="Calibri" panose="020F0502020204030204" pitchFamily="34" charset="0"/>
                </a:rPr>
                <a:t>3/17/23</a:t>
              </a:r>
            </a:p>
          </p:txBody>
        </p:sp>
        <p:sp>
          <p:nvSpPr>
            <p:cNvPr id="49" name="TextBox 48">
              <a:extLst>
                <a:ext uri="{FF2B5EF4-FFF2-40B4-BE49-F238E27FC236}">
                  <a16:creationId xmlns:a16="http://schemas.microsoft.com/office/drawing/2014/main" id="{5D4E5B9E-4CE3-3831-A6FD-31749E85B0DA}"/>
                </a:ext>
              </a:extLst>
            </p:cNvPr>
            <p:cNvSpPr txBox="1"/>
            <p:nvPr/>
          </p:nvSpPr>
          <p:spPr>
            <a:xfrm rot="5608955">
              <a:off x="4979376" y="5945324"/>
              <a:ext cx="351378" cy="153888"/>
            </a:xfrm>
            <a:prstGeom prst="rect">
              <a:avLst/>
            </a:prstGeom>
            <a:noFill/>
          </p:spPr>
          <p:txBody>
            <a:bodyPr wrap="none" rtlCol="0">
              <a:spAutoFit/>
            </a:bodyPr>
            <a:lstStyle/>
            <a:p>
              <a:r>
                <a:rPr lang="en-US" sz="400" dirty="0">
                  <a:latin typeface="Calibri" panose="020F0502020204030204" pitchFamily="34" charset="0"/>
                  <a:cs typeface="Calibri" panose="020F0502020204030204" pitchFamily="34" charset="0"/>
                </a:rPr>
                <a:t>3/17/23</a:t>
              </a:r>
            </a:p>
          </p:txBody>
        </p:sp>
        <p:sp>
          <p:nvSpPr>
            <p:cNvPr id="50" name="TextBox 49">
              <a:extLst>
                <a:ext uri="{FF2B5EF4-FFF2-40B4-BE49-F238E27FC236}">
                  <a16:creationId xmlns:a16="http://schemas.microsoft.com/office/drawing/2014/main" id="{DA595826-0DF1-D5AF-EF46-2D8CF2FA2CD6}"/>
                </a:ext>
              </a:extLst>
            </p:cNvPr>
            <p:cNvSpPr txBox="1"/>
            <p:nvPr/>
          </p:nvSpPr>
          <p:spPr>
            <a:xfrm rot="5400000">
              <a:off x="4984135" y="5602326"/>
              <a:ext cx="437940" cy="184666"/>
            </a:xfrm>
            <a:prstGeom prst="rect">
              <a:avLst/>
            </a:prstGeom>
            <a:noFill/>
          </p:spPr>
          <p:txBody>
            <a:bodyPr wrap="none" rtlCol="0">
              <a:spAutoFit/>
            </a:bodyPr>
            <a:lstStyle/>
            <a:p>
              <a:r>
                <a:rPr lang="en-US" sz="600" dirty="0">
                  <a:latin typeface="Calibri" panose="020F0502020204030204" pitchFamily="34" charset="0"/>
                  <a:cs typeface="Calibri" panose="020F0502020204030204" pitchFamily="34" charset="0"/>
                </a:rPr>
                <a:t>3/17/23</a:t>
              </a:r>
            </a:p>
          </p:txBody>
        </p:sp>
        <p:sp>
          <p:nvSpPr>
            <p:cNvPr id="51" name="TextBox 50">
              <a:extLst>
                <a:ext uri="{FF2B5EF4-FFF2-40B4-BE49-F238E27FC236}">
                  <a16:creationId xmlns:a16="http://schemas.microsoft.com/office/drawing/2014/main" id="{985D9C9B-B380-AC00-DB60-A7137D865C44}"/>
                </a:ext>
              </a:extLst>
            </p:cNvPr>
            <p:cNvSpPr txBox="1"/>
            <p:nvPr/>
          </p:nvSpPr>
          <p:spPr>
            <a:xfrm>
              <a:off x="3934063" y="6061302"/>
              <a:ext cx="309700" cy="138499"/>
            </a:xfrm>
            <a:prstGeom prst="rect">
              <a:avLst/>
            </a:prstGeom>
            <a:noFill/>
          </p:spPr>
          <p:txBody>
            <a:bodyPr wrap="none" rtlCol="0">
              <a:spAutoFit/>
            </a:bodyPr>
            <a:lstStyle/>
            <a:p>
              <a:r>
                <a:rPr lang="en-US" sz="300" dirty="0">
                  <a:latin typeface="Calibri" panose="020F0502020204030204" pitchFamily="34" charset="0"/>
                  <a:cs typeface="Calibri" panose="020F0502020204030204" pitchFamily="34" charset="0"/>
                </a:rPr>
                <a:t>3/17/23</a:t>
              </a:r>
            </a:p>
          </p:txBody>
        </p:sp>
      </p:grpSp>
      <p:sp>
        <p:nvSpPr>
          <p:cNvPr id="2" name="TextBox 1">
            <a:extLst>
              <a:ext uri="{FF2B5EF4-FFF2-40B4-BE49-F238E27FC236}">
                <a16:creationId xmlns:a16="http://schemas.microsoft.com/office/drawing/2014/main" id="{B4F8EB18-309F-0DB7-D82D-3EEAE1CA2FAE}"/>
              </a:ext>
            </a:extLst>
          </p:cNvPr>
          <p:cNvSpPr txBox="1"/>
          <p:nvPr/>
        </p:nvSpPr>
        <p:spPr>
          <a:xfrm>
            <a:off x="3356404" y="205294"/>
            <a:ext cx="5479192"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Receiving Tickets</a:t>
            </a:r>
          </a:p>
        </p:txBody>
      </p:sp>
      <p:cxnSp>
        <p:nvCxnSpPr>
          <p:cNvPr id="3" name="Straight Connector 2">
            <a:extLst>
              <a:ext uri="{FF2B5EF4-FFF2-40B4-BE49-F238E27FC236}">
                <a16:creationId xmlns:a16="http://schemas.microsoft.com/office/drawing/2014/main" id="{576E777D-6724-372D-ECA1-0FF74666D9B4}"/>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11" name="Picture 10" descr="A red and yellow delivery truck&#10;&#10;AI-generated content may be incorrect.">
            <a:extLst>
              <a:ext uri="{FF2B5EF4-FFF2-40B4-BE49-F238E27FC236}">
                <a16:creationId xmlns:a16="http://schemas.microsoft.com/office/drawing/2014/main" id="{18BCD1F2-2295-5FAE-18B5-C81819CA608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8429" r="91143">
                        <a14:foregroundMark x1="9429" y1="48061" x2="9429" y2="48061"/>
                        <a14:foregroundMark x1="9429" y1="46735" x2="8429" y2="66837"/>
                        <a14:foregroundMark x1="91143" y1="68265" x2="91143" y2="6826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6137" t="14625" r="7457" b="20287"/>
          <a:stretch>
            <a:fillRect/>
          </a:stretch>
        </p:blipFill>
        <p:spPr>
          <a:xfrm>
            <a:off x="450239" y="5347450"/>
            <a:ext cx="2713006" cy="1430539"/>
          </a:xfrm>
          <a:prstGeom prst="rect">
            <a:avLst/>
          </a:prstGeom>
        </p:spPr>
      </p:pic>
    </p:spTree>
    <p:custDataLst>
      <p:tags r:id="rId1"/>
    </p:custDataLst>
    <p:extLst>
      <p:ext uri="{BB962C8B-B14F-4D97-AF65-F5344CB8AC3E}">
        <p14:creationId xmlns:p14="http://schemas.microsoft.com/office/powerpoint/2010/main" val="270037685"/>
      </p:ext>
    </p:extLst>
  </p:cSld>
  <p:clrMapOvr>
    <a:masterClrMapping/>
  </p:clrMapOvr>
  <mc:AlternateContent xmlns:mc="http://schemas.openxmlformats.org/markup-compatibility/2006" xmlns:p14="http://schemas.microsoft.com/office/powerpoint/2010/main">
    <mc:Choice Requires="p14">
      <p:transition spd="slow" p14:dur="2000" advTm="38886"/>
    </mc:Choice>
    <mc:Fallback xmlns="">
      <p:transition spd="slow" advTm="388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par>
                                <p:cTn id="33" presetID="22" presetClass="entr" presetSubtype="8"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par>
                                <p:cTn id="36" presetID="22" presetClass="entr" presetSubtype="4" fill="hold" grpId="0" nodeType="withEffect">
                                  <p:stCondLst>
                                    <p:cond delay="50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91FC83-59A9-79B0-FA2C-97631C44F912}"/>
              </a:ext>
            </a:extLst>
          </p:cNvPr>
          <p:cNvSpPr/>
          <p:nvPr/>
        </p:nvSpPr>
        <p:spPr>
          <a:xfrm>
            <a:off x="0" y="10100"/>
            <a:ext cx="12192000" cy="6858000"/>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48" name="Picture 2047">
            <a:extLst>
              <a:ext uri="{FF2B5EF4-FFF2-40B4-BE49-F238E27FC236}">
                <a16:creationId xmlns:a16="http://schemas.microsoft.com/office/drawing/2014/main" id="{A53DDE42-049D-6ED1-4251-8FE98037BA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2387" y="-1332065"/>
            <a:ext cx="10380485" cy="6155071"/>
          </a:xfrm>
          <a:prstGeom prst="rect">
            <a:avLst/>
          </a:prstGeom>
        </p:spPr>
      </p:pic>
      <p:graphicFrame>
        <p:nvGraphicFramePr>
          <p:cNvPr id="2053" name="Object 2052">
            <a:extLst>
              <a:ext uri="{FF2B5EF4-FFF2-40B4-BE49-F238E27FC236}">
                <a16:creationId xmlns:a16="http://schemas.microsoft.com/office/drawing/2014/main" id="{DC328B1F-3462-86F0-DABB-CB9E6420DE5E}"/>
              </a:ext>
            </a:extLst>
          </p:cNvPr>
          <p:cNvGraphicFramePr>
            <a:graphicFrameLocks noChangeAspect="1"/>
          </p:cNvGraphicFramePr>
          <p:nvPr/>
        </p:nvGraphicFramePr>
        <p:xfrm>
          <a:off x="2321226" y="-245512"/>
          <a:ext cx="1161288" cy="1715544"/>
        </p:xfrm>
        <a:graphic>
          <a:graphicData uri="http://schemas.openxmlformats.org/presentationml/2006/ole">
            <mc:AlternateContent xmlns:mc="http://schemas.openxmlformats.org/markup-compatibility/2006">
              <mc:Choice xmlns:v="urn:schemas-microsoft-com:vml" Requires="v">
                <p:oleObj name="Acrobat Document" r:id="rId10" imgW="10972800" imgH="8229600" progId="Acrobat.Document.2020">
                  <p:embed/>
                </p:oleObj>
              </mc:Choice>
              <mc:Fallback>
                <p:oleObj name="Acrobat Document" r:id="rId10" imgW="10972800" imgH="8229600" progId="Acrobat.Document.2020">
                  <p:embed/>
                  <p:pic>
                    <p:nvPicPr>
                      <p:cNvPr id="2053" name="Object 2052">
                        <a:extLst>
                          <a:ext uri="{FF2B5EF4-FFF2-40B4-BE49-F238E27FC236}">
                            <a16:creationId xmlns:a16="http://schemas.microsoft.com/office/drawing/2014/main" id="{DC328B1F-3462-86F0-DABB-CB9E6420DE5E}"/>
                          </a:ext>
                        </a:extLst>
                      </p:cNvPr>
                      <p:cNvPicPr/>
                      <p:nvPr/>
                    </p:nvPicPr>
                    <p:blipFill>
                      <a:blip r:embed="rId11"/>
                      <a:stretch>
                        <a:fillRect/>
                      </a:stretch>
                    </p:blipFill>
                    <p:spPr>
                      <a:xfrm>
                        <a:off x="2321226" y="-245512"/>
                        <a:ext cx="1161288" cy="1715544"/>
                      </a:xfrm>
                      <a:prstGeom prst="rect">
                        <a:avLst/>
                      </a:prstGeom>
                      <a:ln>
                        <a:noFill/>
                      </a:ln>
                    </p:spPr>
                  </p:pic>
                </p:oleObj>
              </mc:Fallback>
            </mc:AlternateContent>
          </a:graphicData>
        </a:graphic>
      </p:graphicFrame>
      <p:sp>
        <p:nvSpPr>
          <p:cNvPr id="2054" name="Rectangle 2053">
            <a:extLst>
              <a:ext uri="{FF2B5EF4-FFF2-40B4-BE49-F238E27FC236}">
                <a16:creationId xmlns:a16="http://schemas.microsoft.com/office/drawing/2014/main" id="{B4951A9C-CFDD-559F-E508-E6895165D58E}"/>
              </a:ext>
            </a:extLst>
          </p:cNvPr>
          <p:cNvSpPr/>
          <p:nvPr/>
        </p:nvSpPr>
        <p:spPr>
          <a:xfrm>
            <a:off x="10662662" y="10758"/>
            <a:ext cx="1529337" cy="2511038"/>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5" name="Rectangle 2054">
            <a:extLst>
              <a:ext uri="{FF2B5EF4-FFF2-40B4-BE49-F238E27FC236}">
                <a16:creationId xmlns:a16="http://schemas.microsoft.com/office/drawing/2014/main" id="{F96CBAFA-2FCF-5EF7-0D85-1314A77564C7}"/>
              </a:ext>
            </a:extLst>
          </p:cNvPr>
          <p:cNvSpPr/>
          <p:nvPr/>
        </p:nvSpPr>
        <p:spPr>
          <a:xfrm>
            <a:off x="7696" y="-74491"/>
            <a:ext cx="1453077" cy="3856269"/>
          </a:xfrm>
          <a:prstGeom prst="rect">
            <a:avLst/>
          </a:prstGeom>
          <a:solidFill>
            <a:srgbClr val="FFF5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73" name="Picture 4">
            <a:extLst>
              <a:ext uri="{FF2B5EF4-FFF2-40B4-BE49-F238E27FC236}">
                <a16:creationId xmlns:a16="http://schemas.microsoft.com/office/drawing/2014/main" id="{90E64366-E9B1-CEB3-40AE-C42118A3244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72351" y="-189745"/>
            <a:ext cx="1161289" cy="13729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46B734B0-0D33-D8F8-E75F-072D198A334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65396" y="-104830"/>
            <a:ext cx="1161289" cy="1372915"/>
          </a:xfrm>
          <a:prstGeom prst="rect">
            <a:avLst/>
          </a:prstGeom>
          <a:noFill/>
          <a:extLst>
            <a:ext uri="{909E8E84-426E-40DD-AFC4-6F175D3DCCD1}">
              <a14:hiddenFill xmlns:a14="http://schemas.microsoft.com/office/drawing/2010/main">
                <a:solidFill>
                  <a:srgbClr val="FFFFFF"/>
                </a:solidFill>
              </a14:hiddenFill>
            </a:ext>
          </a:extLst>
        </p:spPr>
      </p:pic>
      <p:grpSp>
        <p:nvGrpSpPr>
          <p:cNvPr id="2076" name="Group 2075">
            <a:extLst>
              <a:ext uri="{FF2B5EF4-FFF2-40B4-BE49-F238E27FC236}">
                <a16:creationId xmlns:a16="http://schemas.microsoft.com/office/drawing/2014/main" id="{2AFCA2C3-DF1E-2BC6-3D16-62BE98F3B390}"/>
              </a:ext>
            </a:extLst>
          </p:cNvPr>
          <p:cNvGrpSpPr/>
          <p:nvPr/>
        </p:nvGrpSpPr>
        <p:grpSpPr>
          <a:xfrm>
            <a:off x="5129309" y="1597854"/>
            <a:ext cx="2624186" cy="5355349"/>
            <a:chOff x="5902942" y="3350253"/>
            <a:chExt cx="1490547" cy="3352798"/>
          </a:xfrm>
        </p:grpSpPr>
        <p:pic>
          <p:nvPicPr>
            <p:cNvPr id="2078" name="Picture 2077" descr="A cartoon of a hand&#10;&#10;Description automatically generated">
              <a:extLst>
                <a:ext uri="{FF2B5EF4-FFF2-40B4-BE49-F238E27FC236}">
                  <a16:creationId xmlns:a16="http://schemas.microsoft.com/office/drawing/2014/main" id="{B3C2662A-D233-4006-4CE8-4B2BEFCB39E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rot="14943347">
              <a:off x="6227835" y="3949443"/>
              <a:ext cx="1141958" cy="664254"/>
            </a:xfrm>
            <a:prstGeom prst="rect">
              <a:avLst/>
            </a:prstGeom>
          </p:spPr>
        </p:pic>
        <p:pic>
          <p:nvPicPr>
            <p:cNvPr id="2079" name="Picture 2078" descr="A pair of black boots&#10;&#10;AI-generated content may be incorrect.">
              <a:extLst>
                <a:ext uri="{FF2B5EF4-FFF2-40B4-BE49-F238E27FC236}">
                  <a16:creationId xmlns:a16="http://schemas.microsoft.com/office/drawing/2014/main" id="{4F7548FA-BE43-E772-06AE-B1DD8B2BD9B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000" b="94000" l="10000" r="90000">
                          <a14:foregroundMark x1="21250" y1="90250" x2="21250" y2="90250"/>
                          <a14:foregroundMark x1="41250" y1="91625" x2="41250" y2="91625"/>
                          <a14:foregroundMark x1="39875" y1="94000" x2="39875" y2="94000"/>
                          <a14:foregroundMark x1="38000" y1="77000" x2="34750" y2="83250"/>
                          <a14:foregroundMark x1="29375" y1="8000" x2="29375" y2="8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rcRect l="8697" t="3073" r="47975"/>
            <a:stretch/>
          </p:blipFill>
          <p:spPr>
            <a:xfrm>
              <a:off x="6383887" y="6044838"/>
              <a:ext cx="262997" cy="565973"/>
            </a:xfrm>
            <a:prstGeom prst="rect">
              <a:avLst/>
            </a:prstGeom>
          </p:spPr>
        </p:pic>
        <p:pic>
          <p:nvPicPr>
            <p:cNvPr id="2080" name="Picture 2079" descr="A pair of black boots&#10;&#10;AI-generated content may be incorrect.">
              <a:extLst>
                <a:ext uri="{FF2B5EF4-FFF2-40B4-BE49-F238E27FC236}">
                  <a16:creationId xmlns:a16="http://schemas.microsoft.com/office/drawing/2014/main" id="{7BB708FF-CE26-4A0D-3E9E-ACC68D158C4B}"/>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000" b="94000" l="10000" r="90000">
                          <a14:foregroundMark x1="21250" y1="90250" x2="21250" y2="90250"/>
                          <a14:foregroundMark x1="41250" y1="91625" x2="41250" y2="91625"/>
                          <a14:foregroundMark x1="39875" y1="94000" x2="39875" y2="94000"/>
                          <a14:foregroundMark x1="38000" y1="77000" x2="34750" y2="83250"/>
                          <a14:foregroundMark x1="29375" y1="8000" x2="29375" y2="8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rcRect l="8697" t="3073" r="47975"/>
            <a:stretch/>
          </p:blipFill>
          <p:spPr>
            <a:xfrm flipH="1">
              <a:off x="6039553" y="6046432"/>
              <a:ext cx="262997" cy="565973"/>
            </a:xfrm>
            <a:prstGeom prst="rect">
              <a:avLst/>
            </a:prstGeom>
          </p:spPr>
        </p:pic>
        <p:pic>
          <p:nvPicPr>
            <p:cNvPr id="2081" name="Picture 2080" descr="Front and back views of black pants&#10;&#10;AI-generated content may be incorrect.">
              <a:extLst>
                <a:ext uri="{FF2B5EF4-FFF2-40B4-BE49-F238E27FC236}">
                  <a16:creationId xmlns:a16="http://schemas.microsoft.com/office/drawing/2014/main" id="{19DFEA14-91B8-AFC1-129F-E8FE973E4611}"/>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907" b="90000" l="9930" r="89953">
                          <a14:foregroundMark x1="37383" y1="26759" x2="37383" y2="26759"/>
                          <a14:foregroundMark x1="27570" y1="11204" x2="19860" y2="11574"/>
                          <a14:foregroundMark x1="17407" y1="11574" x2="37850" y2="9907"/>
                          <a14:backgroundMark x1="70444" y1="5093" x2="61799" y2="81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5902942" y="4689607"/>
              <a:ext cx="1490547" cy="2013444"/>
            </a:xfrm>
            <a:prstGeom prst="rect">
              <a:avLst/>
            </a:prstGeom>
          </p:spPr>
        </p:pic>
        <p:pic>
          <p:nvPicPr>
            <p:cNvPr id="2082" name="Picture 2081" descr="A black polo shirt with collar&#10;&#10;Description automatically generated">
              <a:extLst>
                <a:ext uri="{FF2B5EF4-FFF2-40B4-BE49-F238E27FC236}">
                  <a16:creationId xmlns:a16="http://schemas.microsoft.com/office/drawing/2014/main" id="{3360E6B9-5C0F-B895-2EFF-A0EC4B43DA4A}"/>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9701" b="89801" l="5911" r="89776">
                          <a14:foregroundMark x1="9425" y1="31343" x2="9425" y2="31343"/>
                          <a14:foregroundMark x1="5911" y1="31841" x2="5911" y2="3184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5"/>
                </a:ext>
              </a:extLst>
            </a:blip>
            <a:srcRect l="3090" r="48167" b="20261"/>
            <a:stretch/>
          </p:blipFill>
          <p:spPr>
            <a:xfrm>
              <a:off x="5928883" y="4057550"/>
              <a:ext cx="805231" cy="844557"/>
            </a:xfrm>
            <a:prstGeom prst="rect">
              <a:avLst/>
            </a:prstGeom>
          </p:spPr>
        </p:pic>
        <p:pic>
          <p:nvPicPr>
            <p:cNvPr id="2083" name="Picture 2082" descr="A cartoon of a person smiling&#10;&#10;Description automatically generated">
              <a:extLst>
                <a:ext uri="{FF2B5EF4-FFF2-40B4-BE49-F238E27FC236}">
                  <a16:creationId xmlns:a16="http://schemas.microsoft.com/office/drawing/2014/main" id="{5F7D9816-147D-AA57-0676-B1F223B400B7}"/>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8"/>
                </a:ext>
              </a:extLst>
            </a:blip>
            <a:srcRect l="35803" t="27673" r="36336"/>
            <a:stretch/>
          </p:blipFill>
          <p:spPr>
            <a:xfrm>
              <a:off x="6021203" y="3385445"/>
              <a:ext cx="616752" cy="1081978"/>
            </a:xfrm>
            <a:prstGeom prst="rect">
              <a:avLst/>
            </a:prstGeom>
          </p:spPr>
        </p:pic>
        <p:pic>
          <p:nvPicPr>
            <p:cNvPr id="2084" name="Picture 2083" descr="A black net on a black background&#10;&#10;Description automatically generated">
              <a:extLst>
                <a:ext uri="{FF2B5EF4-FFF2-40B4-BE49-F238E27FC236}">
                  <a16:creationId xmlns:a16="http://schemas.microsoft.com/office/drawing/2014/main" id="{44B0BF04-E94E-6002-F117-EDF7B6183CDF}"/>
                </a:ext>
              </a:extLst>
            </p:cNvPr>
            <p:cNvPicPr>
              <a:picLocks noChangeAspect="1"/>
            </p:cNvPicPr>
            <p:nvPr/>
          </p:nvPicPr>
          <p:blipFill>
            <a:blip r:embed="rId29" cstate="print">
              <a:extLst>
                <a:ext uri="{28A0092B-C50C-407E-A947-70E740481C1C}">
                  <a14:useLocalDpi xmlns:a14="http://schemas.microsoft.com/office/drawing/2010/main" val="0"/>
                </a:ext>
                <a:ext uri="{837473B0-CC2E-450A-ABE3-18F120FF3D39}">
                  <a1611:picAttrSrcUrl xmlns:a1611="http://schemas.microsoft.com/office/drawing/2016/11/main" r:id="rId30"/>
                </a:ext>
              </a:extLst>
            </a:blip>
            <a:stretch>
              <a:fillRect/>
            </a:stretch>
          </p:blipFill>
          <p:spPr>
            <a:xfrm>
              <a:off x="6059884" y="3350253"/>
              <a:ext cx="552754" cy="413950"/>
            </a:xfrm>
            <a:prstGeom prst="rect">
              <a:avLst/>
            </a:prstGeom>
          </p:spPr>
        </p:pic>
        <p:pic>
          <p:nvPicPr>
            <p:cNvPr id="2085" name="Picture 2084" descr="A blue and orange letters on a black background&#10;&#10;Description automatically generated">
              <a:extLst>
                <a:ext uri="{FF2B5EF4-FFF2-40B4-BE49-F238E27FC236}">
                  <a16:creationId xmlns:a16="http://schemas.microsoft.com/office/drawing/2014/main" id="{BCEBE788-EB2D-120E-7196-5B4C009D37A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156703" y="4328146"/>
              <a:ext cx="125768" cy="68739"/>
            </a:xfrm>
            <a:prstGeom prst="rect">
              <a:avLst/>
            </a:prstGeom>
          </p:spPr>
        </p:pic>
        <p:pic>
          <p:nvPicPr>
            <p:cNvPr id="2086" name="Picture 2085" descr="A red apron with a pocket&#10;&#10;Description automatically generated">
              <a:extLst>
                <a:ext uri="{FF2B5EF4-FFF2-40B4-BE49-F238E27FC236}">
                  <a16:creationId xmlns:a16="http://schemas.microsoft.com/office/drawing/2014/main" id="{496C14BC-03FA-5902-B469-D5DFF99CA78A}"/>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10000" b="91759" l="10000" r="90000">
                          <a14:foregroundMark x1="39571" y1="21111" x2="58571" y2="21574"/>
                          <a14:foregroundMark x1="15596" y1="44352" x2="16286" y2="90556"/>
                          <a14:foregroundMark x1="15571" y1="42685" x2="15596" y2="44352"/>
                          <a14:foregroundMark x1="16286" y1="90556" x2="58143" y2="92222"/>
                          <a14:foregroundMark x1="58143" y1="92222" x2="72143" y2="91759"/>
                          <a14:foregroundMark x1="72143" y1="91759" x2="84857" y2="73704"/>
                          <a14:foregroundMark x1="84857" y1="73704" x2="85286" y2="49259"/>
                          <a14:foregroundMark x1="83612" y1="44537" x2="82857" y2="42407"/>
                          <a14:foregroundMark x1="85286" y1="49259" x2="83612" y2="44537"/>
                          <a14:backgroundMark x1="88143" y1="44537" x2="88143" y2="44537"/>
                          <a14:backgroundMark x1="11143" y1="44352" x2="11143" y2="4435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4"/>
                </a:ext>
              </a:extLst>
            </a:blip>
            <a:srcRect b="17766"/>
            <a:stretch/>
          </p:blipFill>
          <p:spPr>
            <a:xfrm>
              <a:off x="5967017" y="4029053"/>
              <a:ext cx="751279" cy="1189596"/>
            </a:xfrm>
            <a:prstGeom prst="rect">
              <a:avLst/>
            </a:prstGeom>
          </p:spPr>
        </p:pic>
        <p:pic>
          <p:nvPicPr>
            <p:cNvPr id="2087" name="Picture 2086" descr="A blue and orange letters on a black background&#10;&#10;Description automatically generated">
              <a:extLst>
                <a:ext uri="{FF2B5EF4-FFF2-40B4-BE49-F238E27FC236}">
                  <a16:creationId xmlns:a16="http://schemas.microsoft.com/office/drawing/2014/main" id="{771EE271-E2A6-4936-31DF-F018672BE70E}"/>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193918" y="4662047"/>
              <a:ext cx="280710" cy="124936"/>
            </a:xfrm>
            <a:prstGeom prst="rect">
              <a:avLst/>
            </a:prstGeom>
          </p:spPr>
        </p:pic>
      </p:grpSp>
      <p:grpSp>
        <p:nvGrpSpPr>
          <p:cNvPr id="2091" name="Group 2090">
            <a:extLst>
              <a:ext uri="{FF2B5EF4-FFF2-40B4-BE49-F238E27FC236}">
                <a16:creationId xmlns:a16="http://schemas.microsoft.com/office/drawing/2014/main" id="{BB8C22CA-E773-C134-95B7-AC62D004189F}"/>
              </a:ext>
            </a:extLst>
          </p:cNvPr>
          <p:cNvGrpSpPr/>
          <p:nvPr/>
        </p:nvGrpSpPr>
        <p:grpSpPr>
          <a:xfrm>
            <a:off x="2474868" y="1009947"/>
            <a:ext cx="2560320" cy="2560320"/>
            <a:chOff x="3337492" y="378781"/>
            <a:chExt cx="2560320" cy="2560320"/>
          </a:xfrm>
        </p:grpSpPr>
        <p:sp>
          <p:nvSpPr>
            <p:cNvPr id="33" name="Speech Bubble: Oval 32">
              <a:extLst>
                <a:ext uri="{FF2B5EF4-FFF2-40B4-BE49-F238E27FC236}">
                  <a16:creationId xmlns:a16="http://schemas.microsoft.com/office/drawing/2014/main" id="{524C5DB1-4A7D-FEF5-6788-BED9C11237AF}"/>
                </a:ext>
              </a:extLst>
            </p:cNvPr>
            <p:cNvSpPr/>
            <p:nvPr/>
          </p:nvSpPr>
          <p:spPr>
            <a:xfrm flipH="1">
              <a:off x="3337492" y="378781"/>
              <a:ext cx="2560320" cy="2560320"/>
            </a:xfrm>
            <a:prstGeom prst="wedgeEllipseCallout">
              <a:avLst>
                <a:gd name="adj1" fmla="val -66675"/>
                <a:gd name="adj2" fmla="val 139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TextBox 33">
              <a:extLst>
                <a:ext uri="{FF2B5EF4-FFF2-40B4-BE49-F238E27FC236}">
                  <a16:creationId xmlns:a16="http://schemas.microsoft.com/office/drawing/2014/main" id="{413DB5BF-BC4F-0DB4-7AC7-2CA8813D2EEC}"/>
                </a:ext>
              </a:extLst>
            </p:cNvPr>
            <p:cNvSpPr txBox="1"/>
            <p:nvPr/>
          </p:nvSpPr>
          <p:spPr>
            <a:xfrm>
              <a:off x="3567618" y="1120332"/>
              <a:ext cx="21000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r>
                <a:rPr kumimoji="0" lang="en-US" sz="20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Uh oh, did we forget to pay </a:t>
              </a:r>
              <a:r>
                <a:rPr lang="en-US" sz="2000" dirty="0">
                  <a:solidFill>
                    <a:prstClr val="black"/>
                  </a:solidFill>
                  <a:latin typeface="Aptos" panose="020B0004020202020204" pitchFamily="34" charset="0"/>
                </a:rPr>
                <a:t>our</a:t>
              </a:r>
              <a:r>
                <a:rPr kumimoji="0" lang="en-US" sz="20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light bill!”</a:t>
              </a:r>
            </a:p>
          </p:txBody>
        </p:sp>
      </p:grpSp>
      <p:pic>
        <p:nvPicPr>
          <p:cNvPr id="2089" name="Picture 4">
            <a:extLst>
              <a:ext uri="{FF2B5EF4-FFF2-40B4-BE49-F238E27FC236}">
                <a16:creationId xmlns:a16="http://schemas.microsoft.com/office/drawing/2014/main" id="{A5AB359A-2660-369F-AA5F-4C739E58FE6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8039" y="-163455"/>
            <a:ext cx="1161289" cy="1372915"/>
          </a:xfrm>
          <a:prstGeom prst="rect">
            <a:avLst/>
          </a:prstGeom>
          <a:noFill/>
          <a:extLst>
            <a:ext uri="{909E8E84-426E-40DD-AFC4-6F175D3DCCD1}">
              <a14:hiddenFill xmlns:a14="http://schemas.microsoft.com/office/drawing/2010/main">
                <a:solidFill>
                  <a:srgbClr val="FFFFFF"/>
                </a:solidFill>
              </a14:hiddenFill>
            </a:ext>
          </a:extLst>
        </p:spPr>
      </p:pic>
      <p:grpSp>
        <p:nvGrpSpPr>
          <p:cNvPr id="2094" name="Group 2093">
            <a:extLst>
              <a:ext uri="{FF2B5EF4-FFF2-40B4-BE49-F238E27FC236}">
                <a16:creationId xmlns:a16="http://schemas.microsoft.com/office/drawing/2014/main" id="{182D0B49-BB15-A8A5-6FF5-BCE91F977691}"/>
              </a:ext>
            </a:extLst>
          </p:cNvPr>
          <p:cNvGrpSpPr/>
          <p:nvPr/>
        </p:nvGrpSpPr>
        <p:grpSpPr>
          <a:xfrm>
            <a:off x="2269496" y="1025218"/>
            <a:ext cx="2765692" cy="2509941"/>
            <a:chOff x="-431146" y="1450791"/>
            <a:chExt cx="2806802" cy="1885670"/>
          </a:xfrm>
          <a:solidFill>
            <a:schemeClr val="bg1"/>
          </a:solidFill>
        </p:grpSpPr>
        <p:sp>
          <p:nvSpPr>
            <p:cNvPr id="2095" name="Speech Bubble: Oval 2094">
              <a:extLst>
                <a:ext uri="{FF2B5EF4-FFF2-40B4-BE49-F238E27FC236}">
                  <a16:creationId xmlns:a16="http://schemas.microsoft.com/office/drawing/2014/main" id="{16B43C29-4306-B981-69FA-EC6E1C3014AD}"/>
                </a:ext>
              </a:extLst>
            </p:cNvPr>
            <p:cNvSpPr/>
            <p:nvPr/>
          </p:nvSpPr>
          <p:spPr>
            <a:xfrm flipH="1">
              <a:off x="-321202" y="1450791"/>
              <a:ext cx="2598378" cy="1885670"/>
            </a:xfrm>
            <a:prstGeom prst="wedgeEllipseCallout">
              <a:avLst>
                <a:gd name="adj1" fmla="val -67208"/>
                <a:gd name="adj2" fmla="val 1519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96" name="TextBox 2095">
              <a:extLst>
                <a:ext uri="{FF2B5EF4-FFF2-40B4-BE49-F238E27FC236}">
                  <a16:creationId xmlns:a16="http://schemas.microsoft.com/office/drawing/2014/main" id="{19C8D799-7737-ED6C-6162-AC0E05FA0EE8}"/>
                </a:ext>
              </a:extLst>
            </p:cNvPr>
            <p:cNvSpPr txBox="1"/>
            <p:nvPr/>
          </p:nvSpPr>
          <p:spPr>
            <a:xfrm>
              <a:off x="-431146" y="2167954"/>
              <a:ext cx="2806802" cy="531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“Bills must be paid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on time.”</a:t>
              </a:r>
            </a:p>
          </p:txBody>
        </p:sp>
      </p:grpSp>
      <p:grpSp>
        <p:nvGrpSpPr>
          <p:cNvPr id="2099" name="Group 2098">
            <a:extLst>
              <a:ext uri="{FF2B5EF4-FFF2-40B4-BE49-F238E27FC236}">
                <a16:creationId xmlns:a16="http://schemas.microsoft.com/office/drawing/2014/main" id="{E1C6F694-7F94-3AFE-C7AE-A483322D768C}"/>
              </a:ext>
            </a:extLst>
          </p:cNvPr>
          <p:cNvGrpSpPr/>
          <p:nvPr/>
        </p:nvGrpSpPr>
        <p:grpSpPr>
          <a:xfrm>
            <a:off x="2474868" y="1009947"/>
            <a:ext cx="2560320" cy="2560320"/>
            <a:chOff x="7431549" y="476327"/>
            <a:chExt cx="2560320" cy="2560320"/>
          </a:xfrm>
        </p:grpSpPr>
        <p:sp>
          <p:nvSpPr>
            <p:cNvPr id="2097" name="Speech Bubble: Oval 2096">
              <a:extLst>
                <a:ext uri="{FF2B5EF4-FFF2-40B4-BE49-F238E27FC236}">
                  <a16:creationId xmlns:a16="http://schemas.microsoft.com/office/drawing/2014/main" id="{280FD0C4-F932-184F-F41B-27CF0B21FEC2}"/>
                </a:ext>
              </a:extLst>
            </p:cNvPr>
            <p:cNvSpPr/>
            <p:nvPr/>
          </p:nvSpPr>
          <p:spPr>
            <a:xfrm>
              <a:off x="7431549" y="476327"/>
              <a:ext cx="2560320" cy="2560320"/>
            </a:xfrm>
            <a:prstGeom prst="wedgeEllipseCallout">
              <a:avLst>
                <a:gd name="adj1" fmla="val 66054"/>
                <a:gd name="adj2" fmla="val 139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98" name="TextBox 2097">
              <a:extLst>
                <a:ext uri="{FF2B5EF4-FFF2-40B4-BE49-F238E27FC236}">
                  <a16:creationId xmlns:a16="http://schemas.microsoft.com/office/drawing/2014/main" id="{F2A802C4-9744-3416-9C0A-BA72B969FFE5}"/>
                </a:ext>
              </a:extLst>
            </p:cNvPr>
            <p:cNvSpPr txBox="1"/>
            <p:nvPr/>
          </p:nvSpPr>
          <p:spPr>
            <a:xfrm>
              <a:off x="7431549" y="943520"/>
              <a:ext cx="25603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“If we forget to pay our light bill,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we will have no lights!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Same goes for each of our vendors.”</a:t>
              </a:r>
            </a:p>
          </p:txBody>
        </p:sp>
      </p:grpSp>
      <p:grpSp>
        <p:nvGrpSpPr>
          <p:cNvPr id="2100" name="Group 2099">
            <a:extLst>
              <a:ext uri="{FF2B5EF4-FFF2-40B4-BE49-F238E27FC236}">
                <a16:creationId xmlns:a16="http://schemas.microsoft.com/office/drawing/2014/main" id="{3442C04B-828E-3FB6-5655-C949265854E1}"/>
              </a:ext>
            </a:extLst>
          </p:cNvPr>
          <p:cNvGrpSpPr/>
          <p:nvPr/>
        </p:nvGrpSpPr>
        <p:grpSpPr>
          <a:xfrm>
            <a:off x="2476593" y="1025218"/>
            <a:ext cx="2558595" cy="2484757"/>
            <a:chOff x="1374718" y="1887332"/>
            <a:chExt cx="2664972" cy="2281104"/>
          </a:xfrm>
          <a:solidFill>
            <a:schemeClr val="bg1"/>
          </a:solidFill>
        </p:grpSpPr>
        <p:sp>
          <p:nvSpPr>
            <p:cNvPr id="2101" name="Speech Bubble: Oval 2100">
              <a:extLst>
                <a:ext uri="{FF2B5EF4-FFF2-40B4-BE49-F238E27FC236}">
                  <a16:creationId xmlns:a16="http://schemas.microsoft.com/office/drawing/2014/main" id="{489B6B4A-E7AA-E13C-03FF-4A14724435F1}"/>
                </a:ext>
              </a:extLst>
            </p:cNvPr>
            <p:cNvSpPr/>
            <p:nvPr/>
          </p:nvSpPr>
          <p:spPr>
            <a:xfrm flipH="1">
              <a:off x="1374718" y="1887332"/>
              <a:ext cx="2664972" cy="2281104"/>
            </a:xfrm>
            <a:prstGeom prst="wedgeEllipseCallout">
              <a:avLst>
                <a:gd name="adj1" fmla="val -66146"/>
                <a:gd name="adj2" fmla="val 15593"/>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02" name="TextBox 2101">
              <a:extLst>
                <a:ext uri="{FF2B5EF4-FFF2-40B4-BE49-F238E27FC236}">
                  <a16:creationId xmlns:a16="http://schemas.microsoft.com/office/drawing/2014/main" id="{463E026C-0DAA-C0C5-D995-668F94FE7531}"/>
                </a:ext>
              </a:extLst>
            </p:cNvPr>
            <p:cNvSpPr txBox="1"/>
            <p:nvPr/>
          </p:nvSpPr>
          <p:spPr>
            <a:xfrm>
              <a:off x="1412203" y="2403002"/>
              <a:ext cx="2490272" cy="14975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“Always remember, Vendor Invoices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are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bill of sale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not a receipt”</a:t>
              </a:r>
            </a:p>
          </p:txBody>
        </p:sp>
      </p:grpSp>
      <p:pic>
        <p:nvPicPr>
          <p:cNvPr id="2103" name="Picture 2102" descr="Graphical user interface, table&#10;&#10;Description automatically generated">
            <a:extLst>
              <a:ext uri="{FF2B5EF4-FFF2-40B4-BE49-F238E27FC236}">
                <a16:creationId xmlns:a16="http://schemas.microsoft.com/office/drawing/2014/main" id="{0808894A-5EDC-B4AA-1F85-0BA517A10A5C}"/>
              </a:ext>
            </a:extLst>
          </p:cNvPr>
          <p:cNvPicPr>
            <a:picLocks noChangeAspect="1"/>
          </p:cNvPicPr>
          <p:nvPr/>
        </p:nvPicPr>
        <p:blipFill rotWithShape="1">
          <a:blip r:embed="rId36">
            <a:extLst>
              <a:ext uri="{28A0092B-C50C-407E-A947-70E740481C1C}">
                <a14:useLocalDpi xmlns:a14="http://schemas.microsoft.com/office/drawing/2010/main" val="0"/>
              </a:ext>
            </a:extLst>
          </a:blip>
          <a:srcRect l="1331" t="906" r="1658" b="21942"/>
          <a:stretch/>
        </p:blipFill>
        <p:spPr>
          <a:xfrm>
            <a:off x="7489660" y="786373"/>
            <a:ext cx="4520652" cy="5561226"/>
          </a:xfrm>
          <a:prstGeom prst="rect">
            <a:avLst/>
          </a:prstGeom>
          <a:ln w="19050">
            <a:solidFill>
              <a:schemeClr val="tx1"/>
            </a:solidFill>
          </a:ln>
        </p:spPr>
      </p:pic>
      <p:pic>
        <p:nvPicPr>
          <p:cNvPr id="2104" name="Picture 2103" descr="Table&#10;&#10;Description automatically generated">
            <a:extLst>
              <a:ext uri="{FF2B5EF4-FFF2-40B4-BE49-F238E27FC236}">
                <a16:creationId xmlns:a16="http://schemas.microsoft.com/office/drawing/2014/main" id="{F9483A99-581A-BC68-A35F-313B3AD3BB6A}"/>
              </a:ext>
            </a:extLst>
          </p:cNvPr>
          <p:cNvPicPr>
            <a:picLocks noChangeAspect="1"/>
          </p:cNvPicPr>
          <p:nvPr/>
        </p:nvPicPr>
        <p:blipFill rotWithShape="1">
          <a:blip r:embed="rId37">
            <a:extLst>
              <a:ext uri="{28A0092B-C50C-407E-A947-70E740481C1C}">
                <a14:useLocalDpi xmlns:a14="http://schemas.microsoft.com/office/drawing/2010/main" val="0"/>
              </a:ext>
            </a:extLst>
          </a:blip>
          <a:srcRect l="2430" t="886" r="2631" b="22092"/>
          <a:stretch/>
        </p:blipFill>
        <p:spPr>
          <a:xfrm>
            <a:off x="7489660" y="786371"/>
            <a:ext cx="4520651" cy="5561225"/>
          </a:xfrm>
          <a:prstGeom prst="rect">
            <a:avLst/>
          </a:prstGeom>
          <a:ln w="19050">
            <a:solidFill>
              <a:schemeClr val="tx1"/>
            </a:solidFill>
          </a:ln>
        </p:spPr>
      </p:pic>
      <p:pic>
        <p:nvPicPr>
          <p:cNvPr id="2105" name="Picture 2104" descr="A picture containing text, receipt, screenshot&#10;&#10;Description automatically generated">
            <a:extLst>
              <a:ext uri="{FF2B5EF4-FFF2-40B4-BE49-F238E27FC236}">
                <a16:creationId xmlns:a16="http://schemas.microsoft.com/office/drawing/2014/main" id="{5349B4C2-B283-EB4A-6004-74F86CC2061D}"/>
              </a:ext>
            </a:extLst>
          </p:cNvPr>
          <p:cNvPicPr>
            <a:picLocks noChangeAspect="1"/>
          </p:cNvPicPr>
          <p:nvPr/>
        </p:nvPicPr>
        <p:blipFill rotWithShape="1">
          <a:blip r:embed="rId38">
            <a:extLst>
              <a:ext uri="{28A0092B-C50C-407E-A947-70E740481C1C}">
                <a14:useLocalDpi xmlns:a14="http://schemas.microsoft.com/office/drawing/2010/main" val="0"/>
              </a:ext>
            </a:extLst>
          </a:blip>
          <a:srcRect l="3045" t="1144" r="1481" b="21832"/>
          <a:stretch/>
        </p:blipFill>
        <p:spPr>
          <a:xfrm>
            <a:off x="7489657" y="787218"/>
            <a:ext cx="4520650" cy="5574403"/>
          </a:xfrm>
          <a:prstGeom prst="rect">
            <a:avLst/>
          </a:prstGeom>
          <a:ln w="19050">
            <a:solidFill>
              <a:schemeClr val="tx1"/>
            </a:solidFill>
          </a:ln>
        </p:spPr>
      </p:pic>
      <p:pic>
        <p:nvPicPr>
          <p:cNvPr id="2106" name="Picture 2105">
            <a:extLst>
              <a:ext uri="{FF2B5EF4-FFF2-40B4-BE49-F238E27FC236}">
                <a16:creationId xmlns:a16="http://schemas.microsoft.com/office/drawing/2014/main" id="{F3844DAB-D7DB-335A-1B1D-C30F9FD2BCD6}"/>
              </a:ext>
            </a:extLst>
          </p:cNvPr>
          <p:cNvPicPr>
            <a:picLocks noChangeAspect="1"/>
          </p:cNvPicPr>
          <p:nvPr/>
        </p:nvPicPr>
        <p:blipFill rotWithShape="1">
          <a:blip r:embed="rId39"/>
          <a:srcRect b="22977"/>
          <a:stretch/>
        </p:blipFill>
        <p:spPr>
          <a:xfrm>
            <a:off x="7489657" y="787217"/>
            <a:ext cx="4520651" cy="5574403"/>
          </a:xfrm>
          <a:prstGeom prst="rect">
            <a:avLst/>
          </a:prstGeom>
          <a:ln w="19050">
            <a:solidFill>
              <a:schemeClr val="tx1"/>
            </a:solidFill>
          </a:ln>
        </p:spPr>
      </p:pic>
      <p:pic>
        <p:nvPicPr>
          <p:cNvPr id="2107" name="Picture 2106" descr="Timeline&#10;&#10;Description automatically generated">
            <a:extLst>
              <a:ext uri="{FF2B5EF4-FFF2-40B4-BE49-F238E27FC236}">
                <a16:creationId xmlns:a16="http://schemas.microsoft.com/office/drawing/2014/main" id="{09050114-080B-C8F5-3E91-395A586FA15C}"/>
              </a:ext>
            </a:extLst>
          </p:cNvPr>
          <p:cNvPicPr>
            <a:picLocks noChangeAspect="1"/>
          </p:cNvPicPr>
          <p:nvPr/>
        </p:nvPicPr>
        <p:blipFill rotWithShape="1">
          <a:blip r:embed="rId40">
            <a:extLst>
              <a:ext uri="{28A0092B-C50C-407E-A947-70E740481C1C}">
                <a14:useLocalDpi xmlns:a14="http://schemas.microsoft.com/office/drawing/2010/main" val="0"/>
              </a:ext>
            </a:extLst>
          </a:blip>
          <a:srcRect l="2988" t="1726" r="2475" b="22191"/>
          <a:stretch/>
        </p:blipFill>
        <p:spPr>
          <a:xfrm>
            <a:off x="7489650" y="798675"/>
            <a:ext cx="4520651" cy="5561009"/>
          </a:xfrm>
          <a:prstGeom prst="rect">
            <a:avLst/>
          </a:prstGeom>
          <a:ln w="19050">
            <a:solidFill>
              <a:schemeClr val="tx1"/>
            </a:solidFill>
          </a:ln>
        </p:spPr>
      </p:pic>
      <p:pic>
        <p:nvPicPr>
          <p:cNvPr id="2108" name="Picture 2107">
            <a:extLst>
              <a:ext uri="{FF2B5EF4-FFF2-40B4-BE49-F238E27FC236}">
                <a16:creationId xmlns:a16="http://schemas.microsoft.com/office/drawing/2014/main" id="{25456E1A-0F92-B5CA-CE2C-1DF34AD3C2DD}"/>
              </a:ext>
            </a:extLst>
          </p:cNvPr>
          <p:cNvPicPr>
            <a:picLocks noChangeAspect="1"/>
          </p:cNvPicPr>
          <p:nvPr/>
        </p:nvPicPr>
        <p:blipFill rotWithShape="1">
          <a:blip r:embed="rId41"/>
          <a:srcRect l="1362" t="1139" r="1812" b="1522"/>
          <a:stretch/>
        </p:blipFill>
        <p:spPr>
          <a:xfrm>
            <a:off x="7485922" y="783562"/>
            <a:ext cx="4524379" cy="5561008"/>
          </a:xfrm>
          <a:prstGeom prst="rect">
            <a:avLst/>
          </a:prstGeom>
          <a:ln w="19050">
            <a:solidFill>
              <a:schemeClr val="tx1"/>
            </a:solidFill>
          </a:ln>
        </p:spPr>
      </p:pic>
      <p:grpSp>
        <p:nvGrpSpPr>
          <p:cNvPr id="2109" name="Group 2108">
            <a:extLst>
              <a:ext uri="{FF2B5EF4-FFF2-40B4-BE49-F238E27FC236}">
                <a16:creationId xmlns:a16="http://schemas.microsoft.com/office/drawing/2014/main" id="{7C73B1BC-F255-0308-40C9-2FE5F43A24A4}"/>
              </a:ext>
            </a:extLst>
          </p:cNvPr>
          <p:cNvGrpSpPr/>
          <p:nvPr/>
        </p:nvGrpSpPr>
        <p:grpSpPr>
          <a:xfrm>
            <a:off x="2468883" y="1003740"/>
            <a:ext cx="2566305" cy="2560320"/>
            <a:chOff x="-5091051" y="370756"/>
            <a:chExt cx="2625069" cy="2470440"/>
          </a:xfrm>
        </p:grpSpPr>
        <p:sp>
          <p:nvSpPr>
            <p:cNvPr id="2110" name="Speech Bubble: Oval 2109">
              <a:extLst>
                <a:ext uri="{FF2B5EF4-FFF2-40B4-BE49-F238E27FC236}">
                  <a16:creationId xmlns:a16="http://schemas.microsoft.com/office/drawing/2014/main" id="{EF3AB66D-34A5-569B-75AF-5AB17221C523}"/>
                </a:ext>
              </a:extLst>
            </p:cNvPr>
            <p:cNvSpPr/>
            <p:nvPr/>
          </p:nvSpPr>
          <p:spPr>
            <a:xfrm flipH="1">
              <a:off x="-5091051" y="370756"/>
              <a:ext cx="2604167" cy="2470440"/>
            </a:xfrm>
            <a:prstGeom prst="wedgeEllipseCallout">
              <a:avLst>
                <a:gd name="adj1" fmla="val -67062"/>
                <a:gd name="adj2" fmla="val 1380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11" name="TextBox 2110">
              <a:extLst>
                <a:ext uri="{FF2B5EF4-FFF2-40B4-BE49-F238E27FC236}">
                  <a16:creationId xmlns:a16="http://schemas.microsoft.com/office/drawing/2014/main" id="{23FF26F6-8BA2-7E0A-5B2A-E0B8419EB7A2}"/>
                </a:ext>
              </a:extLst>
            </p:cNvPr>
            <p:cNvSpPr txBox="1"/>
            <p:nvPr/>
          </p:nvSpPr>
          <p:spPr>
            <a:xfrm>
              <a:off x="-5023828" y="489111"/>
              <a:ext cx="2557846" cy="1930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Vendors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are not paid until </a:t>
              </a: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invoices are accurately received into CMS.”</a:t>
              </a:r>
            </a:p>
          </p:txBody>
        </p:sp>
      </p:grpSp>
      <p:sp>
        <p:nvSpPr>
          <p:cNvPr id="2112" name="TextBox 2111">
            <a:extLst>
              <a:ext uri="{FF2B5EF4-FFF2-40B4-BE49-F238E27FC236}">
                <a16:creationId xmlns:a16="http://schemas.microsoft.com/office/drawing/2014/main" id="{71A172F8-BEB5-7E3C-9A29-342CB38158AC}"/>
              </a:ext>
            </a:extLst>
          </p:cNvPr>
          <p:cNvSpPr txBox="1"/>
          <p:nvPr/>
        </p:nvSpPr>
        <p:spPr>
          <a:xfrm>
            <a:off x="265473" y="4016201"/>
            <a:ext cx="3815275" cy="2308324"/>
          </a:xfrm>
          <a:prstGeom prst="rect">
            <a:avLst/>
          </a:prstGeom>
          <a:solidFill>
            <a:schemeClr val="accent4">
              <a:lumMod val="40000"/>
              <a:lumOff val="60000"/>
            </a:schemeClr>
          </a:solidFill>
          <a:ln>
            <a:solidFill>
              <a:schemeClr val="tx1"/>
            </a:solidFill>
          </a:ln>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Vendors: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Food Service Warehouse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Goldstar Foods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Driftwood Dairy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Clearbrook Farms Dairy</a:t>
            </a:r>
          </a:p>
        </p:txBody>
      </p:sp>
      <p:pic>
        <p:nvPicPr>
          <p:cNvPr id="19" name="videoplayback (1)">
            <a:hlinkClick r:id="" action="ppaction://media"/>
            <a:extLst>
              <a:ext uri="{FF2B5EF4-FFF2-40B4-BE49-F238E27FC236}">
                <a16:creationId xmlns:a16="http://schemas.microsoft.com/office/drawing/2014/main" id="{690EE020-97A2-E8D3-A6E4-B6573A882573}"/>
              </a:ext>
            </a:extLst>
          </p:cNvPr>
          <p:cNvPicPr>
            <a:picLocks noChangeAspect="1"/>
          </p:cNvPicPr>
          <p:nvPr>
            <a:audioFile r:link="rId1"/>
            <p:extLst>
              <p:ext uri="{DAA4B4D4-6D71-4841-9C94-3DE7FCFB9230}">
                <p14:media xmlns:p14="http://schemas.microsoft.com/office/powerpoint/2010/main" r:embed="rId2">
                  <p14:trim st="2165" end="2354.1882"/>
                </p14:media>
              </p:ext>
            </p:extLst>
          </p:nvPr>
        </p:nvPicPr>
        <p:blipFill>
          <a:blip r:embed="rId42"/>
          <a:stretch>
            <a:fillRect/>
          </a:stretch>
        </p:blipFill>
        <p:spPr>
          <a:xfrm>
            <a:off x="13275061" y="1209460"/>
            <a:ext cx="244475" cy="244475"/>
          </a:xfrm>
          <a:prstGeom prst="rect">
            <a:avLst/>
          </a:prstGeom>
        </p:spPr>
      </p:pic>
      <p:pic>
        <p:nvPicPr>
          <p:cNvPr id="20" name="videoplayback">
            <a:hlinkClick r:id="" action="ppaction://media"/>
            <a:extLst>
              <a:ext uri="{FF2B5EF4-FFF2-40B4-BE49-F238E27FC236}">
                <a16:creationId xmlns:a16="http://schemas.microsoft.com/office/drawing/2014/main" id="{9443385B-1B4E-5A80-D1F9-8F4D87CC89D3}"/>
              </a:ext>
            </a:extLst>
          </p:cNvPr>
          <p:cNvPicPr>
            <a:picLocks noChangeAspect="1"/>
          </p:cNvPicPr>
          <p:nvPr>
            <a:audioFile r:link="rId1"/>
            <p:extLst>
              <p:ext uri="{DAA4B4D4-6D71-4841-9C94-3DE7FCFB9230}">
                <p14:media xmlns:p14="http://schemas.microsoft.com/office/powerpoint/2010/main" r:embed="rId3">
                  <p14:trim st="9293" end="530.6598"/>
                </p14:media>
              </p:ext>
            </p:extLst>
          </p:nvPr>
        </p:nvPicPr>
        <p:blipFill>
          <a:blip r:embed="rId42"/>
          <a:stretch>
            <a:fillRect/>
          </a:stretch>
        </p:blipFill>
        <p:spPr>
          <a:xfrm>
            <a:off x="13275061" y="1625137"/>
            <a:ext cx="244475" cy="244475"/>
          </a:xfrm>
          <a:prstGeom prst="rect">
            <a:avLst/>
          </a:prstGeom>
        </p:spPr>
      </p:pic>
      <p:pic>
        <p:nvPicPr>
          <p:cNvPr id="22" name="Picture 21" descr="A cartoon of a candle&#10;&#10;AI-generated content may be incorrect.">
            <a:extLst>
              <a:ext uri="{FF2B5EF4-FFF2-40B4-BE49-F238E27FC236}">
                <a16:creationId xmlns:a16="http://schemas.microsoft.com/office/drawing/2014/main" id="{80F7F0E9-8A1C-6F8B-1614-9223A35830FC}"/>
              </a:ext>
            </a:extLst>
          </p:cNvPr>
          <p:cNvPicPr>
            <a:picLocks noChangeAspect="1"/>
          </p:cNvPicPr>
          <p:nvPr/>
        </p:nvPicPr>
        <p:blipFill>
          <a:blip r:embed="rId43">
            <a:extLst>
              <a:ext uri="{BEBA8EAE-BF5A-486C-A8C5-ECC9F3942E4B}">
                <a14:imgProps xmlns:a14="http://schemas.microsoft.com/office/drawing/2010/main">
                  <a14:imgLayer r:embed="rId44">
                    <a14:imgEffect>
                      <a14:backgroundRemoval t="3704" b="90093" l="718" r="99385">
                        <a14:foregroundMark x1="28923" y1="16574" x2="28923" y2="16574"/>
                        <a14:foregroundMark x1="32000" y1="5648" x2="25436" y2="15093"/>
                        <a14:foregroundMark x1="25436" y1="15093" x2="25231" y2="15648"/>
                        <a14:foregroundMark x1="32410" y1="3704" x2="34359" y2="9722"/>
                        <a14:foregroundMark x1="31385" y1="10741" x2="31077" y2="22870"/>
                        <a14:foregroundMark x1="89128" y1="59537" x2="95692" y2="66019"/>
                        <a14:foregroundMark x1="21538" y1="86389" x2="8000" y2="77130"/>
                        <a14:foregroundMark x1="8000" y1="77130" x2="5231" y2="72685"/>
                        <a14:foregroundMark x1="28308" y1="90093" x2="37846" y2="89167"/>
                        <a14:foregroundMark x1="1128" y1="72130" x2="718" y2="73611"/>
                        <a14:foregroundMark x1="98667" y1="64815" x2="99385" y2="6463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5"/>
              </a:ext>
            </a:extLst>
          </a:blip>
          <a:stretch>
            <a:fillRect/>
          </a:stretch>
        </p:blipFill>
        <p:spPr>
          <a:xfrm flipH="1">
            <a:off x="5285282" y="3559957"/>
            <a:ext cx="932819" cy="1033277"/>
          </a:xfrm>
          <a:prstGeom prst="rect">
            <a:avLst/>
          </a:prstGeom>
        </p:spPr>
      </p:pic>
      <p:pic>
        <p:nvPicPr>
          <p:cNvPr id="2077" name="Picture 2076" descr="A cartoon of a hand&#10;&#10;Description automatically generated">
            <a:extLst>
              <a:ext uri="{FF2B5EF4-FFF2-40B4-BE49-F238E27FC236}">
                <a16:creationId xmlns:a16="http://schemas.microsoft.com/office/drawing/2014/main" id="{6EC5618D-D2E4-8F5F-8C50-7338B7DAEA3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rot="602706">
            <a:off x="4332275" y="3312936"/>
            <a:ext cx="2010475" cy="1061000"/>
          </a:xfrm>
          <a:prstGeom prst="rect">
            <a:avLst/>
          </a:prstGeom>
        </p:spPr>
      </p:pic>
      <p:sp>
        <p:nvSpPr>
          <p:cNvPr id="2" name="Rectangle 1">
            <a:extLst>
              <a:ext uri="{FF2B5EF4-FFF2-40B4-BE49-F238E27FC236}">
                <a16:creationId xmlns:a16="http://schemas.microsoft.com/office/drawing/2014/main" id="{50767830-4FB3-800D-94EC-F545E07D3114}"/>
              </a:ext>
            </a:extLst>
          </p:cNvPr>
          <p:cNvSpPr/>
          <p:nvPr/>
        </p:nvSpPr>
        <p:spPr>
          <a:xfrm>
            <a:off x="47488" y="-10325"/>
            <a:ext cx="12176608" cy="6986612"/>
          </a:xfrm>
          <a:prstGeom prst="rect">
            <a:avLst/>
          </a:prstGeom>
          <a:solidFill>
            <a:schemeClr val="tx1">
              <a:alpha val="50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56EF86DF-5870-52CB-1B77-02A6CAFA5E7E}"/>
              </a:ext>
            </a:extLst>
          </p:cNvPr>
          <p:cNvSpPr/>
          <p:nvPr/>
        </p:nvSpPr>
        <p:spPr>
          <a:xfrm>
            <a:off x="47488" y="-10325"/>
            <a:ext cx="12176608" cy="6986612"/>
          </a:xfrm>
          <a:prstGeom prst="rect">
            <a:avLst/>
          </a:prstGeom>
          <a:solidFill>
            <a:schemeClr val="tx1">
              <a:alpha val="50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5869C21-1C44-94E0-81D0-84BD8E05B9B1}"/>
              </a:ext>
            </a:extLst>
          </p:cNvPr>
          <p:cNvSpPr/>
          <p:nvPr/>
        </p:nvSpPr>
        <p:spPr>
          <a:xfrm>
            <a:off x="14830" y="-10325"/>
            <a:ext cx="12176608" cy="6986612"/>
          </a:xfrm>
          <a:prstGeom prst="rect">
            <a:avLst/>
          </a:prstGeom>
          <a:solidFill>
            <a:schemeClr val="tx1">
              <a:alpha val="7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Picture 10" descr="A finger pressing a light bulb&#10;&#10;AI-generated content may be incorrect.">
            <a:extLst>
              <a:ext uri="{FF2B5EF4-FFF2-40B4-BE49-F238E27FC236}">
                <a16:creationId xmlns:a16="http://schemas.microsoft.com/office/drawing/2014/main" id="{62A8F69A-503D-5158-FD64-36314B94FD38}"/>
              </a:ext>
            </a:extLst>
          </p:cNvPr>
          <p:cNvPicPr>
            <a:picLocks noChangeAspect="1"/>
          </p:cNvPicPr>
          <p:nvPr/>
        </p:nvPicPr>
        <p:blipFill>
          <a:blip r:embed="rId46">
            <a:extLst>
              <a:ext uri="{BEBA8EAE-BF5A-486C-A8C5-ECC9F3942E4B}">
                <a14:imgProps xmlns:a14="http://schemas.microsoft.com/office/drawing/2010/main">
                  <a14:imgLayer r:embed="rId47">
                    <a14:imgEffect>
                      <a14:backgroundRemoval t="2828" b="89943" l="10000" r="90000">
                        <a14:foregroundMark x1="33802" y1="18290" x2="33802" y2="18290"/>
                        <a14:foregroundMark x1="33906" y1="25141" x2="35729" y2="50849"/>
                        <a14:foregroundMark x1="33906" y1="2828" x2="33646" y2="4023"/>
                        <a14:backgroundMark x1="69375" y1="50220" x2="70156" y2="5455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8"/>
              </a:ext>
            </a:extLst>
          </a:blip>
          <a:srcRect l="23752" r="55315" b="35353"/>
          <a:stretch>
            <a:fillRect/>
          </a:stretch>
        </p:blipFill>
        <p:spPr>
          <a:xfrm>
            <a:off x="5078836" y="-10325"/>
            <a:ext cx="1996437" cy="4433469"/>
          </a:xfrm>
          <a:prstGeom prst="rect">
            <a:avLst/>
          </a:prstGeom>
        </p:spPr>
      </p:pic>
      <p:sp>
        <p:nvSpPr>
          <p:cNvPr id="13" name="Oval 12">
            <a:extLst>
              <a:ext uri="{FF2B5EF4-FFF2-40B4-BE49-F238E27FC236}">
                <a16:creationId xmlns:a16="http://schemas.microsoft.com/office/drawing/2014/main" id="{F7CD1223-7C9E-EA80-D4F1-2322B749A6DF}"/>
              </a:ext>
            </a:extLst>
          </p:cNvPr>
          <p:cNvSpPr/>
          <p:nvPr/>
        </p:nvSpPr>
        <p:spPr>
          <a:xfrm>
            <a:off x="5127780" y="2572411"/>
            <a:ext cx="1827321" cy="1775911"/>
          </a:xfrm>
          <a:prstGeom prst="ellipse">
            <a:avLst/>
          </a:prstGeom>
          <a:solidFill>
            <a:srgbClr val="FFFF00">
              <a:alpha val="19000"/>
            </a:srgbClr>
          </a:solidFill>
          <a:ln>
            <a:noFill/>
          </a:ln>
          <a:effectLst>
            <a:glow rad="1600200">
              <a:srgbClr val="FFFF00">
                <a:alpha val="52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descr="A white light switch with a silver button&#10;&#10;AI-generated content may be incorrect.">
            <a:extLst>
              <a:ext uri="{FF2B5EF4-FFF2-40B4-BE49-F238E27FC236}">
                <a16:creationId xmlns:a16="http://schemas.microsoft.com/office/drawing/2014/main" id="{056D82A2-8EE8-C2E7-9AF0-2F68D8A6DA18}"/>
              </a:ext>
            </a:extLst>
          </p:cNvPr>
          <p:cNvPicPr>
            <a:picLocks noChangeAspect="1"/>
          </p:cNvPicPr>
          <p:nvPr/>
        </p:nvPicPr>
        <p:blipFill>
          <a:blip r:embed="rId49">
            <a:extLst>
              <a:ext uri="{BEBA8EAE-BF5A-486C-A8C5-ECC9F3942E4B}">
                <a14:imgProps xmlns:a14="http://schemas.microsoft.com/office/drawing/2010/main">
                  <a14:imgLayer r:embed="rId50">
                    <a14:imgEffect>
                      <a14:backgroundRemoval t="10000" b="90000" l="10000" r="90000">
                        <a14:foregroundMark x1="24250" y1="87188" x2="26375" y2="87344"/>
                        <a14:backgroundMark x1="25465" y1="89063" x2="34125" y2="90313"/>
                        <a14:backgroundMark x1="34125" y1="90313" x2="51875" y2="89844"/>
                        <a14:backgroundMark x1="51875" y1="89844" x2="52125" y2="89844"/>
                        <a14:backgroundMark x1="23506" y1="88594" x2="22875" y2="88594"/>
                        <a14:backgroundMark x1="71625" y1="88594" x2="25713" y2="88594"/>
                        <a14:backgroundMark x1="82500" y1="37500" x2="84500" y2="56406"/>
                        <a14:backgroundMark x1="84500" y1="56406" x2="82750" y2="61719"/>
                        <a14:backgroundMark x1="82375" y1="44219" x2="82375" y2="44219"/>
                        <a14:backgroundMark x1="82625" y1="57656" x2="82625" y2="57656"/>
                        <a14:backgroundMark x1="82375" y1="62500" x2="82375" y2="62500"/>
                        <a14:backgroundMark x1="82500" y1="75938" x2="82500" y2="75938"/>
                        <a14:backgroundMark x1="82750" y1="80781" x2="82750" y2="80781"/>
                        <a14:backgroundMark x1="82500" y1="80938" x2="82500" y2="80938"/>
                        <a14:backgroundMark x1="77250" y1="89219" x2="73875" y2="89219"/>
                        <a14:backgroundMark x1="76000" y1="88906" x2="73875" y2="88906"/>
                        <a14:backgroundMark x1="76000" y1="88750" x2="77000" y2="8875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1"/>
              </a:ext>
            </a:extLst>
          </a:blip>
          <a:stretch>
            <a:fillRect/>
          </a:stretch>
        </p:blipFill>
        <p:spPr>
          <a:xfrm>
            <a:off x="7937867" y="1531434"/>
            <a:ext cx="2024058" cy="1619246"/>
          </a:xfrm>
          <a:prstGeom prst="rect">
            <a:avLst/>
          </a:prstGeom>
        </p:spPr>
      </p:pic>
      <p:pic>
        <p:nvPicPr>
          <p:cNvPr id="17" name="Picture 16" descr="A hand with a black background&#10;&#10;AI-generated content may be incorrect.">
            <a:extLst>
              <a:ext uri="{FF2B5EF4-FFF2-40B4-BE49-F238E27FC236}">
                <a16:creationId xmlns:a16="http://schemas.microsoft.com/office/drawing/2014/main" id="{E6184845-96C1-35AD-8EDC-57251C05FFF2}"/>
              </a:ext>
            </a:extLst>
          </p:cNvPr>
          <p:cNvPicPr>
            <a:picLocks noChangeAspect="1"/>
          </p:cNvPicPr>
          <p:nvPr/>
        </p:nvPicPr>
        <p:blipFill>
          <a:blip r:embed="rId52">
            <a:extLst>
              <a:ext uri="{BEBA8EAE-BF5A-486C-A8C5-ECC9F3942E4B}">
                <a14:imgProps xmlns:a14="http://schemas.microsoft.com/office/drawing/2010/main">
                  <a14:imgLayer r:embed="rId53">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4"/>
              </a:ext>
            </a:extLst>
          </a:blip>
          <a:stretch>
            <a:fillRect/>
          </a:stretch>
        </p:blipFill>
        <p:spPr>
          <a:xfrm>
            <a:off x="12385491" y="5123053"/>
            <a:ext cx="5091931" cy="3490094"/>
          </a:xfrm>
          <a:prstGeom prst="rect">
            <a:avLst/>
          </a:prstGeom>
        </p:spPr>
      </p:pic>
      <p:pic>
        <p:nvPicPr>
          <p:cNvPr id="5" name="New Recording 18">
            <a:hlinkClick r:id="" action="ppaction://media"/>
            <a:extLst>
              <a:ext uri="{FF2B5EF4-FFF2-40B4-BE49-F238E27FC236}">
                <a16:creationId xmlns:a16="http://schemas.microsoft.com/office/drawing/2014/main" id="{AF0C6B25-64E8-5266-BDA9-739B33F0E7E8}"/>
              </a:ext>
            </a:extLst>
          </p:cNvPr>
          <p:cNvPicPr>
            <a:picLocks noChangeAspect="1"/>
          </p:cNvPicPr>
          <p:nvPr>
            <a:audioFile r:link="rId1"/>
            <p:extLst>
              <p:ext uri="{DAA4B4D4-6D71-4841-9C94-3DE7FCFB9230}">
                <p14:media xmlns:p14="http://schemas.microsoft.com/office/powerpoint/2010/main" r:embed="rId4">
                  <p14:trim st="939" end="29143.3333"/>
                </p14:media>
              </p:ext>
            </p:extLst>
          </p:nvPr>
        </p:nvPicPr>
        <p:blipFill>
          <a:blip r:embed="rId42"/>
          <a:stretch>
            <a:fillRect/>
          </a:stretch>
        </p:blipFill>
        <p:spPr>
          <a:xfrm>
            <a:off x="14415263" y="2571482"/>
            <a:ext cx="244475" cy="244475"/>
          </a:xfrm>
          <a:prstGeom prst="rect">
            <a:avLst/>
          </a:prstGeom>
        </p:spPr>
      </p:pic>
      <p:pic>
        <p:nvPicPr>
          <p:cNvPr id="6" name="New Recording 18">
            <a:hlinkClick r:id="" action="ppaction://media"/>
            <a:extLst>
              <a:ext uri="{FF2B5EF4-FFF2-40B4-BE49-F238E27FC236}">
                <a16:creationId xmlns:a16="http://schemas.microsoft.com/office/drawing/2014/main" id="{3FCE2F35-2CDF-53D1-D827-4F95B90992ED}"/>
              </a:ext>
            </a:extLst>
          </p:cNvPr>
          <p:cNvPicPr>
            <a:picLocks noChangeAspect="1"/>
          </p:cNvPicPr>
          <p:nvPr>
            <a:audioFile r:link="rId1"/>
            <p:extLst>
              <p:ext uri="{DAA4B4D4-6D71-4841-9C94-3DE7FCFB9230}">
                <p14:media xmlns:p14="http://schemas.microsoft.com/office/powerpoint/2010/main" r:embed="rId4">
                  <p14:trim st="4500" end="22943.3333"/>
                </p14:media>
              </p:ext>
            </p:extLst>
          </p:nvPr>
        </p:nvPicPr>
        <p:blipFill>
          <a:blip r:embed="rId42"/>
          <a:stretch>
            <a:fillRect/>
          </a:stretch>
        </p:blipFill>
        <p:spPr>
          <a:xfrm>
            <a:off x="14426375" y="3018519"/>
            <a:ext cx="244475" cy="244475"/>
          </a:xfrm>
          <a:prstGeom prst="rect">
            <a:avLst/>
          </a:prstGeom>
        </p:spPr>
      </p:pic>
      <p:pic>
        <p:nvPicPr>
          <p:cNvPr id="7" name="New Recording 18">
            <a:hlinkClick r:id="" action="ppaction://media"/>
            <a:extLst>
              <a:ext uri="{FF2B5EF4-FFF2-40B4-BE49-F238E27FC236}">
                <a16:creationId xmlns:a16="http://schemas.microsoft.com/office/drawing/2014/main" id="{E36A99D7-B3BA-2887-8871-9DF06CF16512}"/>
              </a:ext>
            </a:extLst>
          </p:cNvPr>
          <p:cNvPicPr>
            <a:picLocks noChangeAspect="1"/>
          </p:cNvPicPr>
          <p:nvPr>
            <a:audioFile r:link="rId1"/>
            <p:extLst>
              <p:ext uri="{DAA4B4D4-6D71-4841-9C94-3DE7FCFB9230}">
                <p14:media xmlns:p14="http://schemas.microsoft.com/office/powerpoint/2010/main" r:embed="rId4">
                  <p14:trim st="11750" end="18943.3333"/>
                </p14:media>
              </p:ext>
            </p:extLst>
          </p:nvPr>
        </p:nvPicPr>
        <p:blipFill>
          <a:blip r:embed="rId42"/>
          <a:stretch>
            <a:fillRect/>
          </a:stretch>
        </p:blipFill>
        <p:spPr>
          <a:xfrm>
            <a:off x="14415263" y="3405666"/>
            <a:ext cx="244475" cy="244475"/>
          </a:xfrm>
          <a:prstGeom prst="rect">
            <a:avLst/>
          </a:prstGeom>
        </p:spPr>
      </p:pic>
      <p:pic>
        <p:nvPicPr>
          <p:cNvPr id="9" name="New Recording 18">
            <a:hlinkClick r:id="" action="ppaction://media"/>
            <a:extLst>
              <a:ext uri="{FF2B5EF4-FFF2-40B4-BE49-F238E27FC236}">
                <a16:creationId xmlns:a16="http://schemas.microsoft.com/office/drawing/2014/main" id="{8F09174A-ECF7-13B8-AE2A-C6232F40482F}"/>
              </a:ext>
            </a:extLst>
          </p:cNvPr>
          <p:cNvPicPr>
            <a:picLocks noChangeAspect="1"/>
          </p:cNvPicPr>
          <p:nvPr>
            <a:audioFile r:link="rId1"/>
            <p:extLst>
              <p:ext uri="{DAA4B4D4-6D71-4841-9C94-3DE7FCFB9230}">
                <p14:media xmlns:p14="http://schemas.microsoft.com/office/powerpoint/2010/main" r:embed="rId4">
                  <p14:trim st="17650" end="10643.3333"/>
                </p14:media>
              </p:ext>
            </p:extLst>
          </p:nvPr>
        </p:nvPicPr>
        <p:blipFill>
          <a:blip r:embed="rId42"/>
          <a:stretch>
            <a:fillRect/>
          </a:stretch>
        </p:blipFill>
        <p:spPr>
          <a:xfrm>
            <a:off x="14426375" y="3892710"/>
            <a:ext cx="244475" cy="244475"/>
          </a:xfrm>
          <a:prstGeom prst="rect">
            <a:avLst/>
          </a:prstGeom>
        </p:spPr>
      </p:pic>
      <p:pic>
        <p:nvPicPr>
          <p:cNvPr id="10" name="New Recording 18">
            <a:hlinkClick r:id="" action="ppaction://media"/>
            <a:extLst>
              <a:ext uri="{FF2B5EF4-FFF2-40B4-BE49-F238E27FC236}">
                <a16:creationId xmlns:a16="http://schemas.microsoft.com/office/drawing/2014/main" id="{EAD2171C-6CA3-A0DA-9DBA-9765C37F0667}"/>
              </a:ext>
            </a:extLst>
          </p:cNvPr>
          <p:cNvPicPr>
            <a:picLocks noChangeAspect="1"/>
          </p:cNvPicPr>
          <p:nvPr>
            <a:audioFile r:link="rId1"/>
            <p:extLst>
              <p:ext uri="{DAA4B4D4-6D71-4841-9C94-3DE7FCFB9230}">
                <p14:media xmlns:p14="http://schemas.microsoft.com/office/powerpoint/2010/main" r:embed="rId4">
                  <p14:trim st="23900" end="4043.3333"/>
                </p14:media>
              </p:ext>
            </p:extLst>
          </p:nvPr>
        </p:nvPicPr>
        <p:blipFill>
          <a:blip r:embed="rId42"/>
          <a:stretch>
            <a:fillRect/>
          </a:stretch>
        </p:blipFill>
        <p:spPr>
          <a:xfrm>
            <a:off x="14415262" y="4431541"/>
            <a:ext cx="244475" cy="244475"/>
          </a:xfrm>
          <a:prstGeom prst="rect">
            <a:avLst/>
          </a:prstGeom>
        </p:spPr>
      </p:pic>
      <p:pic>
        <p:nvPicPr>
          <p:cNvPr id="14" name="Audio 13">
            <a:hlinkClick r:id="" action="ppaction://media"/>
            <a:extLst>
              <a:ext uri="{FF2B5EF4-FFF2-40B4-BE49-F238E27FC236}">
                <a16:creationId xmlns:a16="http://schemas.microsoft.com/office/drawing/2014/main" id="{309D3468-5D3B-1E6D-E0B9-C49BEA27626C}"/>
              </a:ext>
            </a:extLst>
          </p:cNvPr>
          <p:cNvPicPr>
            <a:picLocks noChangeAspect="1"/>
          </p:cNvPicPr>
          <p:nvPr>
            <a:audioFile r:link="rId6"/>
            <p:extLst>
              <p:ext uri="{DAA4B4D4-6D71-4841-9C94-3DE7FCFB9230}">
                <p14:media xmlns:p14="http://schemas.microsoft.com/office/powerpoint/2010/main" r:embed="rId5"/>
              </p:ext>
            </p:extLst>
          </p:nvPr>
        </p:nvPicPr>
        <p:blipFill>
          <a:blip r:embed="rId42"/>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4774677"/>
      </p:ext>
    </p:extLst>
  </p:cSld>
  <p:clrMapOvr>
    <a:masterClrMapping/>
  </p:clrMapOvr>
  <mc:AlternateContent xmlns:mc="http://schemas.openxmlformats.org/markup-compatibility/2006" xmlns:p14="http://schemas.microsoft.com/office/powerpoint/2010/main">
    <mc:Choice Requires="p14">
      <p:transition spd="slow" p14:dur="2000" advTm="48427"/>
    </mc:Choice>
    <mc:Fallback xmlns="">
      <p:transition spd="slow" advTm="4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35" presetClass="path" presetSubtype="0" accel="50000" decel="50000" fill="hold" nodeType="withEffect">
                                  <p:stCondLst>
                                    <p:cond delay="0"/>
                                  </p:stCondLst>
                                  <p:childTnLst>
                                    <p:animMotion origin="layout" path="M 6.25E-7 1.11111E-6 L -0.2888 -0.4338 " pathEditMode="relative" rAng="0" ptsTypes="AA">
                                      <p:cBhvr>
                                        <p:cTn id="8" dur="2000" fill="hold"/>
                                        <p:tgtEl>
                                          <p:spTgt spid="17"/>
                                        </p:tgtEl>
                                        <p:attrNameLst>
                                          <p:attrName>ppt_x</p:attrName>
                                          <p:attrName>ppt_y</p:attrName>
                                        </p:attrNameLst>
                                      </p:cBhvr>
                                      <p:rCtr x="-14440" y="-21690"/>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486" fill="hold"/>
                                        <p:tgtEl>
                                          <p:spTgt spid="20"/>
                                        </p:tgtEl>
                                      </p:cBhvr>
                                    </p:cmd>
                                  </p:childTnLst>
                                </p:cTn>
                              </p:par>
                            </p:childTnLst>
                          </p:cTn>
                        </p:par>
                        <p:par>
                          <p:cTn id="12" fill="hold">
                            <p:stCondLst>
                              <p:cond delay="2486"/>
                            </p:stCondLst>
                            <p:childTnLst>
                              <p:par>
                                <p:cTn id="13" presetID="42" presetClass="path" presetSubtype="0" accel="50000" decel="50000" fill="hold" nodeType="afterEffect">
                                  <p:stCondLst>
                                    <p:cond delay="500"/>
                                  </p:stCondLst>
                                  <p:childTnLst>
                                    <p:animMotion origin="layout" path="M -4.16667E-7 1.11111E-6 L 6.25E-7 1.11111E-6 " pathEditMode="relative" rAng="0" ptsTypes="AA">
                                      <p:cBhvr>
                                        <p:cTn id="14" dur="2000" fill="hold"/>
                                        <p:tgtEl>
                                          <p:spTgt spid="17"/>
                                        </p:tgtEl>
                                        <p:attrNameLst>
                                          <p:attrName>ppt_x</p:attrName>
                                          <p:attrName>ppt_y</p:attrName>
                                        </p:attrNameLst>
                                      </p:cBhvr>
                                      <p:rCtr x="-39" y="0"/>
                                    </p:animMotion>
                                  </p:childTnLst>
                                </p:cTn>
                              </p:par>
                              <p:par>
                                <p:cTn id="15" presetID="1" presetClass="entr" presetSubtype="0" fill="hold" grpId="2" nodeType="withEffect">
                                  <p:stCondLst>
                                    <p:cond delay="500"/>
                                  </p:stCondLst>
                                  <p:childTnLst>
                                    <p:set>
                                      <p:cBhvr>
                                        <p:cTn id="16" dur="1" fill="hold">
                                          <p:stCondLst>
                                            <p:cond delay="0"/>
                                          </p:stCondLst>
                                        </p:cTn>
                                        <p:tgtEl>
                                          <p:spTgt spid="13"/>
                                        </p:tgtEl>
                                        <p:attrNameLst>
                                          <p:attrName>style.visibility</p:attrName>
                                        </p:attrNameLst>
                                      </p:cBhvr>
                                      <p:to>
                                        <p:strVal val="visible"/>
                                      </p:to>
                                    </p:set>
                                  </p:childTnLst>
                                  <p:subTnLst>
                                    <p:cmd type="evt" cmd="onstopaudio">
                                      <p:cBhvr>
                                        <p:cTn display="0" masterRel="sameClick">
                                          <p:stCondLst>
                                            <p:cond evt="begin" delay="0">
                                              <p:tn val="15"/>
                                            </p:cond>
                                          </p:stCondLst>
                                        </p:cTn>
                                        <p:tgtEl>
                                          <p:sldTgt/>
                                        </p:tgtEl>
                                      </p:cBhvr>
                                    </p:cmd>
                                  </p:subTnLst>
                                </p:cTn>
                              </p:par>
                            </p:childTnLst>
                          </p:cTn>
                        </p:par>
                        <p:par>
                          <p:cTn id="17" fill="hold">
                            <p:stCondLst>
                              <p:cond delay="4986"/>
                            </p:stCondLst>
                            <p:childTnLst>
                              <p:par>
                                <p:cTn id="18" presetID="26" presetClass="emph" presetSubtype="0" fill="hold" grpId="1" nodeType="after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subTnLst>
                                    <p:cmd type="evt" cmd="onstopaudio">
                                      <p:cBhvr>
                                        <p:cTn display="0" masterRel="sameClick">
                                          <p:stCondLst>
                                            <p:cond evt="begin" delay="0">
                                              <p:tn val="18"/>
                                            </p:cond>
                                          </p:stCondLst>
                                        </p:cTn>
                                        <p:tgtEl>
                                          <p:sldTgt/>
                                        </p:tgtEl>
                                      </p:cBhvr>
                                    </p:cmd>
                                  </p:subTnLst>
                                </p:cTn>
                              </p:par>
                            </p:childTnLst>
                          </p:cTn>
                        </p:par>
                        <p:par>
                          <p:cTn id="21" fill="hold">
                            <p:stCondLst>
                              <p:cond delay="5486"/>
                            </p:stCondLst>
                            <p:childTnLst>
                              <p:par>
                                <p:cTn id="22" presetID="14" presetClass="exit" presetSubtype="10" fill="hold" grpId="0" nodeType="afterEffect">
                                  <p:stCondLst>
                                    <p:cond delay="0"/>
                                  </p:stCondLst>
                                  <p:childTnLst>
                                    <p:animEffect transition="out" filter="randombar(horizontal)">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subTnLst>
                                    <p:cmd type="evt" cmd="onstopaudio">
                                      <p:cBhvr>
                                        <p:cTn display="0" masterRel="sameClick">
                                          <p:stCondLst>
                                            <p:cond evt="begin" delay="0">
                                              <p:tn val="22"/>
                                            </p:cond>
                                          </p:stCondLst>
                                        </p:cTn>
                                        <p:tgtEl>
                                          <p:sldTgt/>
                                        </p:tgtEl>
                                      </p:cBhvr>
                                    </p:cmd>
                                  </p:subTnLst>
                                </p:cTn>
                              </p:par>
                              <p:par>
                                <p:cTn id="25" presetID="1" presetClass="mediacall" presetSubtype="0" fill="hold" nodeType="withEffect">
                                  <p:stCondLst>
                                    <p:cond delay="0"/>
                                  </p:stCondLst>
                                  <p:childTnLst>
                                    <p:cmd type="call" cmd="playFrom(0.0)">
                                      <p:cBhvr>
                                        <p:cTn id="26" dur="1518" fill="hold"/>
                                        <p:tgtEl>
                                          <p:spTgt spid="19"/>
                                        </p:tgtEl>
                                      </p:cBhvr>
                                    </p:cmd>
                                  </p:childTnLst>
                                </p:cTn>
                              </p:par>
                              <p:par>
                                <p:cTn id="27" presetID="2" presetClass="exit" presetSubtype="1" fill="hold" nodeType="withEffect">
                                  <p:stCondLst>
                                    <p:cond delay="500"/>
                                  </p:stCondLst>
                                  <p:childTnLst>
                                    <p:anim calcmode="lin" valueType="num">
                                      <p:cBhvr additive="base">
                                        <p:cTn id="28" dur="500"/>
                                        <p:tgtEl>
                                          <p:spTgt spid="11"/>
                                        </p:tgtEl>
                                        <p:attrNameLst>
                                          <p:attrName>ppt_x</p:attrName>
                                        </p:attrNameLst>
                                      </p:cBhvr>
                                      <p:tavLst>
                                        <p:tav tm="0">
                                          <p:val>
                                            <p:strVal val="ppt_x"/>
                                          </p:val>
                                        </p:tav>
                                        <p:tav tm="100000">
                                          <p:val>
                                            <p:strVal val="ppt_x"/>
                                          </p:val>
                                        </p:tav>
                                      </p:tavLst>
                                    </p:anim>
                                    <p:anim calcmode="lin" valueType="num">
                                      <p:cBhvr additive="base">
                                        <p:cTn id="29" dur="500"/>
                                        <p:tgtEl>
                                          <p:spTgt spid="11"/>
                                        </p:tgtEl>
                                        <p:attrNameLst>
                                          <p:attrName>ppt_y</p:attrName>
                                        </p:attrNameLst>
                                      </p:cBhvr>
                                      <p:tavLst>
                                        <p:tav tm="0">
                                          <p:val>
                                            <p:strVal val="ppt_y"/>
                                          </p:val>
                                        </p:tav>
                                        <p:tav tm="100000">
                                          <p:val>
                                            <p:strVal val="0-ppt_h/2"/>
                                          </p:val>
                                        </p:tav>
                                      </p:tavLst>
                                    </p:anim>
                                    <p:set>
                                      <p:cBhvr>
                                        <p:cTn id="30" dur="1" fill="hold">
                                          <p:stCondLst>
                                            <p:cond delay="499"/>
                                          </p:stCondLst>
                                        </p:cTn>
                                        <p:tgtEl>
                                          <p:spTgt spid="11"/>
                                        </p:tgtEl>
                                        <p:attrNameLst>
                                          <p:attrName>style.visibility</p:attrName>
                                        </p:attrNameLst>
                                      </p:cBhvr>
                                      <p:to>
                                        <p:strVal val="hidden"/>
                                      </p:to>
                                    </p:set>
                                  </p:childTnLst>
                                </p:cTn>
                              </p:par>
                              <p:par>
                                <p:cTn id="31" presetID="1" presetClass="exit" presetSubtype="0" fill="hold" nodeType="withEffect">
                                  <p:stCondLst>
                                    <p:cond delay="500"/>
                                  </p:stCondLst>
                                  <p:childTnLst>
                                    <p:set>
                                      <p:cBhvr>
                                        <p:cTn id="32" dur="1" fill="hold">
                                          <p:stCondLst>
                                            <p:cond delay="0"/>
                                          </p:stCondLst>
                                        </p:cTn>
                                        <p:tgtEl>
                                          <p:spTgt spid="15"/>
                                        </p:tgtEl>
                                        <p:attrNameLst>
                                          <p:attrName>style.visibility</p:attrName>
                                        </p:attrNameLst>
                                      </p:cBhvr>
                                      <p:to>
                                        <p:strVal val="hidden"/>
                                      </p:to>
                                    </p:set>
                                  </p:childTnLst>
                                </p:cTn>
                              </p:par>
                              <p:par>
                                <p:cTn id="33" presetID="27" presetClass="emph" presetSubtype="0" fill="remove" grpId="0" nodeType="withEffect">
                                  <p:stCondLst>
                                    <p:cond delay="0"/>
                                  </p:stCondLst>
                                  <p:childTnLst>
                                    <p:animClr clrSpc="rgb" dir="cw">
                                      <p:cBhvr override="childStyle">
                                        <p:cTn id="34" dur="500" autoRev="1" fill="remove"/>
                                        <p:tgtEl>
                                          <p:spTgt spid="2"/>
                                        </p:tgtEl>
                                        <p:attrNameLst>
                                          <p:attrName>style.color</p:attrName>
                                        </p:attrNameLst>
                                      </p:cBhvr>
                                      <p:to>
                                        <a:schemeClr val="bg1"/>
                                      </p:to>
                                    </p:animClr>
                                    <p:animClr clrSpc="rgb" dir="cw">
                                      <p:cBhvr>
                                        <p:cTn id="35" dur="500" autoRev="1" fill="remove"/>
                                        <p:tgtEl>
                                          <p:spTgt spid="2"/>
                                        </p:tgtEl>
                                        <p:attrNameLst>
                                          <p:attrName>fillcolor</p:attrName>
                                        </p:attrNameLst>
                                      </p:cBhvr>
                                      <p:to>
                                        <a:schemeClr val="bg1"/>
                                      </p:to>
                                    </p:animClr>
                                    <p:set>
                                      <p:cBhvr>
                                        <p:cTn id="36" dur="500" autoRev="1" fill="remove"/>
                                        <p:tgtEl>
                                          <p:spTgt spid="2"/>
                                        </p:tgtEl>
                                        <p:attrNameLst>
                                          <p:attrName>fill.type</p:attrName>
                                        </p:attrNameLst>
                                      </p:cBhvr>
                                      <p:to>
                                        <p:strVal val="solid"/>
                                      </p:to>
                                    </p:set>
                                    <p:set>
                                      <p:cBhvr>
                                        <p:cTn id="37" dur="500" autoRev="1" fill="remove"/>
                                        <p:tgtEl>
                                          <p:spTgt spid="2"/>
                                        </p:tgtEl>
                                        <p:attrNameLst>
                                          <p:attrName>fill.on</p:attrName>
                                        </p:attrNameLst>
                                      </p:cBhvr>
                                      <p:to>
                                        <p:strVal val="true"/>
                                      </p:to>
                                    </p:set>
                                  </p:childTnLst>
                                </p:cTn>
                              </p:par>
                            </p:childTnLst>
                          </p:cTn>
                        </p:par>
                        <p:par>
                          <p:cTn id="38" fill="hold">
                            <p:stCondLst>
                              <p:cond delay="7004"/>
                            </p:stCondLst>
                            <p:childTnLst>
                              <p:par>
                                <p:cTn id="39" presetID="6" presetClass="exit" presetSubtype="32" fill="hold" grpId="1" nodeType="afterEffect">
                                  <p:stCondLst>
                                    <p:cond delay="0"/>
                                  </p:stCondLst>
                                  <p:childTnLst>
                                    <p:animEffect transition="out" filter="circle(out)">
                                      <p:cBhvr>
                                        <p:cTn id="40" dur="2000"/>
                                        <p:tgtEl>
                                          <p:spTgt spid="2"/>
                                        </p:tgtEl>
                                      </p:cBhvr>
                                    </p:animEffect>
                                    <p:set>
                                      <p:cBhvr>
                                        <p:cTn id="41" dur="1" fill="hold">
                                          <p:stCondLst>
                                            <p:cond delay="1999"/>
                                          </p:stCondLst>
                                        </p:cTn>
                                        <p:tgtEl>
                                          <p:spTgt spid="2"/>
                                        </p:tgtEl>
                                        <p:attrNameLst>
                                          <p:attrName>style.visibility</p:attrName>
                                        </p:attrNameLst>
                                      </p:cBhvr>
                                      <p:to>
                                        <p:strVal val="hidden"/>
                                      </p:to>
                                    </p:set>
                                  </p:childTnLst>
                                </p:cTn>
                              </p:par>
                              <p:par>
                                <p:cTn id="42" presetID="27" presetClass="emph" presetSubtype="0" fill="remove" grpId="0" nodeType="withEffect">
                                  <p:stCondLst>
                                    <p:cond delay="0"/>
                                  </p:stCondLst>
                                  <p:childTnLst>
                                    <p:animClr clrSpc="rgb" dir="cw">
                                      <p:cBhvr override="childStyle">
                                        <p:cTn id="43" dur="500" autoRev="1" fill="remove"/>
                                        <p:tgtEl>
                                          <p:spTgt spid="3"/>
                                        </p:tgtEl>
                                        <p:attrNameLst>
                                          <p:attrName>style.color</p:attrName>
                                        </p:attrNameLst>
                                      </p:cBhvr>
                                      <p:to>
                                        <a:schemeClr val="bg1"/>
                                      </p:to>
                                    </p:animClr>
                                    <p:animClr clrSpc="rgb" dir="cw">
                                      <p:cBhvr>
                                        <p:cTn id="44" dur="500" autoRev="1" fill="remove"/>
                                        <p:tgtEl>
                                          <p:spTgt spid="3"/>
                                        </p:tgtEl>
                                        <p:attrNameLst>
                                          <p:attrName>fillcolor</p:attrName>
                                        </p:attrNameLst>
                                      </p:cBhvr>
                                      <p:to>
                                        <a:schemeClr val="bg1"/>
                                      </p:to>
                                    </p:animClr>
                                    <p:set>
                                      <p:cBhvr>
                                        <p:cTn id="45" dur="500" autoRev="1" fill="remove"/>
                                        <p:tgtEl>
                                          <p:spTgt spid="3"/>
                                        </p:tgtEl>
                                        <p:attrNameLst>
                                          <p:attrName>fill.type</p:attrName>
                                        </p:attrNameLst>
                                      </p:cBhvr>
                                      <p:to>
                                        <p:strVal val="solid"/>
                                      </p:to>
                                    </p:set>
                                    <p:set>
                                      <p:cBhvr>
                                        <p:cTn id="46" dur="500" autoRev="1" fill="remove"/>
                                        <p:tgtEl>
                                          <p:spTgt spid="3"/>
                                        </p:tgtEl>
                                        <p:attrNameLst>
                                          <p:attrName>fill.on</p:attrName>
                                        </p:attrNameLst>
                                      </p:cBhvr>
                                      <p:to>
                                        <p:strVal val="true"/>
                                      </p:to>
                                    </p:set>
                                  </p:childTnLst>
                                </p:cTn>
                              </p:par>
                            </p:childTnLst>
                          </p:cTn>
                        </p:par>
                        <p:par>
                          <p:cTn id="47" fill="hold">
                            <p:stCondLst>
                              <p:cond delay="9004"/>
                            </p:stCondLst>
                            <p:childTnLst>
                              <p:par>
                                <p:cTn id="48" presetID="6" presetClass="exit" presetSubtype="32" fill="hold" grpId="1" nodeType="afterEffect">
                                  <p:stCondLst>
                                    <p:cond delay="0"/>
                                  </p:stCondLst>
                                  <p:childTnLst>
                                    <p:animEffect transition="out" filter="circle(out)">
                                      <p:cBhvr>
                                        <p:cTn id="49" dur="2000"/>
                                        <p:tgtEl>
                                          <p:spTgt spid="3"/>
                                        </p:tgtEl>
                                      </p:cBhvr>
                                    </p:animEffect>
                                    <p:set>
                                      <p:cBhvr>
                                        <p:cTn id="50" dur="1" fill="hold">
                                          <p:stCondLst>
                                            <p:cond delay="1999"/>
                                          </p:stCondLst>
                                        </p:cTn>
                                        <p:tgtEl>
                                          <p:spTgt spid="3"/>
                                        </p:tgtEl>
                                        <p:attrNameLst>
                                          <p:attrName>style.visibility</p:attrName>
                                        </p:attrNameLst>
                                      </p:cBhvr>
                                      <p:to>
                                        <p:strVal val="hidden"/>
                                      </p:to>
                                    </p:set>
                                  </p:childTnLst>
                                </p:cTn>
                              </p:par>
                              <p:par>
                                <p:cTn id="51" presetID="27" presetClass="emph" presetSubtype="0" fill="remove" grpId="0" nodeType="withEffect">
                                  <p:stCondLst>
                                    <p:cond delay="0"/>
                                  </p:stCondLst>
                                  <p:childTnLst>
                                    <p:animClr clrSpc="rgb" dir="cw">
                                      <p:cBhvr override="childStyle">
                                        <p:cTn id="52" dur="500" autoRev="1" fill="remove"/>
                                        <p:tgtEl>
                                          <p:spTgt spid="4"/>
                                        </p:tgtEl>
                                        <p:attrNameLst>
                                          <p:attrName>style.color</p:attrName>
                                        </p:attrNameLst>
                                      </p:cBhvr>
                                      <p:to>
                                        <a:schemeClr val="bg1"/>
                                      </p:to>
                                    </p:animClr>
                                    <p:animClr clrSpc="rgb" dir="cw">
                                      <p:cBhvr>
                                        <p:cTn id="53" dur="500" autoRev="1" fill="remove"/>
                                        <p:tgtEl>
                                          <p:spTgt spid="4"/>
                                        </p:tgtEl>
                                        <p:attrNameLst>
                                          <p:attrName>fillcolor</p:attrName>
                                        </p:attrNameLst>
                                      </p:cBhvr>
                                      <p:to>
                                        <a:schemeClr val="bg1"/>
                                      </p:to>
                                    </p:animClr>
                                    <p:set>
                                      <p:cBhvr>
                                        <p:cTn id="54" dur="500" autoRev="1" fill="remove"/>
                                        <p:tgtEl>
                                          <p:spTgt spid="4"/>
                                        </p:tgtEl>
                                        <p:attrNameLst>
                                          <p:attrName>fill.type</p:attrName>
                                        </p:attrNameLst>
                                      </p:cBhvr>
                                      <p:to>
                                        <p:strVal val="solid"/>
                                      </p:to>
                                    </p:set>
                                    <p:set>
                                      <p:cBhvr>
                                        <p:cTn id="55" dur="500" autoRev="1" fill="remove"/>
                                        <p:tgtEl>
                                          <p:spTgt spid="4"/>
                                        </p:tgtEl>
                                        <p:attrNameLst>
                                          <p:attrName>fill.on</p:attrName>
                                        </p:attrNameLst>
                                      </p:cBhvr>
                                      <p:to>
                                        <p:strVal val="true"/>
                                      </p:to>
                                    </p:set>
                                  </p:childTnLst>
                                </p:cTn>
                              </p:par>
                            </p:childTnLst>
                          </p:cTn>
                        </p:par>
                        <p:par>
                          <p:cTn id="56" fill="hold">
                            <p:stCondLst>
                              <p:cond delay="11004"/>
                            </p:stCondLst>
                            <p:childTnLst>
                              <p:par>
                                <p:cTn id="57" presetID="6" presetClass="exit" presetSubtype="32" fill="hold" grpId="1" nodeType="afterEffect">
                                  <p:stCondLst>
                                    <p:cond delay="0"/>
                                  </p:stCondLst>
                                  <p:childTnLst>
                                    <p:animEffect transition="out" filter="circle(out)">
                                      <p:cBhvr>
                                        <p:cTn id="58" dur="2000"/>
                                        <p:tgtEl>
                                          <p:spTgt spid="4"/>
                                        </p:tgtEl>
                                      </p:cBhvr>
                                    </p:animEffect>
                                    <p:set>
                                      <p:cBhvr>
                                        <p:cTn id="59" dur="1" fill="hold">
                                          <p:stCondLst>
                                            <p:cond delay="1999"/>
                                          </p:stCondLst>
                                        </p:cTn>
                                        <p:tgtEl>
                                          <p:spTgt spid="4"/>
                                        </p:tgtEl>
                                        <p:attrNameLst>
                                          <p:attrName>style.visibility</p:attrName>
                                        </p:attrNameLst>
                                      </p:cBhvr>
                                      <p:to>
                                        <p:strVal val="hidden"/>
                                      </p:to>
                                    </p:set>
                                  </p:childTnLst>
                                </p:cTn>
                              </p:par>
                            </p:childTnLst>
                          </p:cTn>
                        </p:par>
                        <p:par>
                          <p:cTn id="60" fill="hold">
                            <p:stCondLst>
                              <p:cond delay="13004"/>
                            </p:stCondLst>
                            <p:childTnLst>
                              <p:par>
                                <p:cTn id="61" presetID="1" presetClass="mediacall" presetSubtype="0" fill="hold" nodeType="afterEffect">
                                  <p:stCondLst>
                                    <p:cond delay="250"/>
                                  </p:stCondLst>
                                  <p:childTnLst>
                                    <p:cmd type="call" cmd="playFrom(0.0)">
                                      <p:cBhvr>
                                        <p:cTn id="62" dur="2561" fill="hold"/>
                                        <p:tgtEl>
                                          <p:spTgt spid="5"/>
                                        </p:tgtEl>
                                      </p:cBhvr>
                                    </p:cmd>
                                  </p:childTnLst>
                                </p:cTn>
                              </p:par>
                            </p:childTnLst>
                          </p:cTn>
                        </p:par>
                        <p:par>
                          <p:cTn id="63" fill="hold">
                            <p:stCondLst>
                              <p:cond delay="15815"/>
                            </p:stCondLst>
                            <p:childTnLst>
                              <p:par>
                                <p:cTn id="64" presetID="1" presetClass="exit" presetSubtype="0" fill="hold" nodeType="afterEffect">
                                  <p:stCondLst>
                                    <p:cond delay="2000"/>
                                  </p:stCondLst>
                                  <p:childTnLst>
                                    <p:set>
                                      <p:cBhvr>
                                        <p:cTn id="65" dur="1" fill="hold">
                                          <p:stCondLst>
                                            <p:cond delay="0"/>
                                          </p:stCondLst>
                                        </p:cTn>
                                        <p:tgtEl>
                                          <p:spTgt spid="2091"/>
                                        </p:tgtEl>
                                        <p:attrNameLst>
                                          <p:attrName>style.visibility</p:attrName>
                                        </p:attrNameLst>
                                      </p:cBhvr>
                                      <p:to>
                                        <p:strVal val="hidden"/>
                                      </p:to>
                                    </p:set>
                                  </p:childTnLst>
                                </p:cTn>
                              </p:par>
                            </p:childTnLst>
                          </p:cTn>
                        </p:par>
                        <p:par>
                          <p:cTn id="66" fill="hold">
                            <p:stCondLst>
                              <p:cond delay="17815"/>
                            </p:stCondLst>
                            <p:childTnLst>
                              <p:par>
                                <p:cTn id="67" presetID="1" presetClass="entr" presetSubtype="0" fill="hold" nodeType="afterEffect">
                                  <p:stCondLst>
                                    <p:cond delay="0"/>
                                  </p:stCondLst>
                                  <p:childTnLst>
                                    <p:set>
                                      <p:cBhvr>
                                        <p:cTn id="68" dur="1" fill="hold">
                                          <p:stCondLst>
                                            <p:cond delay="0"/>
                                          </p:stCondLst>
                                        </p:cTn>
                                        <p:tgtEl>
                                          <p:spTgt spid="2099"/>
                                        </p:tgtEl>
                                        <p:attrNameLst>
                                          <p:attrName>style.visibility</p:attrName>
                                        </p:attrNameLst>
                                      </p:cBhvr>
                                      <p:to>
                                        <p:strVal val="visible"/>
                                      </p:to>
                                    </p:set>
                                  </p:childTnLst>
                                </p:cTn>
                              </p:par>
                              <p:par>
                                <p:cTn id="69" presetID="1" presetClass="mediacall" presetSubtype="0" fill="hold" nodeType="withEffect">
                                  <p:stCondLst>
                                    <p:cond delay="0"/>
                                  </p:stCondLst>
                                  <p:childTnLst>
                                    <p:cmd type="call" cmd="playFrom(0.0)">
                                      <p:cBhvr>
                                        <p:cTn id="70" dur="5200" fill="hold"/>
                                        <p:tgtEl>
                                          <p:spTgt spid="6"/>
                                        </p:tgtEl>
                                      </p:cBhvr>
                                    </p:cmd>
                                  </p:childTnLst>
                                </p:cTn>
                              </p:par>
                            </p:childTnLst>
                          </p:cTn>
                        </p:par>
                        <p:par>
                          <p:cTn id="71" fill="hold">
                            <p:stCondLst>
                              <p:cond delay="23015"/>
                            </p:stCondLst>
                            <p:childTnLst>
                              <p:par>
                                <p:cTn id="72" presetID="1" presetClass="exit" presetSubtype="0" fill="hold" nodeType="afterEffect">
                                  <p:stCondLst>
                                    <p:cond delay="1000"/>
                                  </p:stCondLst>
                                  <p:childTnLst>
                                    <p:set>
                                      <p:cBhvr>
                                        <p:cTn id="73" dur="1" fill="hold">
                                          <p:stCondLst>
                                            <p:cond delay="0"/>
                                          </p:stCondLst>
                                        </p:cTn>
                                        <p:tgtEl>
                                          <p:spTgt spid="2099"/>
                                        </p:tgtEl>
                                        <p:attrNameLst>
                                          <p:attrName>style.visibility</p:attrName>
                                        </p:attrNameLst>
                                      </p:cBhvr>
                                      <p:to>
                                        <p:strVal val="hidden"/>
                                      </p:to>
                                    </p:set>
                                  </p:childTnLst>
                                </p:cTn>
                              </p:par>
                            </p:childTnLst>
                          </p:cTn>
                        </p:par>
                        <p:par>
                          <p:cTn id="74" fill="hold">
                            <p:stCondLst>
                              <p:cond delay="24015"/>
                            </p:stCondLst>
                            <p:childTnLst>
                              <p:par>
                                <p:cTn id="75" presetID="1" presetClass="entr" presetSubtype="0" fill="hold" nodeType="afterEffect">
                                  <p:stCondLst>
                                    <p:cond delay="0"/>
                                  </p:stCondLst>
                                  <p:childTnLst>
                                    <p:set>
                                      <p:cBhvr>
                                        <p:cTn id="76" dur="1" fill="hold">
                                          <p:stCondLst>
                                            <p:cond delay="0"/>
                                          </p:stCondLst>
                                        </p:cTn>
                                        <p:tgtEl>
                                          <p:spTgt spid="2094"/>
                                        </p:tgtEl>
                                        <p:attrNameLst>
                                          <p:attrName>style.visibility</p:attrName>
                                        </p:attrNameLst>
                                      </p:cBhvr>
                                      <p:to>
                                        <p:strVal val="visible"/>
                                      </p:to>
                                    </p:set>
                                  </p:childTnLst>
                                </p:cTn>
                              </p:par>
                              <p:par>
                                <p:cTn id="77" presetID="1" presetClass="mediacall" presetSubtype="0" fill="hold" nodeType="withEffect">
                                  <p:stCondLst>
                                    <p:cond delay="0"/>
                                  </p:stCondLst>
                                  <p:childTnLst>
                                    <p:cmd type="call" cmd="playFrom(0.0)">
                                      <p:cBhvr>
                                        <p:cTn id="78" dur="1950" fill="hold"/>
                                        <p:tgtEl>
                                          <p:spTgt spid="7"/>
                                        </p:tgtEl>
                                      </p:cBhvr>
                                    </p:cmd>
                                  </p:childTnLst>
                                </p:cTn>
                              </p:par>
                            </p:childTnLst>
                          </p:cTn>
                        </p:par>
                        <p:par>
                          <p:cTn id="79" fill="hold">
                            <p:stCondLst>
                              <p:cond delay="25965"/>
                            </p:stCondLst>
                            <p:childTnLst>
                              <p:par>
                                <p:cTn id="80" presetID="1" presetClass="exit" presetSubtype="0" fill="hold" nodeType="afterEffect">
                                  <p:stCondLst>
                                    <p:cond delay="1000"/>
                                  </p:stCondLst>
                                  <p:childTnLst>
                                    <p:set>
                                      <p:cBhvr>
                                        <p:cTn id="81" dur="1" fill="hold">
                                          <p:stCondLst>
                                            <p:cond delay="0"/>
                                          </p:stCondLst>
                                        </p:cTn>
                                        <p:tgtEl>
                                          <p:spTgt spid="2094"/>
                                        </p:tgtEl>
                                        <p:attrNameLst>
                                          <p:attrName>style.visibility</p:attrName>
                                        </p:attrNameLst>
                                      </p:cBhvr>
                                      <p:to>
                                        <p:strVal val="hidden"/>
                                      </p:to>
                                    </p:set>
                                  </p:childTnLst>
                                </p:cTn>
                              </p:par>
                            </p:childTnLst>
                          </p:cTn>
                        </p:par>
                        <p:par>
                          <p:cTn id="82" fill="hold">
                            <p:stCondLst>
                              <p:cond delay="26965"/>
                            </p:stCondLst>
                            <p:childTnLst>
                              <p:par>
                                <p:cTn id="83" presetID="1" presetClass="entr" presetSubtype="0" fill="hold" nodeType="afterEffect">
                                  <p:stCondLst>
                                    <p:cond delay="0"/>
                                  </p:stCondLst>
                                  <p:childTnLst>
                                    <p:set>
                                      <p:cBhvr>
                                        <p:cTn id="84" dur="1" fill="hold">
                                          <p:stCondLst>
                                            <p:cond delay="0"/>
                                          </p:stCondLst>
                                        </p:cTn>
                                        <p:tgtEl>
                                          <p:spTgt spid="2100"/>
                                        </p:tgtEl>
                                        <p:attrNameLst>
                                          <p:attrName>style.visibility</p:attrName>
                                        </p:attrNameLst>
                                      </p:cBhvr>
                                      <p:to>
                                        <p:strVal val="visible"/>
                                      </p:to>
                                    </p:set>
                                  </p:childTnLst>
                                </p:cTn>
                              </p:par>
                              <p:par>
                                <p:cTn id="85" presetID="1" presetClass="mediacall" presetSubtype="0" fill="hold" nodeType="withEffect">
                                  <p:stCondLst>
                                    <p:cond delay="0"/>
                                  </p:stCondLst>
                                  <p:childTnLst>
                                    <p:cmd type="call" cmd="playFrom(0.0)">
                                      <p:cBhvr>
                                        <p:cTn id="86" dur="4350" fill="hold"/>
                                        <p:tgtEl>
                                          <p:spTgt spid="9"/>
                                        </p:tgtEl>
                                      </p:cBhvr>
                                    </p:cmd>
                                  </p:childTnLst>
                                </p:cTn>
                              </p:par>
                            </p:childTnLst>
                          </p:cTn>
                        </p:par>
                        <p:par>
                          <p:cTn id="87" fill="hold">
                            <p:stCondLst>
                              <p:cond delay="31315"/>
                            </p:stCondLst>
                            <p:childTnLst>
                              <p:par>
                                <p:cTn id="88" presetID="1" presetClass="exit" presetSubtype="0" fill="hold" nodeType="afterEffect">
                                  <p:stCondLst>
                                    <p:cond delay="0"/>
                                  </p:stCondLst>
                                  <p:childTnLst>
                                    <p:set>
                                      <p:cBhvr>
                                        <p:cTn id="89" dur="1" fill="hold">
                                          <p:stCondLst>
                                            <p:cond delay="0"/>
                                          </p:stCondLst>
                                        </p:cTn>
                                        <p:tgtEl>
                                          <p:spTgt spid="2100"/>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210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2112"/>
                                        </p:tgtEl>
                                        <p:attrNameLst>
                                          <p:attrName>style.visibility</p:attrName>
                                        </p:attrNameLst>
                                      </p:cBhvr>
                                      <p:to>
                                        <p:strVal val="visible"/>
                                      </p:to>
                                    </p:set>
                                  </p:childTnLst>
                                </p:cTn>
                              </p:par>
                              <p:par>
                                <p:cTn id="94" presetID="22" presetClass="entr" presetSubtype="1" fill="hold" nodeType="withEffect">
                                  <p:stCondLst>
                                    <p:cond delay="0"/>
                                  </p:stCondLst>
                                  <p:childTnLst>
                                    <p:set>
                                      <p:cBhvr>
                                        <p:cTn id="95" dur="1" fill="hold">
                                          <p:stCondLst>
                                            <p:cond delay="0"/>
                                          </p:stCondLst>
                                        </p:cTn>
                                        <p:tgtEl>
                                          <p:spTgt spid="2103"/>
                                        </p:tgtEl>
                                        <p:attrNameLst>
                                          <p:attrName>style.visibility</p:attrName>
                                        </p:attrNameLst>
                                      </p:cBhvr>
                                      <p:to>
                                        <p:strVal val="visible"/>
                                      </p:to>
                                    </p:set>
                                    <p:animEffect transition="in" filter="wipe(up)">
                                      <p:cBhvr>
                                        <p:cTn id="96" dur="500"/>
                                        <p:tgtEl>
                                          <p:spTgt spid="2103"/>
                                        </p:tgtEl>
                                      </p:cBhvr>
                                    </p:animEffect>
                                  </p:childTnLst>
                                </p:cTn>
                              </p:par>
                              <p:par>
                                <p:cTn id="97" presetID="1" presetClass="mediacall" presetSubtype="0" fill="hold" nodeType="withEffect">
                                  <p:stCondLst>
                                    <p:cond delay="0"/>
                                  </p:stCondLst>
                                  <p:childTnLst>
                                    <p:cmd type="call" cmd="playFrom(0.0)">
                                      <p:cBhvr>
                                        <p:cTn id="98" dur="4700" fill="hold"/>
                                        <p:tgtEl>
                                          <p:spTgt spid="10"/>
                                        </p:tgtEl>
                                      </p:cBhvr>
                                    </p:cmd>
                                  </p:childTnLst>
                                </p:cTn>
                              </p:par>
                              <p:par>
                                <p:cTn id="99" presetID="22" presetClass="entr" presetSubtype="1" fill="hold" nodeType="withEffect">
                                  <p:stCondLst>
                                    <p:cond delay="0"/>
                                  </p:stCondLst>
                                  <p:childTnLst>
                                    <p:set>
                                      <p:cBhvr>
                                        <p:cTn id="100" dur="1" fill="hold">
                                          <p:stCondLst>
                                            <p:cond delay="0"/>
                                          </p:stCondLst>
                                        </p:cTn>
                                        <p:tgtEl>
                                          <p:spTgt spid="2104"/>
                                        </p:tgtEl>
                                        <p:attrNameLst>
                                          <p:attrName>style.visibility</p:attrName>
                                        </p:attrNameLst>
                                      </p:cBhvr>
                                      <p:to>
                                        <p:strVal val="visible"/>
                                      </p:to>
                                    </p:set>
                                    <p:animEffect transition="in" filter="wipe(up)">
                                      <p:cBhvr>
                                        <p:cTn id="101" dur="1000"/>
                                        <p:tgtEl>
                                          <p:spTgt spid="2104"/>
                                        </p:tgtEl>
                                      </p:cBhvr>
                                    </p:animEffect>
                                  </p:childTnLst>
                                </p:cTn>
                              </p:par>
                            </p:childTnLst>
                          </p:cTn>
                        </p:par>
                        <p:par>
                          <p:cTn id="102" fill="hold">
                            <p:stCondLst>
                              <p:cond delay="36015"/>
                            </p:stCondLst>
                            <p:childTnLst>
                              <p:par>
                                <p:cTn id="103" presetID="22" presetClass="entr" presetSubtype="1" fill="hold" nodeType="afterEffect">
                                  <p:stCondLst>
                                    <p:cond delay="250"/>
                                  </p:stCondLst>
                                  <p:childTnLst>
                                    <p:set>
                                      <p:cBhvr>
                                        <p:cTn id="104" dur="1" fill="hold">
                                          <p:stCondLst>
                                            <p:cond delay="0"/>
                                          </p:stCondLst>
                                        </p:cTn>
                                        <p:tgtEl>
                                          <p:spTgt spid="2105"/>
                                        </p:tgtEl>
                                        <p:attrNameLst>
                                          <p:attrName>style.visibility</p:attrName>
                                        </p:attrNameLst>
                                      </p:cBhvr>
                                      <p:to>
                                        <p:strVal val="visible"/>
                                      </p:to>
                                    </p:set>
                                    <p:animEffect transition="in" filter="wipe(up)">
                                      <p:cBhvr>
                                        <p:cTn id="105" dur="1000"/>
                                        <p:tgtEl>
                                          <p:spTgt spid="2105"/>
                                        </p:tgtEl>
                                      </p:cBhvr>
                                    </p:animEffect>
                                  </p:childTnLst>
                                </p:cTn>
                              </p:par>
                            </p:childTnLst>
                          </p:cTn>
                        </p:par>
                        <p:par>
                          <p:cTn id="106" fill="hold">
                            <p:stCondLst>
                              <p:cond delay="37265"/>
                            </p:stCondLst>
                            <p:childTnLst>
                              <p:par>
                                <p:cTn id="107" presetID="22" presetClass="entr" presetSubtype="1" fill="hold" nodeType="afterEffect">
                                  <p:stCondLst>
                                    <p:cond delay="250"/>
                                  </p:stCondLst>
                                  <p:childTnLst>
                                    <p:set>
                                      <p:cBhvr>
                                        <p:cTn id="108" dur="1" fill="hold">
                                          <p:stCondLst>
                                            <p:cond delay="0"/>
                                          </p:stCondLst>
                                        </p:cTn>
                                        <p:tgtEl>
                                          <p:spTgt spid="2106"/>
                                        </p:tgtEl>
                                        <p:attrNameLst>
                                          <p:attrName>style.visibility</p:attrName>
                                        </p:attrNameLst>
                                      </p:cBhvr>
                                      <p:to>
                                        <p:strVal val="visible"/>
                                      </p:to>
                                    </p:set>
                                    <p:animEffect transition="in" filter="wipe(up)">
                                      <p:cBhvr>
                                        <p:cTn id="109" dur="1000"/>
                                        <p:tgtEl>
                                          <p:spTgt spid="2106"/>
                                        </p:tgtEl>
                                      </p:cBhvr>
                                    </p:animEffect>
                                  </p:childTnLst>
                                </p:cTn>
                              </p:par>
                            </p:childTnLst>
                          </p:cTn>
                        </p:par>
                        <p:par>
                          <p:cTn id="110" fill="hold">
                            <p:stCondLst>
                              <p:cond delay="38515"/>
                            </p:stCondLst>
                            <p:childTnLst>
                              <p:par>
                                <p:cTn id="111" presetID="22" presetClass="entr" presetSubtype="1" fill="hold" nodeType="afterEffect">
                                  <p:stCondLst>
                                    <p:cond delay="250"/>
                                  </p:stCondLst>
                                  <p:childTnLst>
                                    <p:set>
                                      <p:cBhvr>
                                        <p:cTn id="112" dur="1" fill="hold">
                                          <p:stCondLst>
                                            <p:cond delay="0"/>
                                          </p:stCondLst>
                                        </p:cTn>
                                        <p:tgtEl>
                                          <p:spTgt spid="2107"/>
                                        </p:tgtEl>
                                        <p:attrNameLst>
                                          <p:attrName>style.visibility</p:attrName>
                                        </p:attrNameLst>
                                      </p:cBhvr>
                                      <p:to>
                                        <p:strVal val="visible"/>
                                      </p:to>
                                    </p:set>
                                    <p:animEffect transition="in" filter="wipe(up)">
                                      <p:cBhvr>
                                        <p:cTn id="113" dur="1000"/>
                                        <p:tgtEl>
                                          <p:spTgt spid="2107"/>
                                        </p:tgtEl>
                                      </p:cBhvr>
                                    </p:animEffect>
                                  </p:childTnLst>
                                </p:cTn>
                              </p:par>
                            </p:childTnLst>
                          </p:cTn>
                        </p:par>
                        <p:par>
                          <p:cTn id="114" fill="hold">
                            <p:stCondLst>
                              <p:cond delay="39765"/>
                            </p:stCondLst>
                            <p:childTnLst>
                              <p:par>
                                <p:cTn id="115" presetID="22" presetClass="entr" presetSubtype="1" fill="hold" nodeType="afterEffect">
                                  <p:stCondLst>
                                    <p:cond delay="250"/>
                                  </p:stCondLst>
                                  <p:childTnLst>
                                    <p:set>
                                      <p:cBhvr>
                                        <p:cTn id="116" dur="1" fill="hold">
                                          <p:stCondLst>
                                            <p:cond delay="0"/>
                                          </p:stCondLst>
                                        </p:cTn>
                                        <p:tgtEl>
                                          <p:spTgt spid="2108"/>
                                        </p:tgtEl>
                                        <p:attrNameLst>
                                          <p:attrName>style.visibility</p:attrName>
                                        </p:attrNameLst>
                                      </p:cBhvr>
                                      <p:to>
                                        <p:strVal val="visible"/>
                                      </p:to>
                                    </p:set>
                                    <p:animEffect transition="in" filter="wipe(up)">
                                      <p:cBhvr>
                                        <p:cTn id="117" dur="1000"/>
                                        <p:tgtEl>
                                          <p:spTgt spid="210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8" fill="hold" display="0">
                  <p:stCondLst>
                    <p:cond delay="indefinite"/>
                  </p:stCondLst>
                  <p:endCondLst>
                    <p:cond evt="onStopAudio" delay="0">
                      <p:tgtEl>
                        <p:sldTgt/>
                      </p:tgtEl>
                    </p:cond>
                  </p:endCondLst>
                </p:cTn>
                <p:tgtEl>
                  <p:spTgt spid="19"/>
                </p:tgtEl>
              </p:cMediaNode>
            </p:audio>
            <p:audio>
              <p:cMediaNode vol="100000">
                <p:cTn id="119" fill="hold" display="0">
                  <p:stCondLst>
                    <p:cond delay="indefinite"/>
                  </p:stCondLst>
                  <p:endCondLst>
                    <p:cond evt="onStopAudio" delay="0">
                      <p:tgtEl>
                        <p:sldTgt/>
                      </p:tgtEl>
                    </p:cond>
                  </p:endCondLst>
                </p:cTn>
                <p:tgtEl>
                  <p:spTgt spid="20"/>
                </p:tgtEl>
              </p:cMediaNode>
            </p:audio>
            <p:audio>
              <p:cMediaNode vol="80000">
                <p:cTn id="120" fill="hold" display="0">
                  <p:stCondLst>
                    <p:cond delay="indefinite"/>
                  </p:stCondLst>
                  <p:endCondLst>
                    <p:cond evt="onStopAudio" delay="0">
                      <p:tgtEl>
                        <p:sldTgt/>
                      </p:tgtEl>
                    </p:cond>
                  </p:endCondLst>
                </p:cTn>
                <p:tgtEl>
                  <p:spTgt spid="5"/>
                </p:tgtEl>
              </p:cMediaNode>
            </p:audio>
            <p:audio>
              <p:cMediaNode vol="80000">
                <p:cTn id="121" fill="hold" display="0">
                  <p:stCondLst>
                    <p:cond delay="indefinite"/>
                  </p:stCondLst>
                  <p:endCondLst>
                    <p:cond evt="onStopAudio" delay="0">
                      <p:tgtEl>
                        <p:sldTgt/>
                      </p:tgtEl>
                    </p:cond>
                  </p:endCondLst>
                </p:cTn>
                <p:tgtEl>
                  <p:spTgt spid="6"/>
                </p:tgtEl>
              </p:cMediaNode>
            </p:audio>
            <p:audio>
              <p:cMediaNode vol="80000">
                <p:cTn id="122" fill="hold" display="0">
                  <p:stCondLst>
                    <p:cond delay="indefinite"/>
                  </p:stCondLst>
                  <p:endCondLst>
                    <p:cond evt="onStopAudio" delay="0">
                      <p:tgtEl>
                        <p:sldTgt/>
                      </p:tgtEl>
                    </p:cond>
                  </p:endCondLst>
                </p:cTn>
                <p:tgtEl>
                  <p:spTgt spid="7"/>
                </p:tgtEl>
              </p:cMediaNode>
            </p:audio>
            <p:audio>
              <p:cMediaNode vol="80000">
                <p:cTn id="123" fill="hold" display="0">
                  <p:stCondLst>
                    <p:cond delay="indefinite"/>
                  </p:stCondLst>
                  <p:endCondLst>
                    <p:cond evt="onStopAudio" delay="0">
                      <p:tgtEl>
                        <p:sldTgt/>
                      </p:tgtEl>
                    </p:cond>
                  </p:endCondLst>
                </p:cTn>
                <p:tgtEl>
                  <p:spTgt spid="9"/>
                </p:tgtEl>
              </p:cMediaNode>
            </p:audio>
            <p:audio>
              <p:cMediaNode vol="80000">
                <p:cTn id="124" fill="hold" display="0">
                  <p:stCondLst>
                    <p:cond delay="indefinite"/>
                  </p:stCondLst>
                  <p:endCondLst>
                    <p:cond evt="onStopAudio" delay="0">
                      <p:tgtEl>
                        <p:sldTgt/>
                      </p:tgtEl>
                    </p:cond>
                  </p:endCondLst>
                </p:cTn>
                <p:tgtEl>
                  <p:spTgt spid="10"/>
                </p:tgtEl>
              </p:cMediaNode>
            </p:audio>
            <p:audio isNarration="1">
              <p:cMediaNode vol="80000" showWhenStopped="0">
                <p:cTn id="125" fill="hold" display="0">
                  <p:stCondLst>
                    <p:cond delay="indefinite"/>
                  </p:stCondLst>
                  <p:endCondLst>
                    <p:cond evt="onStopAudio" delay="0">
                      <p:tgtEl>
                        <p:sldTgt/>
                      </p:tgtEl>
                    </p:cond>
                  </p:endCondLst>
                </p:cTn>
                <p:tgtEl>
                  <p:spTgt spid="14"/>
                </p:tgtEl>
              </p:cMediaNode>
            </p:audio>
          </p:childTnLst>
        </p:cTn>
      </p:par>
    </p:tnLst>
    <p:bldLst>
      <p:bldP spid="2112" grpId="0" animBg="1"/>
      <p:bldP spid="2" grpId="0" animBg="1"/>
      <p:bldP spid="2" grpId="1" animBg="1"/>
      <p:bldP spid="3" grpId="0" animBg="1"/>
      <p:bldP spid="3" grpId="1" animBg="1"/>
      <p:bldP spid="4" grpId="0" animBg="1"/>
      <p:bldP spid="4" grpId="1" animBg="1"/>
      <p:bldP spid="13" grpId="0" animBg="1"/>
      <p:bldP spid="13" grpId="1" animBg="1"/>
      <p:bldP spid="13" grpId="2" animBg="1"/>
    </p:bldLst>
  </p:timing>
  <p:extLst>
    <p:ext uri="{E180D4A7-C9FB-4DFB-919C-405C955672EB}">
      <p14:showEvtLst xmlns:p14="http://schemas.microsoft.com/office/powerpoint/2010/main">
        <p14:playEvt time="2042" objId="20"/>
        <p14:stopEvt time="2576" objId="20"/>
        <p14:playEvt time="5529" objId="19"/>
        <p14:stopEvt time="7089" objId="19"/>
        <p14:playEvt time="13275" objId="5"/>
        <p14:stopEvt time="15854" objId="5"/>
        <p14:playEvt time="17836" objId="6"/>
        <p14:stopEvt time="23055" objId="6"/>
        <p14:playEvt time="24036" objId="7"/>
        <p14:stopEvt time="26213" objId="7"/>
        <p14:playEvt time="26986" objId="9"/>
        <p14:playEvt time="31337" objId="10"/>
        <p14:stopEvt time="31383" objId="9"/>
        <p14:stopEvt time="36328" objId="10"/>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4C089-CA28-8CD3-5CF4-9613C96BE3E8}"/>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CF2123EB-7552-8DB4-57CB-A468ADE15BE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7AF4022-F00B-C7AD-A59D-8779AA67F4DC}"/>
              </a:ext>
            </a:extLst>
          </p:cNvPr>
          <p:cNvSpPr txBox="1"/>
          <p:nvPr/>
        </p:nvSpPr>
        <p:spPr>
          <a:xfrm>
            <a:off x="1" y="173022"/>
            <a:ext cx="12192000" cy="830997"/>
          </a:xfrm>
          <a:prstGeom prst="rect">
            <a:avLst/>
          </a:prstGeom>
          <a:noFill/>
        </p:spPr>
        <p:txBody>
          <a:bodyPr wrap="square" rtlCol="0">
            <a:spAutoFit/>
          </a:bodyPr>
          <a:lstStyle/>
          <a:p>
            <a:pPr algn="ctr"/>
            <a:r>
              <a:rPr lang="en-US" sz="4800" dirty="0">
                <a:latin typeface="Bahnschrift" panose="020B0502040204020203" pitchFamily="34" charset="0"/>
                <a:ea typeface="Calibri" panose="020F0502020204030204" pitchFamily="34" charset="0"/>
                <a:cs typeface="Calibri" panose="020F0502020204030204" pitchFamily="34" charset="0"/>
              </a:rPr>
              <a:t>Attention to Detail </a:t>
            </a:r>
          </a:p>
        </p:txBody>
      </p:sp>
      <p:cxnSp>
        <p:nvCxnSpPr>
          <p:cNvPr id="4" name="Straight Connector 3">
            <a:extLst>
              <a:ext uri="{FF2B5EF4-FFF2-40B4-BE49-F238E27FC236}">
                <a16:creationId xmlns:a16="http://schemas.microsoft.com/office/drawing/2014/main" id="{863E2372-5902-ECC2-C91F-34F99516B6EE}"/>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10" name="Group 9">
            <a:extLst>
              <a:ext uri="{FF2B5EF4-FFF2-40B4-BE49-F238E27FC236}">
                <a16:creationId xmlns:a16="http://schemas.microsoft.com/office/drawing/2014/main" id="{DECCE03C-E85B-17E7-803F-BF1DB2C810DF}"/>
              </a:ext>
            </a:extLst>
          </p:cNvPr>
          <p:cNvGrpSpPr/>
          <p:nvPr/>
        </p:nvGrpSpPr>
        <p:grpSpPr>
          <a:xfrm>
            <a:off x="1515156" y="3563543"/>
            <a:ext cx="9161688" cy="2979120"/>
            <a:chOff x="1116718" y="1190445"/>
            <a:chExt cx="9161688" cy="2979120"/>
          </a:xfrm>
        </p:grpSpPr>
        <p:pic>
          <p:nvPicPr>
            <p:cNvPr id="53" name="Picture 52">
              <a:extLst>
                <a:ext uri="{FF2B5EF4-FFF2-40B4-BE49-F238E27FC236}">
                  <a16:creationId xmlns:a16="http://schemas.microsoft.com/office/drawing/2014/main" id="{1EB946CC-ADB8-D789-8F04-C987427F2856}"/>
                </a:ext>
              </a:extLst>
            </p:cNvPr>
            <p:cNvPicPr>
              <a:picLocks noChangeAspect="1"/>
            </p:cNvPicPr>
            <p:nvPr/>
          </p:nvPicPr>
          <p:blipFill>
            <a:blip r:embed="rId5"/>
            <a:srcRect b="44128"/>
            <a:stretch>
              <a:fillRect/>
            </a:stretch>
          </p:blipFill>
          <p:spPr>
            <a:xfrm>
              <a:off x="5789944" y="1190445"/>
              <a:ext cx="4488462" cy="2979117"/>
            </a:xfrm>
            <a:prstGeom prst="rect">
              <a:avLst/>
            </a:prstGeom>
            <a:ln w="19050">
              <a:solidFill>
                <a:schemeClr val="tx1"/>
              </a:solidFill>
            </a:ln>
          </p:spPr>
        </p:pic>
        <p:pic>
          <p:nvPicPr>
            <p:cNvPr id="7" name="Picture 6" descr="Graphical user interface, table&#10;&#10;Description automatically generated">
              <a:extLst>
                <a:ext uri="{FF2B5EF4-FFF2-40B4-BE49-F238E27FC236}">
                  <a16:creationId xmlns:a16="http://schemas.microsoft.com/office/drawing/2014/main" id="{ED701318-4B97-5138-6C2B-4E7DBF3E4514}"/>
                </a:ext>
              </a:extLst>
            </p:cNvPr>
            <p:cNvPicPr>
              <a:picLocks noChangeAspect="1"/>
            </p:cNvPicPr>
            <p:nvPr/>
          </p:nvPicPr>
          <p:blipFill rotWithShape="1">
            <a:blip r:embed="rId6">
              <a:extLst>
                <a:ext uri="{28A0092B-C50C-407E-A947-70E740481C1C}">
                  <a14:useLocalDpi xmlns:a14="http://schemas.microsoft.com/office/drawing/2010/main" val="0"/>
                </a:ext>
              </a:extLst>
            </a:blip>
            <a:srcRect l="1331" t="906" r="1658" b="55988"/>
            <a:stretch>
              <a:fillRect/>
            </a:stretch>
          </p:blipFill>
          <p:spPr>
            <a:xfrm>
              <a:off x="1116718" y="1190445"/>
              <a:ext cx="4488462" cy="2979120"/>
            </a:xfrm>
            <a:prstGeom prst="rect">
              <a:avLst/>
            </a:prstGeom>
            <a:ln w="19050">
              <a:solidFill>
                <a:schemeClr val="tx1"/>
              </a:solidFill>
            </a:ln>
          </p:spPr>
        </p:pic>
      </p:grpSp>
      <p:sp>
        <p:nvSpPr>
          <p:cNvPr id="19" name="Rectangle 18">
            <a:extLst>
              <a:ext uri="{FF2B5EF4-FFF2-40B4-BE49-F238E27FC236}">
                <a16:creationId xmlns:a16="http://schemas.microsoft.com/office/drawing/2014/main" id="{6977EDCB-A4EA-487B-4A05-876AD426F579}"/>
              </a:ext>
            </a:extLst>
          </p:cNvPr>
          <p:cNvSpPr/>
          <p:nvPr/>
        </p:nvSpPr>
        <p:spPr>
          <a:xfrm>
            <a:off x="2737727" y="6267009"/>
            <a:ext cx="1280160" cy="112639"/>
          </a:xfrm>
          <a:prstGeom prst="rect">
            <a:avLst/>
          </a:prstGeom>
          <a:solidFill>
            <a:srgbClr val="8AE0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CB248A5-3FBB-3FF0-6E50-3C4F3373F097}"/>
              </a:ext>
            </a:extLst>
          </p:cNvPr>
          <p:cNvSpPr txBox="1"/>
          <p:nvPr/>
        </p:nvSpPr>
        <p:spPr>
          <a:xfrm>
            <a:off x="3162928" y="6226734"/>
            <a:ext cx="1093251" cy="200055"/>
          </a:xfrm>
          <a:prstGeom prst="rect">
            <a:avLst/>
          </a:prstGeom>
          <a:noFill/>
        </p:spPr>
        <p:txBody>
          <a:bodyPr wrap="square" rtlCol="0">
            <a:spAutoFit/>
          </a:bodyPr>
          <a:lstStyle/>
          <a:p>
            <a:r>
              <a:rPr lang="en-US" sz="700" b="1" dirty="0"/>
              <a:t>777 Beef Patty All-NAT</a:t>
            </a:r>
          </a:p>
        </p:txBody>
      </p:sp>
      <p:sp>
        <p:nvSpPr>
          <p:cNvPr id="42" name="Rectangle 41">
            <a:extLst>
              <a:ext uri="{FF2B5EF4-FFF2-40B4-BE49-F238E27FC236}">
                <a16:creationId xmlns:a16="http://schemas.microsoft.com/office/drawing/2014/main" id="{8B226D81-BEC0-AAB7-C5FC-21A24825E275}"/>
              </a:ext>
            </a:extLst>
          </p:cNvPr>
          <p:cNvSpPr/>
          <p:nvPr/>
        </p:nvSpPr>
        <p:spPr>
          <a:xfrm>
            <a:off x="6317306" y="6293365"/>
            <a:ext cx="457200" cy="1254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3A737B1-2FB6-E854-BF4D-356EF10FD7A0}"/>
              </a:ext>
            </a:extLst>
          </p:cNvPr>
          <p:cNvSpPr txBox="1"/>
          <p:nvPr/>
        </p:nvSpPr>
        <p:spPr>
          <a:xfrm>
            <a:off x="2631477" y="6226734"/>
            <a:ext cx="715759" cy="200055"/>
          </a:xfrm>
          <a:prstGeom prst="rect">
            <a:avLst/>
          </a:prstGeom>
          <a:noFill/>
        </p:spPr>
        <p:txBody>
          <a:bodyPr wrap="square" rtlCol="0">
            <a:spAutoFit/>
          </a:bodyPr>
          <a:lstStyle/>
          <a:p>
            <a:r>
              <a:rPr lang="en-US" sz="700" b="1" dirty="0"/>
              <a:t>3859902271</a:t>
            </a:r>
          </a:p>
        </p:txBody>
      </p:sp>
      <p:sp>
        <p:nvSpPr>
          <p:cNvPr id="14" name="Rectangle 13">
            <a:extLst>
              <a:ext uri="{FF2B5EF4-FFF2-40B4-BE49-F238E27FC236}">
                <a16:creationId xmlns:a16="http://schemas.microsoft.com/office/drawing/2014/main" id="{65EC81E7-5A73-D0D0-518E-F7CAA725E6DA}"/>
              </a:ext>
            </a:extLst>
          </p:cNvPr>
          <p:cNvSpPr/>
          <p:nvPr/>
        </p:nvSpPr>
        <p:spPr>
          <a:xfrm>
            <a:off x="2672377" y="6042730"/>
            <a:ext cx="555463" cy="3840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894BA1-F34F-9A0A-E616-B54B39F536CA}"/>
              </a:ext>
            </a:extLst>
          </p:cNvPr>
          <p:cNvSpPr/>
          <p:nvPr/>
        </p:nvSpPr>
        <p:spPr>
          <a:xfrm>
            <a:off x="1944320" y="6270442"/>
            <a:ext cx="91440" cy="112639"/>
          </a:xfrm>
          <a:prstGeom prst="rect">
            <a:avLst/>
          </a:prstGeom>
          <a:solidFill>
            <a:srgbClr val="8AE0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AAA3321-B069-E2B1-2D33-115E945BB5EC}"/>
              </a:ext>
            </a:extLst>
          </p:cNvPr>
          <p:cNvSpPr txBox="1"/>
          <p:nvPr/>
        </p:nvSpPr>
        <p:spPr>
          <a:xfrm>
            <a:off x="1878764" y="6220216"/>
            <a:ext cx="232756" cy="200055"/>
          </a:xfrm>
          <a:prstGeom prst="rect">
            <a:avLst/>
          </a:prstGeom>
          <a:noFill/>
        </p:spPr>
        <p:txBody>
          <a:bodyPr wrap="square" rtlCol="0">
            <a:spAutoFit/>
          </a:bodyPr>
          <a:lstStyle/>
          <a:p>
            <a:r>
              <a:rPr lang="en-US" sz="700" b="1" dirty="0"/>
              <a:t>2</a:t>
            </a:r>
          </a:p>
        </p:txBody>
      </p:sp>
      <p:cxnSp>
        <p:nvCxnSpPr>
          <p:cNvPr id="27" name="Straight Arrow Connector 26">
            <a:extLst>
              <a:ext uri="{FF2B5EF4-FFF2-40B4-BE49-F238E27FC236}">
                <a16:creationId xmlns:a16="http://schemas.microsoft.com/office/drawing/2014/main" id="{063F709C-93A7-006F-3C1A-6B1D7BB7F7C5}"/>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2B0BFBA3-7FB0-6F85-AFF7-A0067CF6E1A2}"/>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B38E54FC-8ECD-27BA-E394-877DCAA37E95}"/>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7A5C1F1-EF9E-AC1F-4310-6F45214ADEF5}"/>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3E6D43D-0D42-C3FD-1639-EB2DC053DB93}"/>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F86F2B50-DB70-3603-6614-F6E7AB66D69C}"/>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56A8969B-3AA0-449F-48DD-B47447802F2E}"/>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5FBC5588-F9C9-03B7-44B1-0FEF813A4F8B}"/>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2112B444-F423-83E5-BC24-D8310919CE8A}"/>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75F067B1-DADA-FA53-F655-A249F8F52A14}"/>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4A3F10FD-C210-2A6F-2224-64313AD30378}"/>
              </a:ext>
            </a:extLst>
          </p:cNvPr>
          <p:cNvCxnSpPr>
            <a:cxnSpLocks/>
          </p:cNvCxnSpPr>
          <p:nvPr/>
        </p:nvCxnSpPr>
        <p:spPr>
          <a:xfrm>
            <a:off x="3347236" y="6349022"/>
            <a:ext cx="2904721" cy="0"/>
          </a:xfrm>
          <a:prstGeom prst="straightConnector1">
            <a:avLst/>
          </a:prstGeom>
          <a:ln w="5715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E85C3DAE-1E94-1BA4-33D4-91A7A4BFD904}"/>
              </a:ext>
            </a:extLst>
          </p:cNvPr>
          <p:cNvSpPr txBox="1"/>
          <p:nvPr/>
        </p:nvSpPr>
        <p:spPr>
          <a:xfrm>
            <a:off x="247650" y="1218777"/>
            <a:ext cx="11696700" cy="2185214"/>
          </a:xfrm>
          <a:prstGeom prst="rect">
            <a:avLst/>
          </a:prstGeom>
          <a:noFill/>
        </p:spPr>
        <p:txBody>
          <a:bodyPr wrap="square">
            <a:spAutoFit/>
          </a:bodyPr>
          <a:lstStyle/>
          <a:p>
            <a:pPr algn="ctr"/>
            <a:r>
              <a:rPr lang="en-US" sz="2800" dirty="0">
                <a:latin typeface="Aptos" panose="020B0004020202020204" pitchFamily="34" charset="0"/>
                <a:ea typeface="Calibri Light" panose="020F0302020204030204" pitchFamily="34" charset="0"/>
                <a:cs typeface="Calibri" panose="020F0502020204030204" pitchFamily="34" charset="0"/>
              </a:rPr>
              <a:t>Accurate receiving and inventory tracking rely on attention to detail. </a:t>
            </a:r>
          </a:p>
          <a:p>
            <a:pPr algn="ctr"/>
            <a:r>
              <a:rPr lang="en-US" sz="2800" dirty="0">
                <a:latin typeface="Aptos" panose="020B0004020202020204" pitchFamily="34" charset="0"/>
                <a:ea typeface="Calibri Light" panose="020F0302020204030204" pitchFamily="34" charset="0"/>
                <a:cs typeface="Calibri" panose="020F0502020204030204" pitchFamily="34" charset="0"/>
              </a:rPr>
              <a:t>Small discrepancies lead to costly errors in billing and inventory.</a:t>
            </a:r>
            <a:endParaRPr lang="en-US" sz="500" dirty="0">
              <a:latin typeface="Aptos" panose="020B0004020202020204" pitchFamily="34" charset="0"/>
              <a:ea typeface="Calibri Light" panose="020F0302020204030204" pitchFamily="34" charset="0"/>
              <a:cs typeface="Calibri" panose="020F0502020204030204" pitchFamily="34" charset="0"/>
            </a:endParaRPr>
          </a:p>
          <a:p>
            <a:pPr algn="ctr"/>
            <a:r>
              <a:rPr lang="en-US" sz="2800" dirty="0">
                <a:latin typeface="Aptos" panose="020B0004020202020204" pitchFamily="34" charset="0"/>
                <a:ea typeface="Calibri Light" panose="020F0302020204030204" pitchFamily="34" charset="0"/>
                <a:cs typeface="Calibri" panose="020F0502020204030204" pitchFamily="34" charset="0"/>
              </a:rPr>
              <a:t>Ensure the following numbers match exactly for each item received on:</a:t>
            </a:r>
            <a:endParaRPr lang="en-US" sz="500" dirty="0">
              <a:latin typeface="Aptos" panose="020B0004020202020204" pitchFamily="34" charset="0"/>
              <a:ea typeface="Calibri Light" panose="020F0302020204030204" pitchFamily="34" charset="0"/>
              <a:cs typeface="Calibri" panose="020F0502020204030204" pitchFamily="34" charset="0"/>
            </a:endParaRPr>
          </a:p>
          <a:p>
            <a:pPr marL="457200" indent="-274320" algn="ctr">
              <a:buFont typeface="Arial" panose="020B0604020202020204" pitchFamily="34" charset="0"/>
              <a:buChar char="•"/>
            </a:pPr>
            <a:r>
              <a:rPr lang="en-US" sz="2600" dirty="0">
                <a:latin typeface="Aptos" panose="020B0004020202020204" pitchFamily="34" charset="0"/>
                <a:ea typeface="Calibri Light" panose="020F0302020204030204" pitchFamily="34" charset="0"/>
                <a:cs typeface="Calibri" panose="020F0502020204030204" pitchFamily="34" charset="0"/>
              </a:rPr>
              <a:t>Material numbers on </a:t>
            </a:r>
            <a:r>
              <a:rPr lang="en-US" sz="2600" i="1" dirty="0">
                <a:latin typeface="Aptos" panose="020B0004020202020204" pitchFamily="34" charset="0"/>
                <a:ea typeface="Calibri Light" panose="020F0302020204030204" pitchFamily="34" charset="0"/>
                <a:cs typeface="Calibri" panose="020F0502020204030204" pitchFamily="34" charset="0"/>
              </a:rPr>
              <a:t>Vendor Invoices</a:t>
            </a:r>
          </a:p>
          <a:p>
            <a:pPr marL="457200" indent="-274320" algn="ctr">
              <a:buFont typeface="Arial" panose="020B0604020202020204" pitchFamily="34" charset="0"/>
              <a:buChar char="•"/>
            </a:pPr>
            <a:r>
              <a:rPr lang="en-US" sz="2600" dirty="0">
                <a:latin typeface="Aptos" panose="020B0004020202020204" pitchFamily="34" charset="0"/>
                <a:ea typeface="Calibri Light" panose="020F0302020204030204" pitchFamily="34" charset="0"/>
                <a:cs typeface="Calibri" panose="020F0502020204030204" pitchFamily="34" charset="0"/>
              </a:rPr>
              <a:t>Vendor stock numbers on </a:t>
            </a:r>
            <a:r>
              <a:rPr lang="en-US" sz="2600" i="1" dirty="0">
                <a:latin typeface="Aptos" panose="020B0004020202020204" pitchFamily="34" charset="0"/>
                <a:ea typeface="Calibri Light" panose="020F0302020204030204" pitchFamily="34" charset="0"/>
                <a:cs typeface="Calibri" panose="020F0502020204030204" pitchFamily="34" charset="0"/>
              </a:rPr>
              <a:t>Receiving Tickets</a:t>
            </a:r>
          </a:p>
        </p:txBody>
      </p:sp>
    </p:spTree>
    <p:extLst>
      <p:ext uri="{BB962C8B-B14F-4D97-AF65-F5344CB8AC3E}">
        <p14:creationId xmlns:p14="http://schemas.microsoft.com/office/powerpoint/2010/main" val="1449978931"/>
      </p:ext>
    </p:extLst>
  </p:cSld>
  <p:clrMapOvr>
    <a:masterClrMapping/>
  </p:clrMapOvr>
  <mc:AlternateContent xmlns:mc="http://schemas.openxmlformats.org/markup-compatibility/2006" xmlns:p14="http://schemas.microsoft.com/office/powerpoint/2010/main">
    <mc:Choice Requires="p14">
      <p:transition spd="slow" p14:dur="2000" advTm="31606"/>
    </mc:Choice>
    <mc:Fallback xmlns="">
      <p:transition spd="slow" advTm="3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out)">
                                      <p:cBhvr>
                                        <p:cTn id="7" dur="1250"/>
                                        <p:tgtEl>
                                          <p:spTgt spid="27"/>
                                        </p:tgtEl>
                                      </p:cBhvr>
                                    </p:animEffect>
                                  </p:childTnLst>
                                </p:cTn>
                              </p:par>
                            </p:childTnLst>
                          </p:cTn>
                        </p:par>
                        <p:par>
                          <p:cTn id="8" fill="hold">
                            <p:stCondLst>
                              <p:cond delay="1250"/>
                            </p:stCondLst>
                            <p:childTnLst>
                              <p:par>
                                <p:cTn id="9" presetID="1" presetClass="exit" presetSubtype="0" fill="hold" nodeType="afterEffect">
                                  <p:stCondLst>
                                    <p:cond delay="50"/>
                                  </p:stCondLst>
                                  <p:childTnLst>
                                    <p:set>
                                      <p:cBhvr>
                                        <p:cTn id="10" dur="1" fill="hold">
                                          <p:stCondLst>
                                            <p:cond delay="0"/>
                                          </p:stCondLst>
                                        </p:cTn>
                                        <p:tgtEl>
                                          <p:spTgt spid="27"/>
                                        </p:tgtEl>
                                        <p:attrNameLst>
                                          <p:attrName>style.visibility</p:attrName>
                                        </p:attrNameLst>
                                      </p:cBhvr>
                                      <p:to>
                                        <p:strVal val="hidden"/>
                                      </p:to>
                                    </p:set>
                                  </p:childTnLst>
                                </p:cTn>
                              </p:par>
                              <p:par>
                                <p:cTn id="11" presetID="6" presetClass="entr" presetSubtype="32"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out)">
                                      <p:cBhvr>
                                        <p:cTn id="13" dur="1250"/>
                                        <p:tgtEl>
                                          <p:spTgt spid="46"/>
                                        </p:tgtEl>
                                      </p:cBhvr>
                                    </p:animEffect>
                                  </p:childTnLst>
                                </p:cTn>
                              </p:par>
                            </p:childTnLst>
                          </p:cTn>
                        </p:par>
                        <p:par>
                          <p:cTn id="14" fill="hold">
                            <p:stCondLst>
                              <p:cond delay="2500"/>
                            </p:stCondLst>
                            <p:childTnLst>
                              <p:par>
                                <p:cTn id="15" presetID="1" presetClass="exit" presetSubtype="0" fill="hold" nodeType="afterEffect">
                                  <p:stCondLst>
                                    <p:cond delay="50"/>
                                  </p:stCondLst>
                                  <p:childTnLst>
                                    <p:set>
                                      <p:cBhvr>
                                        <p:cTn id="16" dur="1" fill="hold">
                                          <p:stCondLst>
                                            <p:cond delay="0"/>
                                          </p:stCondLst>
                                        </p:cTn>
                                        <p:tgtEl>
                                          <p:spTgt spid="46"/>
                                        </p:tgtEl>
                                        <p:attrNameLst>
                                          <p:attrName>style.visibility</p:attrName>
                                        </p:attrNameLst>
                                      </p:cBhvr>
                                      <p:to>
                                        <p:strVal val="hidden"/>
                                      </p:to>
                                    </p:set>
                                  </p:childTnLst>
                                </p:cTn>
                              </p:par>
                              <p:par>
                                <p:cTn id="17" presetID="6" presetClass="entr" presetSubtype="32"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circle(out)">
                                      <p:cBhvr>
                                        <p:cTn id="19" dur="1250"/>
                                        <p:tgtEl>
                                          <p:spTgt spid="47"/>
                                        </p:tgtEl>
                                      </p:cBhvr>
                                    </p:animEffect>
                                  </p:childTnLst>
                                </p:cTn>
                              </p:par>
                            </p:childTnLst>
                          </p:cTn>
                        </p:par>
                        <p:par>
                          <p:cTn id="20" fill="hold">
                            <p:stCondLst>
                              <p:cond delay="3750"/>
                            </p:stCondLst>
                            <p:childTnLst>
                              <p:par>
                                <p:cTn id="21" presetID="1" presetClass="exit" presetSubtype="0" fill="hold" nodeType="afterEffect">
                                  <p:stCondLst>
                                    <p:cond delay="50"/>
                                  </p:stCondLst>
                                  <p:childTnLst>
                                    <p:set>
                                      <p:cBhvr>
                                        <p:cTn id="22" dur="1" fill="hold">
                                          <p:stCondLst>
                                            <p:cond delay="0"/>
                                          </p:stCondLst>
                                        </p:cTn>
                                        <p:tgtEl>
                                          <p:spTgt spid="47"/>
                                        </p:tgtEl>
                                        <p:attrNameLst>
                                          <p:attrName>style.visibility</p:attrName>
                                        </p:attrNameLst>
                                      </p:cBhvr>
                                      <p:to>
                                        <p:strVal val="hidden"/>
                                      </p:to>
                                    </p:set>
                                  </p:childTnLst>
                                </p:cTn>
                              </p:par>
                              <p:par>
                                <p:cTn id="23" presetID="6" presetClass="entr" presetSubtype="32"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circle(out)">
                                      <p:cBhvr>
                                        <p:cTn id="25" dur="1250"/>
                                        <p:tgtEl>
                                          <p:spTgt spid="48"/>
                                        </p:tgtEl>
                                      </p:cBhvr>
                                    </p:animEffect>
                                  </p:childTnLst>
                                </p:cTn>
                              </p:par>
                            </p:childTnLst>
                          </p:cTn>
                        </p:par>
                        <p:par>
                          <p:cTn id="26" fill="hold">
                            <p:stCondLst>
                              <p:cond delay="5000"/>
                            </p:stCondLst>
                            <p:childTnLst>
                              <p:par>
                                <p:cTn id="27" presetID="1" presetClass="exit" presetSubtype="0" fill="hold" nodeType="afterEffect">
                                  <p:stCondLst>
                                    <p:cond delay="50"/>
                                  </p:stCondLst>
                                  <p:childTnLst>
                                    <p:set>
                                      <p:cBhvr>
                                        <p:cTn id="28" dur="1" fill="hold">
                                          <p:stCondLst>
                                            <p:cond delay="0"/>
                                          </p:stCondLst>
                                        </p:cTn>
                                        <p:tgtEl>
                                          <p:spTgt spid="48"/>
                                        </p:tgtEl>
                                        <p:attrNameLst>
                                          <p:attrName>style.visibility</p:attrName>
                                        </p:attrNameLst>
                                      </p:cBhvr>
                                      <p:to>
                                        <p:strVal val="hidden"/>
                                      </p:to>
                                    </p:set>
                                  </p:childTnLst>
                                </p:cTn>
                              </p:par>
                              <p:par>
                                <p:cTn id="29" presetID="6" presetClass="entr" presetSubtype="32"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ircle(out)">
                                      <p:cBhvr>
                                        <p:cTn id="31" dur="1250"/>
                                        <p:tgtEl>
                                          <p:spTgt spid="49"/>
                                        </p:tgtEl>
                                      </p:cBhvr>
                                    </p:animEffect>
                                  </p:childTnLst>
                                </p:cTn>
                              </p:par>
                            </p:childTnLst>
                          </p:cTn>
                        </p:par>
                        <p:par>
                          <p:cTn id="32" fill="hold">
                            <p:stCondLst>
                              <p:cond delay="6250"/>
                            </p:stCondLst>
                            <p:childTnLst>
                              <p:par>
                                <p:cTn id="33" presetID="1" presetClass="exit" presetSubtype="0" fill="hold" nodeType="afterEffect">
                                  <p:stCondLst>
                                    <p:cond delay="50"/>
                                  </p:stCondLst>
                                  <p:childTnLst>
                                    <p:set>
                                      <p:cBhvr>
                                        <p:cTn id="34" dur="1" fill="hold">
                                          <p:stCondLst>
                                            <p:cond delay="0"/>
                                          </p:stCondLst>
                                        </p:cTn>
                                        <p:tgtEl>
                                          <p:spTgt spid="49"/>
                                        </p:tgtEl>
                                        <p:attrNameLst>
                                          <p:attrName>style.visibility</p:attrName>
                                        </p:attrNameLst>
                                      </p:cBhvr>
                                      <p:to>
                                        <p:strVal val="hidden"/>
                                      </p:to>
                                    </p:set>
                                  </p:childTnLst>
                                </p:cTn>
                              </p:par>
                              <p:par>
                                <p:cTn id="35" presetID="6" presetClass="entr" presetSubtype="32"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circle(out)">
                                      <p:cBhvr>
                                        <p:cTn id="37" dur="1250"/>
                                        <p:tgtEl>
                                          <p:spTgt spid="50"/>
                                        </p:tgtEl>
                                      </p:cBhvr>
                                    </p:animEffect>
                                  </p:childTnLst>
                                </p:cTn>
                              </p:par>
                            </p:childTnLst>
                          </p:cTn>
                        </p:par>
                        <p:par>
                          <p:cTn id="38" fill="hold">
                            <p:stCondLst>
                              <p:cond delay="7500"/>
                            </p:stCondLst>
                            <p:childTnLst>
                              <p:par>
                                <p:cTn id="39" presetID="1" presetClass="exit" presetSubtype="0" fill="hold" nodeType="afterEffect">
                                  <p:stCondLst>
                                    <p:cond delay="50"/>
                                  </p:stCondLst>
                                  <p:childTnLst>
                                    <p:set>
                                      <p:cBhvr>
                                        <p:cTn id="40" dur="1" fill="hold">
                                          <p:stCondLst>
                                            <p:cond delay="0"/>
                                          </p:stCondLst>
                                        </p:cTn>
                                        <p:tgtEl>
                                          <p:spTgt spid="50"/>
                                        </p:tgtEl>
                                        <p:attrNameLst>
                                          <p:attrName>style.visibility</p:attrName>
                                        </p:attrNameLst>
                                      </p:cBhvr>
                                      <p:to>
                                        <p:strVal val="hidden"/>
                                      </p:to>
                                    </p:set>
                                  </p:childTnLst>
                                </p:cTn>
                              </p:par>
                              <p:par>
                                <p:cTn id="41" presetID="6" presetClass="entr" presetSubtype="32"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circle(out)">
                                      <p:cBhvr>
                                        <p:cTn id="43" dur="1250"/>
                                        <p:tgtEl>
                                          <p:spTgt spid="51"/>
                                        </p:tgtEl>
                                      </p:cBhvr>
                                    </p:animEffect>
                                  </p:childTnLst>
                                </p:cTn>
                              </p:par>
                            </p:childTnLst>
                          </p:cTn>
                        </p:par>
                        <p:par>
                          <p:cTn id="44" fill="hold">
                            <p:stCondLst>
                              <p:cond delay="8750"/>
                            </p:stCondLst>
                            <p:childTnLst>
                              <p:par>
                                <p:cTn id="45" presetID="1" presetClass="exit" presetSubtype="0" fill="hold" nodeType="afterEffect">
                                  <p:stCondLst>
                                    <p:cond delay="50"/>
                                  </p:stCondLst>
                                  <p:childTnLst>
                                    <p:set>
                                      <p:cBhvr>
                                        <p:cTn id="46" dur="1" fill="hold">
                                          <p:stCondLst>
                                            <p:cond delay="0"/>
                                          </p:stCondLst>
                                        </p:cTn>
                                        <p:tgtEl>
                                          <p:spTgt spid="51"/>
                                        </p:tgtEl>
                                        <p:attrNameLst>
                                          <p:attrName>style.visibility</p:attrName>
                                        </p:attrNameLst>
                                      </p:cBhvr>
                                      <p:to>
                                        <p:strVal val="hidden"/>
                                      </p:to>
                                    </p:set>
                                  </p:childTnLst>
                                </p:cTn>
                              </p:par>
                              <p:par>
                                <p:cTn id="47" presetID="6" presetClass="entr" presetSubtype="32"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circle(out)">
                                      <p:cBhvr>
                                        <p:cTn id="49" dur="1250"/>
                                        <p:tgtEl>
                                          <p:spTgt spid="52"/>
                                        </p:tgtEl>
                                      </p:cBhvr>
                                    </p:animEffect>
                                  </p:childTnLst>
                                </p:cTn>
                              </p:par>
                            </p:childTnLst>
                          </p:cTn>
                        </p:par>
                        <p:par>
                          <p:cTn id="50" fill="hold">
                            <p:stCondLst>
                              <p:cond delay="10000"/>
                            </p:stCondLst>
                            <p:childTnLst>
                              <p:par>
                                <p:cTn id="51" presetID="1" presetClass="exit" presetSubtype="0" fill="hold" nodeType="afterEffect">
                                  <p:stCondLst>
                                    <p:cond delay="50"/>
                                  </p:stCondLst>
                                  <p:childTnLst>
                                    <p:set>
                                      <p:cBhvr>
                                        <p:cTn id="52" dur="1" fill="hold">
                                          <p:stCondLst>
                                            <p:cond delay="0"/>
                                          </p:stCondLst>
                                        </p:cTn>
                                        <p:tgtEl>
                                          <p:spTgt spid="52"/>
                                        </p:tgtEl>
                                        <p:attrNameLst>
                                          <p:attrName>style.visibility</p:attrName>
                                        </p:attrNameLst>
                                      </p:cBhvr>
                                      <p:to>
                                        <p:strVal val="hidden"/>
                                      </p:to>
                                    </p:set>
                                  </p:childTnLst>
                                </p:cTn>
                              </p:par>
                              <p:par>
                                <p:cTn id="53" presetID="6" presetClass="entr" presetSubtype="32"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circle(out)">
                                      <p:cBhvr>
                                        <p:cTn id="55" dur="1250"/>
                                        <p:tgtEl>
                                          <p:spTgt spid="54"/>
                                        </p:tgtEl>
                                      </p:cBhvr>
                                    </p:animEffect>
                                  </p:childTnLst>
                                </p:cTn>
                              </p:par>
                            </p:childTnLst>
                          </p:cTn>
                        </p:par>
                        <p:par>
                          <p:cTn id="56" fill="hold">
                            <p:stCondLst>
                              <p:cond delay="11250"/>
                            </p:stCondLst>
                            <p:childTnLst>
                              <p:par>
                                <p:cTn id="57" presetID="1" presetClass="exit" presetSubtype="0" fill="hold" nodeType="afterEffect">
                                  <p:stCondLst>
                                    <p:cond delay="50"/>
                                  </p:stCondLst>
                                  <p:childTnLst>
                                    <p:set>
                                      <p:cBhvr>
                                        <p:cTn id="58" dur="1" fill="hold">
                                          <p:stCondLst>
                                            <p:cond delay="0"/>
                                          </p:stCondLst>
                                        </p:cTn>
                                        <p:tgtEl>
                                          <p:spTgt spid="54"/>
                                        </p:tgtEl>
                                        <p:attrNameLst>
                                          <p:attrName>style.visibility</p:attrName>
                                        </p:attrNameLst>
                                      </p:cBhvr>
                                      <p:to>
                                        <p:strVal val="hidden"/>
                                      </p:to>
                                    </p:set>
                                  </p:childTnLst>
                                </p:cTn>
                              </p:par>
                              <p:par>
                                <p:cTn id="59" presetID="6" presetClass="entr" presetSubtype="32"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circle(out)">
                                      <p:cBhvr>
                                        <p:cTn id="61" dur="1250"/>
                                        <p:tgtEl>
                                          <p:spTgt spid="55"/>
                                        </p:tgtEl>
                                      </p:cBhvr>
                                    </p:animEffect>
                                  </p:childTnLst>
                                </p:cTn>
                              </p:par>
                            </p:childTnLst>
                          </p:cTn>
                        </p:par>
                        <p:par>
                          <p:cTn id="62" fill="hold">
                            <p:stCondLst>
                              <p:cond delay="12500"/>
                            </p:stCondLst>
                            <p:childTnLst>
                              <p:par>
                                <p:cTn id="63" presetID="1" presetClass="exit" presetSubtype="0" fill="hold" nodeType="afterEffect">
                                  <p:stCondLst>
                                    <p:cond delay="50"/>
                                  </p:stCondLst>
                                  <p:childTnLst>
                                    <p:set>
                                      <p:cBhvr>
                                        <p:cTn id="64" dur="1" fill="hold">
                                          <p:stCondLst>
                                            <p:cond delay="0"/>
                                          </p:stCondLst>
                                        </p:cTn>
                                        <p:tgtEl>
                                          <p:spTgt spid="55"/>
                                        </p:tgtEl>
                                        <p:attrNameLst>
                                          <p:attrName>style.visibility</p:attrName>
                                        </p:attrNameLst>
                                      </p:cBhvr>
                                      <p:to>
                                        <p:strVal val="hidden"/>
                                      </p:to>
                                    </p:set>
                                  </p:childTnLst>
                                </p:cTn>
                              </p:par>
                              <p:par>
                                <p:cTn id="65" presetID="6" presetClass="entr" presetSubtype="32"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circle(out)">
                                      <p:cBhvr>
                                        <p:cTn id="67" dur="1250"/>
                                        <p:tgtEl>
                                          <p:spTgt spid="56"/>
                                        </p:tgtEl>
                                      </p:cBhvr>
                                    </p:animEffect>
                                  </p:childTnLst>
                                </p:cTn>
                              </p:par>
                            </p:childTnLst>
                          </p:cTn>
                        </p:par>
                        <p:par>
                          <p:cTn id="68" fill="hold">
                            <p:stCondLst>
                              <p:cond delay="13750"/>
                            </p:stCondLst>
                            <p:childTnLst>
                              <p:par>
                                <p:cTn id="69" presetID="1" presetClass="exit" presetSubtype="0" fill="hold" nodeType="afterEffect">
                                  <p:stCondLst>
                                    <p:cond delay="50"/>
                                  </p:stCondLst>
                                  <p:childTnLst>
                                    <p:set>
                                      <p:cBhvr>
                                        <p:cTn id="70"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B010-53BB-C7B6-FDA3-8257B7C51C60}"/>
            </a:ext>
          </a:extLst>
        </p:cNvPr>
        <p:cNvGrpSpPr/>
        <p:nvPr/>
      </p:nvGrpSpPr>
      <p:grpSpPr>
        <a:xfrm>
          <a:off x="0" y="0"/>
          <a:ext cx="0" cy="0"/>
          <a:chOff x="0" y="0"/>
          <a:chExt cx="0" cy="0"/>
        </a:xfrm>
      </p:grpSpPr>
      <p:pic>
        <p:nvPicPr>
          <p:cNvPr id="5" name="Picture 4" descr="A yellow and white gradient&#10;&#10;AI-generated content may be incorrect.">
            <a:extLst>
              <a:ext uri="{FF2B5EF4-FFF2-40B4-BE49-F238E27FC236}">
                <a16:creationId xmlns:a16="http://schemas.microsoft.com/office/drawing/2014/main" id="{3755E600-8B91-D3B4-5720-EAF3F69E3D6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0754D35-2FF5-4FCB-078A-1224BBE3C24F}"/>
              </a:ext>
            </a:extLst>
          </p:cNvPr>
          <p:cNvSpPr txBox="1"/>
          <p:nvPr/>
        </p:nvSpPr>
        <p:spPr>
          <a:xfrm>
            <a:off x="3271896" y="205294"/>
            <a:ext cx="5648209"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Check For Accuracy</a:t>
            </a:r>
          </a:p>
        </p:txBody>
      </p:sp>
      <p:cxnSp>
        <p:nvCxnSpPr>
          <p:cNvPr id="4" name="Straight Connector 3">
            <a:extLst>
              <a:ext uri="{FF2B5EF4-FFF2-40B4-BE49-F238E27FC236}">
                <a16:creationId xmlns:a16="http://schemas.microsoft.com/office/drawing/2014/main" id="{827118A7-C051-9743-D799-7D0692032F18}"/>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4703CAB6-7779-0942-E3AD-A2172BE7AD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49284" y="2311824"/>
            <a:ext cx="5558608" cy="4075328"/>
          </a:xfrm>
          <a:prstGeom prst="rect">
            <a:avLst/>
          </a:prstGeom>
          <a:ln>
            <a:solidFill>
              <a:schemeClr val="tx1"/>
            </a:solidFill>
          </a:ln>
        </p:spPr>
      </p:pic>
      <p:sp>
        <p:nvSpPr>
          <p:cNvPr id="2" name="TextBox 1">
            <a:extLst>
              <a:ext uri="{FF2B5EF4-FFF2-40B4-BE49-F238E27FC236}">
                <a16:creationId xmlns:a16="http://schemas.microsoft.com/office/drawing/2014/main" id="{C750F460-C7B7-E16C-27C3-0F87663C3044}"/>
              </a:ext>
            </a:extLst>
          </p:cNvPr>
          <p:cNvSpPr txBox="1"/>
          <p:nvPr/>
        </p:nvSpPr>
        <p:spPr>
          <a:xfrm>
            <a:off x="653962" y="3534411"/>
            <a:ext cx="6068785" cy="2431435"/>
          </a:xfrm>
          <a:prstGeom prst="rect">
            <a:avLst/>
          </a:prstGeom>
          <a:noFill/>
        </p:spPr>
        <p:txBody>
          <a:bodyPr wrap="square">
            <a:spAutoFit/>
          </a:bodyPr>
          <a:lstStyle/>
          <a:p>
            <a:pPr marL="640080" indent="-457200">
              <a:buFont typeface="+mj-lt"/>
              <a:buAutoNum type="alphaUcPeriod"/>
            </a:pPr>
            <a:r>
              <a:rPr lang="en-US" sz="2600" dirty="0">
                <a:latin typeface="Aptos" panose="020B0004020202020204" pitchFamily="34" charset="0"/>
              </a:rPr>
              <a:t>Invoice number</a:t>
            </a:r>
          </a:p>
          <a:p>
            <a:pPr marL="182880"/>
            <a:endParaRPr lang="en-US" sz="500" dirty="0">
              <a:latin typeface="Aptos" panose="020B0004020202020204" pitchFamily="34" charset="0"/>
            </a:endParaRPr>
          </a:p>
          <a:p>
            <a:pPr marL="640080" indent="-457200">
              <a:buFont typeface="+mj-lt"/>
              <a:buAutoNum type="alphaUcPeriod" startAt="2"/>
            </a:pPr>
            <a:r>
              <a:rPr lang="en-US" sz="2600" dirty="0">
                <a:latin typeface="Aptos" panose="020B0004020202020204" pitchFamily="34" charset="0"/>
              </a:rPr>
              <a:t>Received by</a:t>
            </a:r>
          </a:p>
          <a:p>
            <a:pPr marL="640080" indent="-457200">
              <a:buFont typeface="+mj-lt"/>
              <a:buAutoNum type="alphaUcPeriod" startAt="2"/>
            </a:pPr>
            <a:endParaRPr lang="en-US" sz="500" dirty="0">
              <a:latin typeface="Aptos" panose="020B0004020202020204" pitchFamily="34" charset="0"/>
            </a:endParaRPr>
          </a:p>
          <a:p>
            <a:pPr marL="640080" indent="-457200">
              <a:buFont typeface="+mj-lt"/>
              <a:buAutoNum type="alphaUcPeriod" startAt="2"/>
            </a:pPr>
            <a:r>
              <a:rPr lang="en-US" sz="2600" dirty="0">
                <a:latin typeface="Aptos" panose="020B0004020202020204" pitchFamily="34" charset="0"/>
              </a:rPr>
              <a:t>Date Received</a:t>
            </a:r>
          </a:p>
          <a:p>
            <a:pPr marL="640080" indent="-457200">
              <a:buFont typeface="+mj-lt"/>
              <a:buAutoNum type="alphaUcPeriod" startAt="2"/>
            </a:pPr>
            <a:endParaRPr lang="en-US" sz="500" dirty="0">
              <a:latin typeface="Aptos" panose="020B0004020202020204" pitchFamily="34" charset="0"/>
            </a:endParaRPr>
          </a:p>
          <a:p>
            <a:pPr marL="640080" indent="-457200">
              <a:buFont typeface="+mj-lt"/>
              <a:buAutoNum type="alphaUcPeriod" startAt="2"/>
            </a:pPr>
            <a:r>
              <a:rPr lang="en-US" sz="2800" i="0" dirty="0">
                <a:effectLst/>
                <a:latin typeface="Aptos" panose="020B0004020202020204" pitchFamily="34" charset="0"/>
              </a:rPr>
              <a:t>Invoice date</a:t>
            </a:r>
          </a:p>
          <a:p>
            <a:pPr marL="640080" indent="-457200">
              <a:buFont typeface="+mj-lt"/>
              <a:buAutoNum type="alphaUcPeriod" startAt="2"/>
            </a:pPr>
            <a:endParaRPr lang="en-US" sz="500" i="0" dirty="0">
              <a:effectLst/>
              <a:latin typeface="Aptos" panose="020B0004020202020204" pitchFamily="34" charset="0"/>
            </a:endParaRPr>
          </a:p>
          <a:p>
            <a:pPr marL="640080" indent="-457200">
              <a:buFont typeface="+mj-lt"/>
              <a:buAutoNum type="alphaUcPeriod" startAt="2"/>
            </a:pPr>
            <a:r>
              <a:rPr lang="en-US" sz="2600" dirty="0">
                <a:latin typeface="Aptos" panose="020B0004020202020204" pitchFamily="34" charset="0"/>
              </a:rPr>
              <a:t>Case quantity received</a:t>
            </a:r>
          </a:p>
        </p:txBody>
      </p:sp>
      <p:grpSp>
        <p:nvGrpSpPr>
          <p:cNvPr id="12" name="Group 11">
            <a:extLst>
              <a:ext uri="{FF2B5EF4-FFF2-40B4-BE49-F238E27FC236}">
                <a16:creationId xmlns:a16="http://schemas.microsoft.com/office/drawing/2014/main" id="{1BAB1B33-1E96-39C1-049C-A6A242E7A903}"/>
              </a:ext>
            </a:extLst>
          </p:cNvPr>
          <p:cNvGrpSpPr/>
          <p:nvPr/>
        </p:nvGrpSpPr>
        <p:grpSpPr>
          <a:xfrm>
            <a:off x="229137" y="1381670"/>
            <a:ext cx="11733727" cy="584775"/>
            <a:chOff x="160986" y="1381670"/>
            <a:chExt cx="11733727" cy="584775"/>
          </a:xfrm>
        </p:grpSpPr>
        <p:sp>
          <p:nvSpPr>
            <p:cNvPr id="9" name="Rectangle 8">
              <a:extLst>
                <a:ext uri="{FF2B5EF4-FFF2-40B4-BE49-F238E27FC236}">
                  <a16:creationId xmlns:a16="http://schemas.microsoft.com/office/drawing/2014/main" id="{C386ABED-61AC-6959-D639-5A4072CB2A47}"/>
                </a:ext>
              </a:extLst>
            </p:cNvPr>
            <p:cNvSpPr/>
            <p:nvPr/>
          </p:nvSpPr>
          <p:spPr>
            <a:xfrm>
              <a:off x="8678477" y="1456722"/>
              <a:ext cx="3132528" cy="486182"/>
            </a:xfrm>
            <a:prstGeom prst="rect">
              <a:avLst/>
            </a:prstGeom>
            <a:solidFill>
              <a:srgbClr val="F3ECEA"/>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65C7DF-D7B0-B8E9-EA28-6CB78EFDB798}"/>
                </a:ext>
              </a:extLst>
            </p:cNvPr>
            <p:cNvSpPr txBox="1"/>
            <p:nvPr/>
          </p:nvSpPr>
          <p:spPr>
            <a:xfrm>
              <a:off x="160986" y="1381670"/>
              <a:ext cx="11733727" cy="584775"/>
            </a:xfrm>
            <a:prstGeom prst="rect">
              <a:avLst/>
            </a:prstGeom>
            <a:noFill/>
          </p:spPr>
          <p:txBody>
            <a:bodyPr wrap="square">
              <a:spAutoFit/>
            </a:bodyPr>
            <a:lstStyle/>
            <a:p>
              <a:r>
                <a:rPr lang="en-US" sz="3200" dirty="0"/>
                <a:t>When entering invoices into CMS, avoid clicking  Receive All Items</a:t>
              </a:r>
            </a:p>
          </p:txBody>
        </p:sp>
      </p:grpSp>
      <p:sp>
        <p:nvSpPr>
          <p:cNvPr id="11" name="TextBox 10">
            <a:extLst>
              <a:ext uri="{FF2B5EF4-FFF2-40B4-BE49-F238E27FC236}">
                <a16:creationId xmlns:a16="http://schemas.microsoft.com/office/drawing/2014/main" id="{6680F7CB-4CE4-744E-91F5-42E10D98AF3B}"/>
              </a:ext>
            </a:extLst>
          </p:cNvPr>
          <p:cNvSpPr txBox="1"/>
          <p:nvPr/>
        </p:nvSpPr>
        <p:spPr>
          <a:xfrm>
            <a:off x="505860" y="2574488"/>
            <a:ext cx="5624769" cy="954107"/>
          </a:xfrm>
          <a:prstGeom prst="rect">
            <a:avLst/>
          </a:prstGeom>
          <a:noFill/>
        </p:spPr>
        <p:txBody>
          <a:bodyPr wrap="square">
            <a:spAutoFit/>
          </a:bodyPr>
          <a:lstStyle/>
          <a:p>
            <a:r>
              <a:rPr lang="en-US" sz="2800" dirty="0"/>
              <a:t>Input all Vendor Invoice information when receiving into CMS, such as:</a:t>
            </a:r>
          </a:p>
        </p:txBody>
      </p:sp>
      <p:sp>
        <p:nvSpPr>
          <p:cNvPr id="13" name="Rectangle 12">
            <a:extLst>
              <a:ext uri="{FF2B5EF4-FFF2-40B4-BE49-F238E27FC236}">
                <a16:creationId xmlns:a16="http://schemas.microsoft.com/office/drawing/2014/main" id="{A631A053-B11B-F4EB-2F97-11DC639619B5}"/>
              </a:ext>
            </a:extLst>
          </p:cNvPr>
          <p:cNvSpPr/>
          <p:nvPr/>
        </p:nvSpPr>
        <p:spPr>
          <a:xfrm>
            <a:off x="7988300" y="2897293"/>
            <a:ext cx="2496312" cy="1253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50E93A-1385-5D72-2101-9200B0CF6B0B}"/>
              </a:ext>
            </a:extLst>
          </p:cNvPr>
          <p:cNvSpPr/>
          <p:nvPr/>
        </p:nvSpPr>
        <p:spPr>
          <a:xfrm>
            <a:off x="6508750" y="3363111"/>
            <a:ext cx="2130552" cy="1253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AD675D-560E-9E1F-6E0D-C679ED3A6366}"/>
              </a:ext>
            </a:extLst>
          </p:cNvPr>
          <p:cNvSpPr/>
          <p:nvPr/>
        </p:nvSpPr>
        <p:spPr>
          <a:xfrm>
            <a:off x="10695541" y="2897292"/>
            <a:ext cx="1115568" cy="1253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8DB183-BF09-EC7F-91D3-E34B78E97E80}"/>
              </a:ext>
            </a:extLst>
          </p:cNvPr>
          <p:cNvSpPr/>
          <p:nvPr/>
        </p:nvSpPr>
        <p:spPr>
          <a:xfrm>
            <a:off x="9128588" y="3363111"/>
            <a:ext cx="1188720" cy="1253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509BE7D-A034-3308-CBE4-C5201F6C8BED}"/>
              </a:ext>
            </a:extLst>
          </p:cNvPr>
          <p:cNvSpPr/>
          <p:nvPr/>
        </p:nvSpPr>
        <p:spPr>
          <a:xfrm>
            <a:off x="8438606" y="4073887"/>
            <a:ext cx="888274" cy="11425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95A6CB5-29FA-932D-388B-C4218EC65C90}"/>
              </a:ext>
            </a:extLst>
          </p:cNvPr>
          <p:cNvSpPr txBox="1"/>
          <p:nvPr/>
        </p:nvSpPr>
        <p:spPr>
          <a:xfrm>
            <a:off x="7891517" y="2543328"/>
            <a:ext cx="473528" cy="461665"/>
          </a:xfrm>
          <a:prstGeom prst="rect">
            <a:avLst/>
          </a:prstGeom>
          <a:noFill/>
        </p:spPr>
        <p:txBody>
          <a:bodyPr wrap="none" rtlCol="0">
            <a:spAutoFit/>
          </a:bodyPr>
          <a:lstStyle/>
          <a:p>
            <a:r>
              <a:rPr lang="en-US" sz="2400" b="1" dirty="0"/>
              <a:t>A.</a:t>
            </a:r>
          </a:p>
        </p:txBody>
      </p:sp>
      <p:sp>
        <p:nvSpPr>
          <p:cNvPr id="20" name="TextBox 19">
            <a:extLst>
              <a:ext uri="{FF2B5EF4-FFF2-40B4-BE49-F238E27FC236}">
                <a16:creationId xmlns:a16="http://schemas.microsoft.com/office/drawing/2014/main" id="{29E8B481-36A7-300A-7C9B-B7450C0DF47D}"/>
              </a:ext>
            </a:extLst>
          </p:cNvPr>
          <p:cNvSpPr txBox="1"/>
          <p:nvPr/>
        </p:nvSpPr>
        <p:spPr>
          <a:xfrm>
            <a:off x="6386689" y="3013440"/>
            <a:ext cx="465833" cy="461665"/>
          </a:xfrm>
          <a:prstGeom prst="rect">
            <a:avLst/>
          </a:prstGeom>
          <a:noFill/>
        </p:spPr>
        <p:txBody>
          <a:bodyPr wrap="none" rtlCol="0">
            <a:spAutoFit/>
          </a:bodyPr>
          <a:lstStyle/>
          <a:p>
            <a:r>
              <a:rPr lang="en-US" sz="2400" b="1" dirty="0"/>
              <a:t>B.</a:t>
            </a:r>
          </a:p>
        </p:txBody>
      </p:sp>
      <p:sp>
        <p:nvSpPr>
          <p:cNvPr id="21" name="TextBox 20">
            <a:extLst>
              <a:ext uri="{FF2B5EF4-FFF2-40B4-BE49-F238E27FC236}">
                <a16:creationId xmlns:a16="http://schemas.microsoft.com/office/drawing/2014/main" id="{6A1C8312-2085-4A9F-4DFD-981F398666A2}"/>
              </a:ext>
            </a:extLst>
          </p:cNvPr>
          <p:cNvSpPr txBox="1"/>
          <p:nvPr/>
        </p:nvSpPr>
        <p:spPr>
          <a:xfrm>
            <a:off x="9011749" y="3013440"/>
            <a:ext cx="492186" cy="461665"/>
          </a:xfrm>
          <a:prstGeom prst="rect">
            <a:avLst/>
          </a:prstGeom>
          <a:noFill/>
        </p:spPr>
        <p:txBody>
          <a:bodyPr wrap="none" rtlCol="0">
            <a:spAutoFit/>
          </a:bodyPr>
          <a:lstStyle/>
          <a:p>
            <a:r>
              <a:rPr lang="en-US" sz="2400" b="1" dirty="0"/>
              <a:t>C.</a:t>
            </a:r>
          </a:p>
        </p:txBody>
      </p:sp>
      <p:sp>
        <p:nvSpPr>
          <p:cNvPr id="22" name="TextBox 21">
            <a:extLst>
              <a:ext uri="{FF2B5EF4-FFF2-40B4-BE49-F238E27FC236}">
                <a16:creationId xmlns:a16="http://schemas.microsoft.com/office/drawing/2014/main" id="{DE0789A8-302E-4AE2-1D4D-40A0D6564153}"/>
              </a:ext>
            </a:extLst>
          </p:cNvPr>
          <p:cNvSpPr txBox="1"/>
          <p:nvPr/>
        </p:nvSpPr>
        <p:spPr>
          <a:xfrm>
            <a:off x="10576500" y="2543328"/>
            <a:ext cx="485582" cy="461665"/>
          </a:xfrm>
          <a:prstGeom prst="rect">
            <a:avLst/>
          </a:prstGeom>
          <a:noFill/>
        </p:spPr>
        <p:txBody>
          <a:bodyPr wrap="none" rtlCol="0">
            <a:spAutoFit/>
          </a:bodyPr>
          <a:lstStyle/>
          <a:p>
            <a:r>
              <a:rPr lang="en-US" sz="2400" b="1" dirty="0"/>
              <a:t>D.</a:t>
            </a:r>
          </a:p>
        </p:txBody>
      </p:sp>
      <p:sp>
        <p:nvSpPr>
          <p:cNvPr id="23" name="TextBox 22">
            <a:extLst>
              <a:ext uri="{FF2B5EF4-FFF2-40B4-BE49-F238E27FC236}">
                <a16:creationId xmlns:a16="http://schemas.microsoft.com/office/drawing/2014/main" id="{7EC2FBB7-822B-39D8-D4DE-7821B91937D6}"/>
              </a:ext>
            </a:extLst>
          </p:cNvPr>
          <p:cNvSpPr txBox="1"/>
          <p:nvPr/>
        </p:nvSpPr>
        <p:spPr>
          <a:xfrm>
            <a:off x="8303603" y="3728081"/>
            <a:ext cx="453970" cy="461665"/>
          </a:xfrm>
          <a:prstGeom prst="rect">
            <a:avLst/>
          </a:prstGeom>
          <a:noFill/>
        </p:spPr>
        <p:txBody>
          <a:bodyPr wrap="none" rtlCol="0">
            <a:spAutoFit/>
          </a:bodyPr>
          <a:lstStyle/>
          <a:p>
            <a:r>
              <a:rPr lang="en-US" sz="2400" b="1" dirty="0"/>
              <a:t>E.</a:t>
            </a:r>
          </a:p>
        </p:txBody>
      </p:sp>
    </p:spTree>
    <p:extLst>
      <p:ext uri="{BB962C8B-B14F-4D97-AF65-F5344CB8AC3E}">
        <p14:creationId xmlns:p14="http://schemas.microsoft.com/office/powerpoint/2010/main" val="2066854674"/>
      </p:ext>
    </p:extLst>
  </p:cSld>
  <p:clrMapOvr>
    <a:masterClrMapping/>
  </p:clrMapOvr>
  <mc:AlternateContent xmlns:mc="http://schemas.openxmlformats.org/markup-compatibility/2006" xmlns:p14="http://schemas.microsoft.com/office/powerpoint/2010/main">
    <mc:Choice Requires="p14">
      <p:transition spd="slow" p14:dur="2000" advTm="33719"/>
    </mc:Choice>
    <mc:Fallback xmlns="">
      <p:transition spd="slow" advTm="3371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17482-A867-DBA7-5665-D8C69E43861B}"/>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5B5EA69C-148C-FB32-DE6A-E9217156523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BA799ED-B743-7C5A-B37D-8BB3EB21937A}"/>
              </a:ext>
            </a:extLst>
          </p:cNvPr>
          <p:cNvGrpSpPr/>
          <p:nvPr/>
        </p:nvGrpSpPr>
        <p:grpSpPr>
          <a:xfrm>
            <a:off x="3511612" y="929011"/>
            <a:ext cx="5174598" cy="5174598"/>
            <a:chOff x="749959" y="-7664"/>
            <a:chExt cx="5174598" cy="5174598"/>
          </a:xfrm>
        </p:grpSpPr>
        <p:sp>
          <p:nvSpPr>
            <p:cNvPr id="11" name="Partial Circle 10">
              <a:extLst>
                <a:ext uri="{FF2B5EF4-FFF2-40B4-BE49-F238E27FC236}">
                  <a16:creationId xmlns:a16="http://schemas.microsoft.com/office/drawing/2014/main" id="{1F7323AD-AD6C-209E-A494-23331930EC0D}"/>
                </a:ext>
              </a:extLst>
            </p:cNvPr>
            <p:cNvSpPr/>
            <p:nvPr/>
          </p:nvSpPr>
          <p:spPr>
            <a:xfrm>
              <a:off x="749959" y="-7664"/>
              <a:ext cx="5174598" cy="5174598"/>
            </a:xfrm>
            <a:prstGeom prst="pie">
              <a:avLst>
                <a:gd name="adj1" fmla="val 11880000"/>
                <a:gd name="adj2" fmla="val 16200000"/>
              </a:avLst>
            </a:prstGeom>
            <a:solidFill>
              <a:srgbClr val="4EA72E"/>
            </a:solidFill>
            <a:ln>
              <a:solidFill>
                <a:srgbClr val="4EA72E"/>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12" name="Partial Circle 4">
              <a:extLst>
                <a:ext uri="{FF2B5EF4-FFF2-40B4-BE49-F238E27FC236}">
                  <a16:creationId xmlns:a16="http://schemas.microsoft.com/office/drawing/2014/main" id="{CE1D110D-1497-C82C-BE68-0B76FAFBA392}"/>
                </a:ext>
              </a:extLst>
            </p:cNvPr>
            <p:cNvSpPr txBox="1"/>
            <p:nvPr/>
          </p:nvSpPr>
          <p:spPr>
            <a:xfrm>
              <a:off x="1561878" y="862160"/>
              <a:ext cx="1663263" cy="1108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en-US" sz="2000" b="1" kern="1200" dirty="0"/>
                <a:t>Financials</a:t>
              </a:r>
            </a:p>
            <a:p>
              <a:pPr marL="0" lvl="0" indent="0" algn="ctr" defTabSz="889000">
                <a:lnSpc>
                  <a:spcPct val="90000"/>
                </a:lnSpc>
                <a:spcBef>
                  <a:spcPct val="0"/>
                </a:spcBef>
                <a:spcAft>
                  <a:spcPts val="0"/>
                </a:spcAft>
                <a:buNone/>
              </a:pPr>
              <a:r>
                <a:rPr lang="en-US" sz="2000" b="1" kern="1200" dirty="0"/>
                <a:t>&amp;</a:t>
              </a:r>
            </a:p>
            <a:p>
              <a:pPr marL="0" lvl="0" indent="0" algn="ctr" defTabSz="889000">
                <a:lnSpc>
                  <a:spcPct val="90000"/>
                </a:lnSpc>
                <a:spcBef>
                  <a:spcPct val="0"/>
                </a:spcBef>
                <a:spcAft>
                  <a:spcPts val="0"/>
                </a:spcAft>
                <a:buNone/>
              </a:pPr>
              <a:r>
                <a:rPr lang="en-US" sz="2000" b="1" kern="1200" dirty="0"/>
                <a:t>Managing</a:t>
              </a:r>
            </a:p>
            <a:p>
              <a:pPr marL="0" lvl="0" indent="0" algn="ctr" defTabSz="889000">
                <a:lnSpc>
                  <a:spcPct val="90000"/>
                </a:lnSpc>
                <a:spcBef>
                  <a:spcPct val="0"/>
                </a:spcBef>
                <a:spcAft>
                  <a:spcPts val="0"/>
                </a:spcAft>
                <a:buNone/>
              </a:pPr>
              <a:r>
                <a:rPr lang="en-US" sz="2000" b="1" kern="1200" dirty="0"/>
                <a:t>Budgets</a:t>
              </a:r>
              <a:endParaRPr lang="en-US" sz="2000" kern="1200" dirty="0"/>
            </a:p>
          </p:txBody>
        </p:sp>
      </p:grpSp>
      <p:sp>
        <p:nvSpPr>
          <p:cNvPr id="10" name="Arrow: Circular 9">
            <a:extLst>
              <a:ext uri="{FF2B5EF4-FFF2-40B4-BE49-F238E27FC236}">
                <a16:creationId xmlns:a16="http://schemas.microsoft.com/office/drawing/2014/main" id="{8A2D2421-B530-2FD2-18F5-AA450582156C}"/>
              </a:ext>
            </a:extLst>
          </p:cNvPr>
          <p:cNvSpPr/>
          <p:nvPr/>
        </p:nvSpPr>
        <p:spPr>
          <a:xfrm>
            <a:off x="2794945" y="97801"/>
            <a:ext cx="6602109" cy="6602109"/>
          </a:xfrm>
          <a:prstGeom prst="circularArrow">
            <a:avLst>
              <a:gd name="adj1" fmla="val 5085"/>
              <a:gd name="adj2" fmla="val 327528"/>
              <a:gd name="adj3" fmla="val 15872148"/>
              <a:gd name="adj4" fmla="val 11758284"/>
              <a:gd name="adj5" fmla="val 5932"/>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3" name="Picture 12" descr="A blue compass with a white and black center&#10;&#10;AI-generated content may be incorrect.">
            <a:extLst>
              <a:ext uri="{FF2B5EF4-FFF2-40B4-BE49-F238E27FC236}">
                <a16:creationId xmlns:a16="http://schemas.microsoft.com/office/drawing/2014/main" id="{FA19B5AC-ABB4-0502-8650-C90363008E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4" b="91214" l="9965" r="89860">
                        <a14:backgroundMark x1="31472" y1="38268" x2="35490" y2="35304"/>
                        <a14:backgroundMark x1="49825" y1="32907" x2="66958" y2="35942"/>
                        <a14:backgroundMark x1="69930" y1="38818" x2="79371" y2="51597"/>
                        <a14:backgroundMark x1="79371" y1="51597" x2="82168" y2="61661"/>
                        <a14:backgroundMark x1="82168" y1="61661" x2="80420" y2="73482"/>
                        <a14:backgroundMark x1="80420" y1="73482" x2="73776" y2="82268"/>
                        <a14:backgroundMark x1="73776" y1="82268" x2="52622" y2="92492"/>
                        <a14:backgroundMark x1="52622" y1="92492" x2="38112" y2="91853"/>
                        <a14:backgroundMark x1="38112" y1="91853" x2="25350" y2="83387"/>
                        <a14:backgroundMark x1="25350" y1="83387" x2="19231" y2="69649"/>
                        <a14:backgroundMark x1="19231" y1="69649" x2="19056" y2="55591"/>
                        <a14:backgroundMark x1="19056" y1="55591" x2="23601" y2="47444"/>
                        <a14:backgroundMark x1="36333" y1="38080" x2="45105" y2="31629"/>
                        <a14:backgroundMark x1="23601" y1="47444" x2="28591" y2="43774"/>
                        <a14:backgroundMark x1="45105" y1="31629" x2="53846" y2="28754"/>
                        <a14:backgroundMark x1="20979" y1="69169" x2="25175" y2="78594"/>
                        <a14:backgroundMark x1="25175" y1="78594" x2="38462" y2="86262"/>
                        <a14:backgroundMark x1="54021" y1="88498" x2="46503" y2="89617"/>
                        <a14:backgroundMark x1="36538" y1="37380" x2="28671" y2="43291"/>
                        <a14:backgroundMark x1="28671" y1="43291" x2="27972" y2="44089"/>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22040" t="35669" r="21995" b="12787"/>
          <a:stretch>
            <a:fillRect/>
          </a:stretch>
        </p:blipFill>
        <p:spPr>
          <a:xfrm>
            <a:off x="5362470" y="2843683"/>
            <a:ext cx="1467060" cy="1457012"/>
          </a:xfrm>
          <a:prstGeom prst="ellipse">
            <a:avLst/>
          </a:prstGeom>
        </p:spPr>
      </p:pic>
    </p:spTree>
    <p:extLst>
      <p:ext uri="{BB962C8B-B14F-4D97-AF65-F5344CB8AC3E}">
        <p14:creationId xmlns:p14="http://schemas.microsoft.com/office/powerpoint/2010/main" val="1584521393"/>
      </p:ext>
    </p:extLst>
  </p:cSld>
  <p:clrMapOvr>
    <a:masterClrMapping/>
  </p:clrMapOvr>
  <mc:AlternateContent xmlns:mc="http://schemas.openxmlformats.org/markup-compatibility/2006" xmlns:p14="http://schemas.microsoft.com/office/powerpoint/2010/main">
    <mc:Choice Requires="p14">
      <p:transition spd="slow" p14:dur="2000" advTm="7253"/>
    </mc:Choice>
    <mc:Fallback xmlns="">
      <p:transition spd="slow" advTm="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7195F-5090-0EB2-29FD-5F7C50D1C5C2}"/>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1A875165-CC93-0E11-87E2-D425C0D2B07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pic>
        <p:nvPicPr>
          <p:cNvPr id="53" name="Picture 52">
            <a:extLst>
              <a:ext uri="{FF2B5EF4-FFF2-40B4-BE49-F238E27FC236}">
                <a16:creationId xmlns:a16="http://schemas.microsoft.com/office/drawing/2014/main" id="{8CB6FA4B-D21A-D883-5DB6-F58A3CD8F823}"/>
              </a:ext>
            </a:extLst>
          </p:cNvPr>
          <p:cNvPicPr>
            <a:picLocks noChangeAspect="1"/>
          </p:cNvPicPr>
          <p:nvPr/>
        </p:nvPicPr>
        <p:blipFill>
          <a:blip r:embed="rId5"/>
          <a:stretch>
            <a:fillRect/>
          </a:stretch>
        </p:blipFill>
        <p:spPr>
          <a:xfrm>
            <a:off x="3724041" y="3185252"/>
            <a:ext cx="4243104" cy="3365264"/>
          </a:xfrm>
          <a:prstGeom prst="rect">
            <a:avLst/>
          </a:prstGeom>
          <a:ln w="19050">
            <a:solidFill>
              <a:schemeClr val="tx1"/>
            </a:solidFill>
          </a:ln>
        </p:spPr>
      </p:pic>
      <p:pic>
        <p:nvPicPr>
          <p:cNvPr id="37" name="Picture 36">
            <a:extLst>
              <a:ext uri="{FF2B5EF4-FFF2-40B4-BE49-F238E27FC236}">
                <a16:creationId xmlns:a16="http://schemas.microsoft.com/office/drawing/2014/main" id="{854712BE-76AE-4656-ABCD-96D7E6D2A362}"/>
              </a:ext>
            </a:extLst>
          </p:cNvPr>
          <p:cNvPicPr>
            <a:picLocks noChangeAspect="1"/>
          </p:cNvPicPr>
          <p:nvPr/>
        </p:nvPicPr>
        <p:blipFill>
          <a:blip r:embed="rId6"/>
          <a:srcRect t="25868"/>
          <a:stretch>
            <a:fillRect/>
          </a:stretch>
        </p:blipFill>
        <p:spPr>
          <a:xfrm>
            <a:off x="8045436" y="3185252"/>
            <a:ext cx="4067793" cy="3347863"/>
          </a:xfrm>
          <a:prstGeom prst="rect">
            <a:avLst/>
          </a:prstGeom>
          <a:ln w="28575">
            <a:solidFill>
              <a:schemeClr val="tx1"/>
            </a:solidFill>
          </a:ln>
        </p:spPr>
      </p:pic>
      <p:sp>
        <p:nvSpPr>
          <p:cNvPr id="42" name="Rectangle 41">
            <a:extLst>
              <a:ext uri="{FF2B5EF4-FFF2-40B4-BE49-F238E27FC236}">
                <a16:creationId xmlns:a16="http://schemas.microsoft.com/office/drawing/2014/main" id="{66C38884-A867-3821-5168-4EAE00C6778D}"/>
              </a:ext>
            </a:extLst>
          </p:cNvPr>
          <p:cNvSpPr/>
          <p:nvPr/>
        </p:nvSpPr>
        <p:spPr>
          <a:xfrm>
            <a:off x="3830516" y="5392800"/>
            <a:ext cx="465884" cy="156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C1BB5652-7254-CC42-C5C5-EC70BB73F27A}"/>
              </a:ext>
            </a:extLst>
          </p:cNvPr>
          <p:cNvSpPr txBox="1"/>
          <p:nvPr/>
        </p:nvSpPr>
        <p:spPr>
          <a:xfrm>
            <a:off x="9427837" y="3402469"/>
            <a:ext cx="2630158" cy="830997"/>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Always verify Vendor stock numbers match, especially when substitutions occur for similar items. This ensures correct item is received.</a:t>
            </a:r>
          </a:p>
        </p:txBody>
      </p:sp>
      <p:sp>
        <p:nvSpPr>
          <p:cNvPr id="3" name="TextBox 2">
            <a:extLst>
              <a:ext uri="{FF2B5EF4-FFF2-40B4-BE49-F238E27FC236}">
                <a16:creationId xmlns:a16="http://schemas.microsoft.com/office/drawing/2014/main" id="{FDE770B9-CBC1-6F7B-9C2D-DE19BB6BD48E}"/>
              </a:ext>
            </a:extLst>
          </p:cNvPr>
          <p:cNvSpPr txBox="1"/>
          <p:nvPr/>
        </p:nvSpPr>
        <p:spPr>
          <a:xfrm>
            <a:off x="2092300" y="205294"/>
            <a:ext cx="8007401"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Accurate Receiving Into CMS</a:t>
            </a:r>
          </a:p>
        </p:txBody>
      </p:sp>
      <p:cxnSp>
        <p:nvCxnSpPr>
          <p:cNvPr id="4" name="Straight Connector 3">
            <a:extLst>
              <a:ext uri="{FF2B5EF4-FFF2-40B4-BE49-F238E27FC236}">
                <a16:creationId xmlns:a16="http://schemas.microsoft.com/office/drawing/2014/main" id="{DA97A4BC-107A-F997-8E8F-3D34F0EA603B}"/>
              </a:ext>
            </a:extLst>
          </p:cNvPr>
          <p:cNvCxnSpPr>
            <a:cxnSpLocks/>
          </p:cNvCxnSpPr>
          <p:nvPr/>
        </p:nvCxnSpPr>
        <p:spPr>
          <a:xfrm>
            <a:off x="375557" y="1218777"/>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7" name="Picture 6" descr="Graphical user interface, table&#10;&#10;Description automatically generated">
            <a:extLst>
              <a:ext uri="{FF2B5EF4-FFF2-40B4-BE49-F238E27FC236}">
                <a16:creationId xmlns:a16="http://schemas.microsoft.com/office/drawing/2014/main" id="{28B6AD9F-4A68-8E8E-14F8-261339CD71CD}"/>
              </a:ext>
            </a:extLst>
          </p:cNvPr>
          <p:cNvPicPr>
            <a:picLocks noChangeAspect="1"/>
          </p:cNvPicPr>
          <p:nvPr/>
        </p:nvPicPr>
        <p:blipFill rotWithShape="1">
          <a:blip r:embed="rId7">
            <a:extLst>
              <a:ext uri="{28A0092B-C50C-407E-A947-70E740481C1C}">
                <a14:useLocalDpi xmlns:a14="http://schemas.microsoft.com/office/drawing/2010/main" val="0"/>
              </a:ext>
            </a:extLst>
          </a:blip>
          <a:srcRect l="1331" t="906" r="1658" b="21942"/>
          <a:stretch/>
        </p:blipFill>
        <p:spPr>
          <a:xfrm>
            <a:off x="134005" y="3185252"/>
            <a:ext cx="3511745" cy="3365264"/>
          </a:xfrm>
          <a:prstGeom prst="rect">
            <a:avLst/>
          </a:prstGeom>
          <a:ln w="19050">
            <a:solidFill>
              <a:schemeClr val="tx1"/>
            </a:solidFill>
          </a:ln>
        </p:spPr>
      </p:pic>
      <p:sp>
        <p:nvSpPr>
          <p:cNvPr id="19" name="Rectangle 18">
            <a:extLst>
              <a:ext uri="{FF2B5EF4-FFF2-40B4-BE49-F238E27FC236}">
                <a16:creationId xmlns:a16="http://schemas.microsoft.com/office/drawing/2014/main" id="{1F76264F-697D-710C-AA29-543924EB3559}"/>
              </a:ext>
            </a:extLst>
          </p:cNvPr>
          <p:cNvSpPr/>
          <p:nvPr/>
        </p:nvSpPr>
        <p:spPr>
          <a:xfrm>
            <a:off x="1054933" y="4872715"/>
            <a:ext cx="1005840" cy="112639"/>
          </a:xfrm>
          <a:prstGeom prst="rect">
            <a:avLst/>
          </a:prstGeom>
          <a:solidFill>
            <a:srgbClr val="8AE0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672107-A9AD-D1B8-D81F-8D8025FA8936}"/>
              </a:ext>
            </a:extLst>
          </p:cNvPr>
          <p:cNvSpPr txBox="1"/>
          <p:nvPr/>
        </p:nvSpPr>
        <p:spPr>
          <a:xfrm>
            <a:off x="991441" y="4872715"/>
            <a:ext cx="423340" cy="138499"/>
          </a:xfrm>
          <a:prstGeom prst="rect">
            <a:avLst/>
          </a:prstGeom>
          <a:noFill/>
        </p:spPr>
        <p:txBody>
          <a:bodyPr wrap="square" rtlCol="0">
            <a:spAutoFit/>
          </a:bodyPr>
          <a:lstStyle/>
          <a:p>
            <a:r>
              <a:rPr lang="en-US" sz="300" b="1" dirty="0"/>
              <a:t>3854702403</a:t>
            </a:r>
          </a:p>
        </p:txBody>
      </p:sp>
      <p:sp>
        <p:nvSpPr>
          <p:cNvPr id="20" name="TextBox 19">
            <a:extLst>
              <a:ext uri="{FF2B5EF4-FFF2-40B4-BE49-F238E27FC236}">
                <a16:creationId xmlns:a16="http://schemas.microsoft.com/office/drawing/2014/main" id="{45353FD2-20EB-35B5-9DD3-D177F05B54C0}"/>
              </a:ext>
            </a:extLst>
          </p:cNvPr>
          <p:cNvSpPr txBox="1"/>
          <p:nvPr/>
        </p:nvSpPr>
        <p:spPr>
          <a:xfrm>
            <a:off x="1324488" y="4872715"/>
            <a:ext cx="732441" cy="138499"/>
          </a:xfrm>
          <a:prstGeom prst="rect">
            <a:avLst/>
          </a:prstGeom>
          <a:noFill/>
        </p:spPr>
        <p:txBody>
          <a:bodyPr wrap="square" rtlCol="0">
            <a:spAutoFit/>
          </a:bodyPr>
          <a:lstStyle/>
          <a:p>
            <a:r>
              <a:rPr lang="en-US" sz="300" b="1" dirty="0"/>
              <a:t>777 Burrito Bean  &amp; Cheese.</a:t>
            </a:r>
          </a:p>
        </p:txBody>
      </p:sp>
      <p:sp>
        <p:nvSpPr>
          <p:cNvPr id="21" name="Rectangle 20">
            <a:extLst>
              <a:ext uri="{FF2B5EF4-FFF2-40B4-BE49-F238E27FC236}">
                <a16:creationId xmlns:a16="http://schemas.microsoft.com/office/drawing/2014/main" id="{CD572309-6B33-1DF0-C527-2B78396F5999}"/>
              </a:ext>
            </a:extLst>
          </p:cNvPr>
          <p:cNvSpPr/>
          <p:nvPr/>
        </p:nvSpPr>
        <p:spPr>
          <a:xfrm>
            <a:off x="870592" y="4872715"/>
            <a:ext cx="1070366" cy="112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D8E7AED-3C9C-D97B-EC59-0187C7819DC6}"/>
              </a:ext>
            </a:extLst>
          </p:cNvPr>
          <p:cNvCxnSpPr>
            <a:cxnSpLocks/>
          </p:cNvCxnSpPr>
          <p:nvPr/>
        </p:nvCxnSpPr>
        <p:spPr>
          <a:xfrm>
            <a:off x="4374691" y="5476477"/>
            <a:ext cx="5858969" cy="48889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3AB714-477A-64D2-86DA-DC554FE0AA22}"/>
              </a:ext>
            </a:extLst>
          </p:cNvPr>
          <p:cNvCxnSpPr>
            <a:cxnSpLocks/>
            <a:stCxn id="20" idx="3"/>
          </p:cNvCxnSpPr>
          <p:nvPr/>
        </p:nvCxnSpPr>
        <p:spPr>
          <a:xfrm>
            <a:off x="2056929" y="4941965"/>
            <a:ext cx="1706179" cy="42543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F1844C-74B5-CF42-A9AA-E9098CE2A01B}"/>
              </a:ext>
            </a:extLst>
          </p:cNvPr>
          <p:cNvSpPr txBox="1"/>
          <p:nvPr/>
        </p:nvSpPr>
        <p:spPr>
          <a:xfrm>
            <a:off x="375557" y="1300422"/>
            <a:ext cx="11440886" cy="1815882"/>
          </a:xfrm>
          <a:prstGeom prst="rect">
            <a:avLst/>
          </a:prstGeom>
          <a:noFill/>
        </p:spPr>
        <p:txBody>
          <a:bodyPr wrap="square">
            <a:spAutoFit/>
          </a:bodyPr>
          <a:lstStyle/>
          <a:p>
            <a:pPr algn="ctr"/>
            <a:r>
              <a:rPr lang="en-US" sz="2800" i="0" dirty="0">
                <a:effectLst/>
                <a:latin typeface="Aptos" panose="020B0004020202020204" pitchFamily="34" charset="0"/>
              </a:rPr>
              <a:t>Verifying food and supplies up</a:t>
            </a:r>
            <a:r>
              <a:rPr lang="en-US" sz="2800" dirty="0">
                <a:latin typeface="Aptos" panose="020B0004020202020204" pitchFamily="34" charset="0"/>
              </a:rPr>
              <a:t>on receipt is a vital step in ensuring the financial solvency of school food operations.</a:t>
            </a:r>
          </a:p>
          <a:p>
            <a:pPr algn="ctr"/>
            <a:r>
              <a:rPr lang="en-US" sz="2800" dirty="0">
                <a:latin typeface="Aptos" panose="020B0004020202020204" pitchFamily="34" charset="0"/>
              </a:rPr>
              <a:t>Use the Receiving Ticket and Vendor Invoice when inputting received goods into CMS. </a:t>
            </a:r>
            <a:endParaRPr lang="en-US" sz="2800" i="0" dirty="0">
              <a:effectLst/>
              <a:latin typeface="Aptos" panose="020B0004020202020204" pitchFamily="34" charset="0"/>
            </a:endParaRPr>
          </a:p>
        </p:txBody>
      </p:sp>
    </p:spTree>
    <p:extLst>
      <p:ext uri="{BB962C8B-B14F-4D97-AF65-F5344CB8AC3E}">
        <p14:creationId xmlns:p14="http://schemas.microsoft.com/office/powerpoint/2010/main" val="3611997628"/>
      </p:ext>
    </p:extLst>
  </p:cSld>
  <p:clrMapOvr>
    <a:masterClrMapping/>
  </p:clrMapOvr>
  <mc:AlternateContent xmlns:mc="http://schemas.openxmlformats.org/markup-compatibility/2006" xmlns:p14="http://schemas.microsoft.com/office/powerpoint/2010/main">
    <mc:Choice Requires="p14">
      <p:transition spd="slow" p14:dur="2000" advTm="40381"/>
    </mc:Choice>
    <mc:Fallback xmlns="">
      <p:transition spd="slow" advTm="4038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white gradient&#10;&#10;AI-generated content may be incorrect.">
            <a:extLst>
              <a:ext uri="{FF2B5EF4-FFF2-40B4-BE49-F238E27FC236}">
                <a16:creationId xmlns:a16="http://schemas.microsoft.com/office/drawing/2014/main" id="{3B91F332-D46B-9939-6595-78B6ACBB6A3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3E3D202-A2BB-688A-D496-ADECCFC6B632}"/>
              </a:ext>
            </a:extLst>
          </p:cNvPr>
          <p:cNvSpPr txBox="1"/>
          <p:nvPr/>
        </p:nvSpPr>
        <p:spPr>
          <a:xfrm>
            <a:off x="332515" y="2300868"/>
            <a:ext cx="5675004" cy="4247317"/>
          </a:xfrm>
          <a:prstGeom prst="rect">
            <a:avLst/>
          </a:prstGeom>
          <a:noFill/>
        </p:spPr>
        <p:txBody>
          <a:bodyPr wrap="square">
            <a:spAutoFit/>
          </a:bodyPr>
          <a:lstStyle/>
          <a:p>
            <a:r>
              <a:rPr lang="en-US" sz="2600" b="1" dirty="0">
                <a:latin typeface="Aptos" panose="020B0004020202020204" pitchFamily="34" charset="0"/>
                <a:cs typeface="Calibri" panose="020F0502020204030204" pitchFamily="34" charset="0"/>
              </a:rPr>
              <a:t>Day Deliveries – </a:t>
            </a:r>
            <a:r>
              <a:rPr lang="en-US" sz="2600" dirty="0">
                <a:latin typeface="Aptos" panose="020B0004020202020204" pitchFamily="34" charset="0"/>
                <a:cs typeface="Calibri" panose="020F0502020204030204" pitchFamily="34" charset="0"/>
              </a:rPr>
              <a:t>Communicate with the delivery driver and request a </a:t>
            </a:r>
            <a:r>
              <a:rPr lang="en-US" sz="2600" i="1" dirty="0">
                <a:latin typeface="Aptos" panose="020B0004020202020204" pitchFamily="34" charset="0"/>
                <a:cs typeface="Calibri" panose="020F0502020204030204" pitchFamily="34" charset="0"/>
              </a:rPr>
              <a:t>Discrepancy Report</a:t>
            </a:r>
            <a:r>
              <a:rPr lang="en-US" sz="2600" dirty="0">
                <a:latin typeface="Aptos" panose="020B0004020202020204" pitchFamily="34" charset="0"/>
                <a:cs typeface="Calibri" panose="020F0502020204030204" pitchFamily="34" charset="0"/>
              </a:rPr>
              <a:t>. Complete and email a </a:t>
            </a:r>
            <a:r>
              <a:rPr lang="en-US" sz="2600" i="1" dirty="0">
                <a:latin typeface="Aptos" panose="020B0004020202020204" pitchFamily="34" charset="0"/>
                <a:cs typeface="Calibri" panose="020F0502020204030204" pitchFamily="34" charset="0"/>
              </a:rPr>
              <a:t>Quality Control Form</a:t>
            </a:r>
            <a:r>
              <a:rPr lang="en-US" sz="2600" dirty="0">
                <a:latin typeface="Aptos" panose="020B0004020202020204" pitchFamily="34" charset="0"/>
                <a:cs typeface="Calibri" panose="020F0502020204030204" pitchFamily="34" charset="0"/>
              </a:rPr>
              <a:t> to the Nutrition Specialist assigned to your region. </a:t>
            </a:r>
          </a:p>
          <a:p>
            <a:endParaRPr lang="en-US" sz="800" b="1" dirty="0">
              <a:latin typeface="Aptos" panose="020B0004020202020204" pitchFamily="34" charset="0"/>
              <a:cs typeface="Calibri" panose="020F0502020204030204" pitchFamily="34" charset="0"/>
            </a:endParaRPr>
          </a:p>
          <a:p>
            <a:r>
              <a:rPr lang="en-US" sz="2600" b="1" dirty="0">
                <a:latin typeface="Aptos" panose="020B0004020202020204" pitchFamily="34" charset="0"/>
                <a:cs typeface="Calibri" panose="020F0502020204030204" pitchFamily="34" charset="0"/>
              </a:rPr>
              <a:t>Night Deliveries - </a:t>
            </a:r>
            <a:r>
              <a:rPr lang="en-US" sz="2600" dirty="0">
                <a:latin typeface="Aptos" panose="020B0004020202020204" pitchFamily="34" charset="0"/>
                <a:cs typeface="Calibri" panose="020F0502020204030204" pitchFamily="34" charset="0"/>
              </a:rPr>
              <a:t>Complete and email a </a:t>
            </a:r>
            <a:r>
              <a:rPr lang="en-US" sz="2600" i="1" dirty="0">
                <a:latin typeface="Aptos" panose="020B0004020202020204" pitchFamily="34" charset="0"/>
                <a:cs typeface="Calibri" panose="020F0502020204030204" pitchFamily="34" charset="0"/>
              </a:rPr>
              <a:t>Quality Control Form</a:t>
            </a:r>
            <a:r>
              <a:rPr lang="en-US" sz="2600" dirty="0">
                <a:latin typeface="Aptos" panose="020B0004020202020204" pitchFamily="34" charset="0"/>
                <a:cs typeface="Calibri" panose="020F0502020204030204" pitchFamily="34" charset="0"/>
              </a:rPr>
              <a:t> to the Nutrition Specialist assigned to your region and contact vendor for credit.</a:t>
            </a:r>
          </a:p>
        </p:txBody>
      </p:sp>
      <p:sp>
        <p:nvSpPr>
          <p:cNvPr id="6" name="TextBox 5">
            <a:extLst>
              <a:ext uri="{FF2B5EF4-FFF2-40B4-BE49-F238E27FC236}">
                <a16:creationId xmlns:a16="http://schemas.microsoft.com/office/drawing/2014/main" id="{32B74875-7462-454A-C7CB-3F141E68BE33}"/>
              </a:ext>
            </a:extLst>
          </p:cNvPr>
          <p:cNvSpPr txBox="1"/>
          <p:nvPr/>
        </p:nvSpPr>
        <p:spPr>
          <a:xfrm>
            <a:off x="3576287" y="205294"/>
            <a:ext cx="5039426"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Requesting Credit</a:t>
            </a:r>
          </a:p>
        </p:txBody>
      </p:sp>
      <p:cxnSp>
        <p:nvCxnSpPr>
          <p:cNvPr id="8" name="Straight Connector 7">
            <a:extLst>
              <a:ext uri="{FF2B5EF4-FFF2-40B4-BE49-F238E27FC236}">
                <a16:creationId xmlns:a16="http://schemas.microsoft.com/office/drawing/2014/main" id="{CFDDA86D-69D6-0276-8722-7D0E3E55E093}"/>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11" name="Picture 10" descr="A group of cardboard boxes&#10;&#10;AI-generated content may be incorrect.">
            <a:extLst>
              <a:ext uri="{FF2B5EF4-FFF2-40B4-BE49-F238E27FC236}">
                <a16:creationId xmlns:a16="http://schemas.microsoft.com/office/drawing/2014/main" id="{A1FEC3F7-A657-AD0E-14D5-426A838507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162" r="91924">
                        <a14:foregroundMark x1="8247" y1="63469" x2="8247" y2="63469"/>
                        <a14:foregroundMark x1="91924" y1="74796" x2="91924" y2="7479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265722" y="4678036"/>
            <a:ext cx="3027566" cy="2548982"/>
          </a:xfrm>
          <a:prstGeom prst="rect">
            <a:avLst/>
          </a:prstGeom>
        </p:spPr>
      </p:pic>
      <p:grpSp>
        <p:nvGrpSpPr>
          <p:cNvPr id="12" name="Group 11">
            <a:extLst>
              <a:ext uri="{FF2B5EF4-FFF2-40B4-BE49-F238E27FC236}">
                <a16:creationId xmlns:a16="http://schemas.microsoft.com/office/drawing/2014/main" id="{B1445565-3E8A-7B0A-A7A1-E3F91303935E}"/>
              </a:ext>
            </a:extLst>
          </p:cNvPr>
          <p:cNvGrpSpPr/>
          <p:nvPr/>
        </p:nvGrpSpPr>
        <p:grpSpPr>
          <a:xfrm>
            <a:off x="6007519" y="4254994"/>
            <a:ext cx="3108983" cy="3221263"/>
            <a:chOff x="3060279" y="1219200"/>
            <a:chExt cx="5714185" cy="5267029"/>
          </a:xfrm>
        </p:grpSpPr>
        <p:grpSp>
          <p:nvGrpSpPr>
            <p:cNvPr id="13" name="Group 12">
              <a:extLst>
                <a:ext uri="{FF2B5EF4-FFF2-40B4-BE49-F238E27FC236}">
                  <a16:creationId xmlns:a16="http://schemas.microsoft.com/office/drawing/2014/main" id="{561E1E68-409A-1E7B-1424-2F0E9F11F4B3}"/>
                </a:ext>
              </a:extLst>
            </p:cNvPr>
            <p:cNvGrpSpPr/>
            <p:nvPr/>
          </p:nvGrpSpPr>
          <p:grpSpPr>
            <a:xfrm>
              <a:off x="3060279" y="1219200"/>
              <a:ext cx="5714185" cy="5267029"/>
              <a:chOff x="3060279" y="1219200"/>
              <a:chExt cx="5714185" cy="5267029"/>
            </a:xfrm>
          </p:grpSpPr>
          <p:grpSp>
            <p:nvGrpSpPr>
              <p:cNvPr id="15" name="Group 14">
                <a:extLst>
                  <a:ext uri="{FF2B5EF4-FFF2-40B4-BE49-F238E27FC236}">
                    <a16:creationId xmlns:a16="http://schemas.microsoft.com/office/drawing/2014/main" id="{82A7C70C-B624-07C7-FA17-1D8451906A20}"/>
                  </a:ext>
                </a:extLst>
              </p:cNvPr>
              <p:cNvGrpSpPr/>
              <p:nvPr/>
            </p:nvGrpSpPr>
            <p:grpSpPr>
              <a:xfrm>
                <a:off x="3060279" y="1219200"/>
                <a:ext cx="5714185" cy="4868549"/>
                <a:chOff x="-444921" y="1291710"/>
                <a:chExt cx="5714185" cy="4868549"/>
              </a:xfrm>
            </p:grpSpPr>
            <p:pic>
              <p:nvPicPr>
                <p:cNvPr id="17" name="Picture 16" descr="A black polo shirt with collar&#10;&#10;Description automatically generated">
                  <a:extLst>
                    <a:ext uri="{FF2B5EF4-FFF2-40B4-BE49-F238E27FC236}">
                      <a16:creationId xmlns:a16="http://schemas.microsoft.com/office/drawing/2014/main" id="{F89E3350-CC99-D5E6-D4C0-A210282EAB2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01" b="89801" l="5911" r="89776">
                              <a14:foregroundMark x1="9425" y1="31343" x2="9425" y2="31343"/>
                              <a14:foregroundMark x1="5911" y1="31841" x2="5911" y2="3184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090" r="48167" b="20261"/>
                <a:stretch/>
              </p:blipFill>
              <p:spPr>
                <a:xfrm>
                  <a:off x="1066800" y="3273008"/>
                  <a:ext cx="2543120" cy="2365792"/>
                </a:xfrm>
                <a:prstGeom prst="rect">
                  <a:avLst/>
                </a:prstGeom>
              </p:spPr>
            </p:pic>
            <p:grpSp>
              <p:nvGrpSpPr>
                <p:cNvPr id="18" name="Group 17">
                  <a:extLst>
                    <a:ext uri="{FF2B5EF4-FFF2-40B4-BE49-F238E27FC236}">
                      <a16:creationId xmlns:a16="http://schemas.microsoft.com/office/drawing/2014/main" id="{FBE2BBD2-A122-695A-7122-71DD715A0958}"/>
                    </a:ext>
                  </a:extLst>
                </p:cNvPr>
                <p:cNvGrpSpPr/>
                <p:nvPr/>
              </p:nvGrpSpPr>
              <p:grpSpPr>
                <a:xfrm>
                  <a:off x="-444921" y="1291710"/>
                  <a:ext cx="5714185" cy="4868549"/>
                  <a:chOff x="-434687" y="1291710"/>
                  <a:chExt cx="5714185" cy="4868549"/>
                </a:xfrm>
              </p:grpSpPr>
              <p:pic>
                <p:nvPicPr>
                  <p:cNvPr id="20" name="Picture 19" descr="A cartoon of a person smiling&#10;&#10;Description automatically generated">
                    <a:extLst>
                      <a:ext uri="{FF2B5EF4-FFF2-40B4-BE49-F238E27FC236}">
                        <a16:creationId xmlns:a16="http://schemas.microsoft.com/office/drawing/2014/main" id="{17CD658B-5B47-FB39-97E5-6DEE47CDCD0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rcRect l="35803" t="27673" r="36336"/>
                  <a:stretch/>
                </p:blipFill>
                <p:spPr>
                  <a:xfrm>
                    <a:off x="1368605" y="1390292"/>
                    <a:ext cx="1947854" cy="3030861"/>
                  </a:xfrm>
                  <a:prstGeom prst="rect">
                    <a:avLst/>
                  </a:prstGeom>
                </p:spPr>
              </p:pic>
              <p:pic>
                <p:nvPicPr>
                  <p:cNvPr id="22" name="Picture 21" descr="A cartoon of a hand&#10;&#10;Description automatically generated">
                    <a:extLst>
                      <a:ext uri="{FF2B5EF4-FFF2-40B4-BE49-F238E27FC236}">
                        <a16:creationId xmlns:a16="http://schemas.microsoft.com/office/drawing/2014/main" id="{7DD40A8B-B8D8-75C7-E15B-BD3254D92B4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rot="16034213">
                    <a:off x="2627876" y="3158738"/>
                    <a:ext cx="3217524" cy="2085721"/>
                  </a:xfrm>
                  <a:prstGeom prst="rect">
                    <a:avLst/>
                  </a:prstGeom>
                </p:spPr>
              </p:pic>
              <p:pic>
                <p:nvPicPr>
                  <p:cNvPr id="23" name="Picture 22" descr="A black net on a black background&#10;&#10;Description automatically generated">
                    <a:extLst>
                      <a:ext uri="{FF2B5EF4-FFF2-40B4-BE49-F238E27FC236}">
                        <a16:creationId xmlns:a16="http://schemas.microsoft.com/office/drawing/2014/main" id="{81FB4B8B-A1E3-FAFB-ABEC-CF4D8C2417EA}"/>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1490772" y="1291710"/>
                    <a:ext cx="1745736" cy="1159565"/>
                  </a:xfrm>
                  <a:prstGeom prst="rect">
                    <a:avLst/>
                  </a:prstGeom>
                </p:spPr>
              </p:pic>
              <p:pic>
                <p:nvPicPr>
                  <p:cNvPr id="21" name="Picture 20" descr="A cartoon of a hand&#10;&#10;Description automatically generated">
                    <a:extLst>
                      <a:ext uri="{FF2B5EF4-FFF2-40B4-BE49-F238E27FC236}">
                        <a16:creationId xmlns:a16="http://schemas.microsoft.com/office/drawing/2014/main" id="{8210531C-671E-0877-B621-C53BAA5AB21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rot="602706">
                    <a:off x="-434687" y="4299534"/>
                    <a:ext cx="3606582" cy="1860725"/>
                  </a:xfrm>
                  <a:prstGeom prst="rect">
                    <a:avLst/>
                  </a:prstGeom>
                </p:spPr>
              </p:pic>
            </p:grpSp>
            <p:pic>
              <p:nvPicPr>
                <p:cNvPr id="19" name="Picture 18" descr="A blue and orange letters on a black background&#10;&#10;Description automatically generated">
                  <a:extLst>
                    <a:ext uri="{FF2B5EF4-FFF2-40B4-BE49-F238E27FC236}">
                      <a16:creationId xmlns:a16="http://schemas.microsoft.com/office/drawing/2014/main" id="{5A3F8252-E944-1634-CF61-E32F440313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86315" y="4031007"/>
                  <a:ext cx="397207" cy="192555"/>
                </a:xfrm>
                <a:prstGeom prst="rect">
                  <a:avLst/>
                </a:prstGeom>
              </p:spPr>
            </p:pic>
          </p:grpSp>
          <p:pic>
            <p:nvPicPr>
              <p:cNvPr id="16" name="Picture 15" descr="A red apron with a pocket&#10;&#10;Description automatically generated">
                <a:extLst>
                  <a:ext uri="{FF2B5EF4-FFF2-40B4-BE49-F238E27FC236}">
                    <a16:creationId xmlns:a16="http://schemas.microsoft.com/office/drawing/2014/main" id="{EAD9E802-40C1-69AB-40BB-D9A196DF6503}"/>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1759" l="10000" r="90000">
                            <a14:foregroundMark x1="39571" y1="21111" x2="58571" y2="21574"/>
                            <a14:foregroundMark x1="15596" y1="44352" x2="16286" y2="90556"/>
                            <a14:foregroundMark x1="15571" y1="42685" x2="15596" y2="44352"/>
                            <a14:foregroundMark x1="16286" y1="90556" x2="58143" y2="92222"/>
                            <a14:foregroundMark x1="58143" y1="92222" x2="72143" y2="91759"/>
                            <a14:foregroundMark x1="72143" y1="91759" x2="84857" y2="73704"/>
                            <a14:foregroundMark x1="84857" y1="73704" x2="85286" y2="49259"/>
                            <a14:foregroundMark x1="83612" y1="44537" x2="82857" y2="42407"/>
                            <a14:foregroundMark x1="85286" y1="49259" x2="83612" y2="44537"/>
                            <a14:backgroundMark x1="88143" y1="44537" x2="88143" y2="44537"/>
                            <a14:backgroundMark x1="11143" y1="44352" x2="11143" y2="4435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rcRect b="17766"/>
              <a:stretch/>
            </p:blipFill>
            <p:spPr>
              <a:xfrm>
                <a:off x="4666326" y="3049808"/>
                <a:ext cx="2372727" cy="3436421"/>
              </a:xfrm>
              <a:prstGeom prst="rect">
                <a:avLst/>
              </a:prstGeom>
            </p:spPr>
          </p:pic>
        </p:grpSp>
        <p:pic>
          <p:nvPicPr>
            <p:cNvPr id="14" name="Picture 13" descr="A blue and orange letters on a black background&#10;&#10;Description automatically generated">
              <a:extLst>
                <a:ext uri="{FF2B5EF4-FFF2-40B4-BE49-F238E27FC236}">
                  <a16:creationId xmlns:a16="http://schemas.microsoft.com/office/drawing/2014/main" id="{1E48254A-ABAA-9590-2406-DE9F6785C42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09049" y="4893829"/>
              <a:ext cx="886550" cy="349972"/>
            </a:xfrm>
            <a:prstGeom prst="rect">
              <a:avLst/>
            </a:prstGeom>
          </p:spPr>
        </p:pic>
      </p:grpSp>
      <p:pic>
        <p:nvPicPr>
          <p:cNvPr id="45" name="Picture 44" descr="A close-up of a telephone&#10;&#10;AI-generated content may be incorrect.">
            <a:extLst>
              <a:ext uri="{FF2B5EF4-FFF2-40B4-BE49-F238E27FC236}">
                <a16:creationId xmlns:a16="http://schemas.microsoft.com/office/drawing/2014/main" id="{2E255B20-BD53-D3C5-D729-89D543EF0FEC}"/>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9804" b="96078" l="8170" r="89706">
                        <a14:foregroundMark x1="8333" y1="55065" x2="8333" y2="55065"/>
                        <a14:foregroundMark x1="54085" y1="80229" x2="54085" y2="80229"/>
                        <a14:foregroundMark x1="53431" y1="81046" x2="53431" y2="81046"/>
                        <a14:foregroundMark x1="48039" y1="90686" x2="48039" y2="90686"/>
                        <a14:foregroundMark x1="20261" y1="86765" x2="20261" y2="86765"/>
                        <a14:foregroundMark x1="28268" y1="90686" x2="28268" y2="90686"/>
                        <a14:foregroundMark x1="41013" y1="96078" x2="41013" y2="96078"/>
                        <a14:foregroundMark x1="22222" y1="91667" x2="22222" y2="91667"/>
                        <a14:foregroundMark x1="20915" y1="90850" x2="20915" y2="90850"/>
                        <a14:foregroundMark x1="32516" y1="91176" x2="32516" y2="91176"/>
                        <a14:foregroundMark x1="21569" y1="88889" x2="21569" y2="8888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6"/>
              </a:ext>
            </a:extLst>
          </a:blip>
          <a:stretch>
            <a:fillRect/>
          </a:stretch>
        </p:blipFill>
        <p:spPr>
          <a:xfrm>
            <a:off x="8403515" y="3777241"/>
            <a:ext cx="1848435" cy="1853645"/>
          </a:xfrm>
          <a:prstGeom prst="rect">
            <a:avLst/>
          </a:prstGeom>
        </p:spPr>
      </p:pic>
      <p:pic>
        <p:nvPicPr>
          <p:cNvPr id="48" name="Picture 47" descr="A yellow star with black text&#10;&#10;AI-generated content may be incorrect.">
            <a:extLst>
              <a:ext uri="{FF2B5EF4-FFF2-40B4-BE49-F238E27FC236}">
                <a16:creationId xmlns:a16="http://schemas.microsoft.com/office/drawing/2014/main" id="{795972C8-F918-E96C-CCBF-736DC2CDE7A4}"/>
              </a:ext>
            </a:extLst>
          </p:cNvPr>
          <p:cNvPicPr>
            <a:picLocks noChangeAspect="1"/>
          </p:cNvPicPr>
          <p:nvPr/>
        </p:nvPicPr>
        <p:blipFill>
          <a:blip r:embed="rId27">
            <a:extLst>
              <a:ext uri="{BEBA8EAE-BF5A-486C-A8C5-ECC9F3942E4B}">
                <a14:imgProps xmlns:a14="http://schemas.microsoft.com/office/drawing/2010/main">
                  <a14:imgLayer r:embed="rId28">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9"/>
              </a:ext>
            </a:extLst>
          </a:blip>
          <a:stretch>
            <a:fillRect/>
          </a:stretch>
        </p:blipFill>
        <p:spPr>
          <a:xfrm>
            <a:off x="9150923" y="4127224"/>
            <a:ext cx="600179" cy="330799"/>
          </a:xfrm>
          <a:prstGeom prst="rect">
            <a:avLst/>
          </a:prstGeom>
        </p:spPr>
      </p:pic>
      <p:pic>
        <p:nvPicPr>
          <p:cNvPr id="24" name="Picture 23" descr="A red question mark on a white background&#10;&#10;AI-generated content may be incorrect.">
            <a:extLst>
              <a:ext uri="{FF2B5EF4-FFF2-40B4-BE49-F238E27FC236}">
                <a16:creationId xmlns:a16="http://schemas.microsoft.com/office/drawing/2014/main" id="{52D4093E-A9C6-FC00-F725-14DE52B5496D}"/>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2451" b="89706" l="10000" r="90000">
                        <a14:foregroundMark x1="36607" y1="10948" x2="55714" y2="7190"/>
                        <a14:foregroundMark x1="52321" y1="4412" x2="40357" y2="2451"/>
                        <a14:foregroundMark x1="33750" y1="18464" x2="38571" y2="16503"/>
                        <a14:foregroundMark x1="39821" y1="72222" x2="54107" y2="7924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2"/>
              </a:ext>
            </a:extLst>
          </a:blip>
          <a:stretch>
            <a:fillRect/>
          </a:stretch>
        </p:blipFill>
        <p:spPr>
          <a:xfrm>
            <a:off x="10764583" y="4421056"/>
            <a:ext cx="608610" cy="665124"/>
          </a:xfrm>
          <a:prstGeom prst="rect">
            <a:avLst/>
          </a:prstGeom>
        </p:spPr>
      </p:pic>
      <p:pic>
        <p:nvPicPr>
          <p:cNvPr id="25" name="Picture 24" descr="A red question mark on a white background&#10;&#10;AI-generated content may be incorrect.">
            <a:extLst>
              <a:ext uri="{FF2B5EF4-FFF2-40B4-BE49-F238E27FC236}">
                <a16:creationId xmlns:a16="http://schemas.microsoft.com/office/drawing/2014/main" id="{D984F76E-EB6A-E65F-F277-A0678886438E}"/>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2451" b="89706" l="10000" r="90000">
                        <a14:foregroundMark x1="36607" y1="10948" x2="55714" y2="7190"/>
                        <a14:foregroundMark x1="52321" y1="4412" x2="40357" y2="2451"/>
                        <a14:foregroundMark x1="33750" y1="18464" x2="38571" y2="16503"/>
                        <a14:foregroundMark x1="39821" y1="72222" x2="54107" y2="7924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2"/>
              </a:ext>
            </a:extLst>
          </a:blip>
          <a:stretch>
            <a:fillRect/>
          </a:stretch>
        </p:blipFill>
        <p:spPr>
          <a:xfrm>
            <a:off x="11224630" y="4761404"/>
            <a:ext cx="415664" cy="454262"/>
          </a:xfrm>
          <a:prstGeom prst="rect">
            <a:avLst/>
          </a:prstGeom>
        </p:spPr>
      </p:pic>
      <p:pic>
        <p:nvPicPr>
          <p:cNvPr id="26" name="Picture 25" descr="A red question mark on a white background&#10;&#10;AI-generated content may be incorrect.">
            <a:extLst>
              <a:ext uri="{FF2B5EF4-FFF2-40B4-BE49-F238E27FC236}">
                <a16:creationId xmlns:a16="http://schemas.microsoft.com/office/drawing/2014/main" id="{B6297E19-859A-B6A6-3083-DE0D6C8AF4C2}"/>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2451" b="89706" l="10000" r="90000">
                        <a14:foregroundMark x1="36607" y1="10948" x2="55714" y2="7190"/>
                        <a14:foregroundMark x1="52321" y1="4412" x2="40357" y2="2451"/>
                        <a14:foregroundMark x1="33750" y1="18464" x2="38571" y2="16503"/>
                        <a14:foregroundMark x1="39821" y1="72222" x2="54107" y2="7924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2"/>
              </a:ext>
            </a:extLst>
          </a:blip>
          <a:stretch>
            <a:fillRect/>
          </a:stretch>
        </p:blipFill>
        <p:spPr>
          <a:xfrm>
            <a:off x="10379127" y="4732715"/>
            <a:ext cx="441916" cy="482951"/>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21F3F812-7EDF-2837-9FF3-0B829F9EA2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29642" y="2506524"/>
            <a:ext cx="3513611" cy="1280183"/>
          </a:xfrm>
          <a:prstGeom prst="rect">
            <a:avLst/>
          </a:prstGeom>
          <a:ln>
            <a:solidFill>
              <a:schemeClr val="tx1"/>
            </a:solidFill>
          </a:ln>
        </p:spPr>
      </p:pic>
      <p:pic>
        <p:nvPicPr>
          <p:cNvPr id="62" name="Picture 61">
            <a:extLst>
              <a:ext uri="{FF2B5EF4-FFF2-40B4-BE49-F238E27FC236}">
                <a16:creationId xmlns:a16="http://schemas.microsoft.com/office/drawing/2014/main" id="{60654900-3A33-6D3E-890C-8D47153CECDD}"/>
              </a:ext>
            </a:extLst>
          </p:cNvPr>
          <p:cNvPicPr>
            <a:picLocks noChangeAspect="1"/>
          </p:cNvPicPr>
          <p:nvPr/>
        </p:nvPicPr>
        <p:blipFill>
          <a:blip r:embed="rId34"/>
          <a:stretch>
            <a:fillRect/>
          </a:stretch>
        </p:blipFill>
        <p:spPr>
          <a:xfrm>
            <a:off x="6202571" y="2468565"/>
            <a:ext cx="1237135" cy="1793048"/>
          </a:xfrm>
          <a:prstGeom prst="rect">
            <a:avLst/>
          </a:prstGeom>
        </p:spPr>
      </p:pic>
      <p:pic>
        <p:nvPicPr>
          <p:cNvPr id="65" name="Picture 64">
            <a:extLst>
              <a:ext uri="{FF2B5EF4-FFF2-40B4-BE49-F238E27FC236}">
                <a16:creationId xmlns:a16="http://schemas.microsoft.com/office/drawing/2014/main" id="{CD8F7D14-C9E8-2014-79C7-E585B0BC30E9}"/>
              </a:ext>
            </a:extLst>
          </p:cNvPr>
          <p:cNvPicPr>
            <a:picLocks noChangeAspect="1"/>
          </p:cNvPicPr>
          <p:nvPr/>
        </p:nvPicPr>
        <p:blipFill>
          <a:blip r:embed="rId35">
            <a:extLst>
              <a:ext uri="{837473B0-CC2E-450A-ABE3-18F120FF3D39}">
                <a1611:picAttrSrcUrl xmlns:a1611="http://schemas.microsoft.com/office/drawing/2016/11/main" r:id="rId36"/>
              </a:ext>
            </a:extLst>
          </a:blip>
          <a:stretch>
            <a:fillRect/>
          </a:stretch>
        </p:blipFill>
        <p:spPr>
          <a:xfrm rot="5400000">
            <a:off x="5901036" y="4000926"/>
            <a:ext cx="1253316" cy="792437"/>
          </a:xfrm>
          <a:prstGeom prst="rect">
            <a:avLst/>
          </a:prstGeom>
        </p:spPr>
      </p:pic>
      <p:cxnSp>
        <p:nvCxnSpPr>
          <p:cNvPr id="67" name="Straight Arrow Connector 66">
            <a:extLst>
              <a:ext uri="{FF2B5EF4-FFF2-40B4-BE49-F238E27FC236}">
                <a16:creationId xmlns:a16="http://schemas.microsoft.com/office/drawing/2014/main" id="{C04988F3-C942-75A7-4DF2-823575362D21}"/>
              </a:ext>
            </a:extLst>
          </p:cNvPr>
          <p:cNvCxnSpPr>
            <a:cxnSpLocks/>
          </p:cNvCxnSpPr>
          <p:nvPr/>
        </p:nvCxnSpPr>
        <p:spPr>
          <a:xfrm flipV="1">
            <a:off x="6904343" y="3257345"/>
            <a:ext cx="750077" cy="67100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BCE8FD7-169C-E572-F673-327FB21CC257}"/>
              </a:ext>
            </a:extLst>
          </p:cNvPr>
          <p:cNvSpPr txBox="1"/>
          <p:nvPr/>
        </p:nvSpPr>
        <p:spPr>
          <a:xfrm>
            <a:off x="375557" y="1229840"/>
            <a:ext cx="11440886" cy="954107"/>
          </a:xfrm>
          <a:prstGeom prst="rect">
            <a:avLst/>
          </a:prstGeom>
          <a:noFill/>
        </p:spPr>
        <p:txBody>
          <a:bodyPr wrap="square">
            <a:spAutoFit/>
          </a:bodyPr>
          <a:lstStyle/>
          <a:p>
            <a:pPr algn="ctr"/>
            <a:r>
              <a:rPr lang="en-US" sz="2800" dirty="0"/>
              <a:t>To request credit for delivery discrepancies; missing items, damaged boxes, substitutions and spoiled items.</a:t>
            </a:r>
          </a:p>
        </p:txBody>
      </p:sp>
    </p:spTree>
    <p:extLst>
      <p:ext uri="{BB962C8B-B14F-4D97-AF65-F5344CB8AC3E}">
        <p14:creationId xmlns:p14="http://schemas.microsoft.com/office/powerpoint/2010/main" val="3762140211"/>
      </p:ext>
    </p:extLst>
  </p:cSld>
  <p:clrMapOvr>
    <a:masterClrMapping/>
  </p:clrMapOvr>
  <mc:AlternateContent xmlns:mc="http://schemas.openxmlformats.org/markup-compatibility/2006" xmlns:p14="http://schemas.microsoft.com/office/powerpoint/2010/main">
    <mc:Choice Requires="p14">
      <p:transition spd="slow" p14:dur="2000" advTm="42995"/>
    </mc:Choice>
    <mc:Fallback xmlns="">
      <p:transition spd="slow" advTm="4299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9EBEC-75E5-9C51-5D71-1ADF93D46255}"/>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E3361668-FF94-46C3-3695-87F764F40C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pic>
        <p:nvPicPr>
          <p:cNvPr id="10" name="Picture 9" descr="A yellow and white gradient&#10;&#10;AI-generated content may be incorrect.">
            <a:extLst>
              <a:ext uri="{FF2B5EF4-FFF2-40B4-BE49-F238E27FC236}">
                <a16:creationId xmlns:a16="http://schemas.microsoft.com/office/drawing/2014/main" id="{7AFC1FD4-7DFA-DAB4-29EC-B082FE6DCFA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graphicFrame>
        <p:nvGraphicFramePr>
          <p:cNvPr id="12" name="Diagram 11">
            <a:extLst>
              <a:ext uri="{FF2B5EF4-FFF2-40B4-BE49-F238E27FC236}">
                <a16:creationId xmlns:a16="http://schemas.microsoft.com/office/drawing/2014/main" id="{4202198C-3221-EACB-D1F4-C288782FEB91}"/>
              </a:ext>
            </a:extLst>
          </p:cNvPr>
          <p:cNvGraphicFramePr/>
          <p:nvPr/>
        </p:nvGraphicFramePr>
        <p:xfrm>
          <a:off x="2695575" y="800100"/>
          <a:ext cx="6800850" cy="5353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78A9FB8A-7D34-3F40-B1E1-92003583E381}"/>
              </a:ext>
            </a:extLst>
          </p:cNvPr>
          <p:cNvSpPr txBox="1"/>
          <p:nvPr/>
        </p:nvSpPr>
        <p:spPr>
          <a:xfrm>
            <a:off x="271305" y="92214"/>
            <a:ext cx="3781805" cy="769441"/>
          </a:xfrm>
          <a:prstGeom prst="rect">
            <a:avLst/>
          </a:prstGeom>
          <a:noFill/>
        </p:spPr>
        <p:txBody>
          <a:bodyPr wrap="none" rtlCol="0">
            <a:spAutoFit/>
          </a:bodyPr>
          <a:lstStyle/>
          <a:p>
            <a:r>
              <a:rPr lang="en-US" sz="4400" u="sng" dirty="0">
                <a:latin typeface="Franklin Gothic Medium Cond" panose="020B0606030402020204" pitchFamily="34" charset="0"/>
              </a:rPr>
              <a:t>Café LA Compass</a:t>
            </a:r>
          </a:p>
        </p:txBody>
      </p:sp>
      <p:pic>
        <p:nvPicPr>
          <p:cNvPr id="17" name="Picture 16" descr="A blue compass with a white and black center&#10;&#10;AI-generated content may be incorrect.">
            <a:extLst>
              <a:ext uri="{FF2B5EF4-FFF2-40B4-BE49-F238E27FC236}">
                <a16:creationId xmlns:a16="http://schemas.microsoft.com/office/drawing/2014/main" id="{EA0A95F7-E404-577F-484C-CC03A67AEE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04" b="91214" l="9965" r="89860">
                        <a14:backgroundMark x1="31472" y1="38268" x2="35490" y2="35304"/>
                        <a14:backgroundMark x1="49825" y1="32907" x2="66958" y2="35942"/>
                        <a14:backgroundMark x1="69930" y1="38818" x2="79371" y2="51597"/>
                        <a14:backgroundMark x1="79371" y1="51597" x2="82168" y2="61661"/>
                        <a14:backgroundMark x1="82168" y1="61661" x2="80420" y2="73482"/>
                        <a14:backgroundMark x1="80420" y1="73482" x2="73776" y2="82268"/>
                        <a14:backgroundMark x1="73776" y1="82268" x2="52622" y2="92492"/>
                        <a14:backgroundMark x1="52622" y1="92492" x2="38112" y2="91853"/>
                        <a14:backgroundMark x1="38112" y1="91853" x2="25350" y2="83387"/>
                        <a14:backgroundMark x1="25350" y1="83387" x2="19231" y2="69649"/>
                        <a14:backgroundMark x1="19231" y1="69649" x2="19056" y2="55591"/>
                        <a14:backgroundMark x1="19056" y1="55591" x2="23601" y2="47444"/>
                        <a14:backgroundMark x1="36333" y1="38080" x2="45105" y2="31629"/>
                        <a14:backgroundMark x1="23601" y1="47444" x2="28591" y2="43774"/>
                        <a14:backgroundMark x1="45105" y1="31629" x2="53846" y2="28754"/>
                        <a14:backgroundMark x1="20979" y1="69169" x2="25175" y2="78594"/>
                        <a14:backgroundMark x1="25175" y1="78594" x2="38462" y2="86262"/>
                        <a14:backgroundMark x1="54021" y1="88498" x2="46503" y2="89617"/>
                        <a14:backgroundMark x1="36538" y1="37380" x2="28671" y2="43291"/>
                        <a14:backgroundMark x1="28671" y1="43291" x2="27972" y2="44089"/>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22040" t="35669" r="21995" b="12787"/>
          <a:stretch>
            <a:fillRect/>
          </a:stretch>
        </p:blipFill>
        <p:spPr>
          <a:xfrm>
            <a:off x="5362470" y="2843683"/>
            <a:ext cx="1467060" cy="1457012"/>
          </a:xfrm>
          <a:prstGeom prst="ellipse">
            <a:avLst/>
          </a:prstGeom>
        </p:spPr>
      </p:pic>
    </p:spTree>
    <p:extLst>
      <p:ext uri="{BB962C8B-B14F-4D97-AF65-F5344CB8AC3E}">
        <p14:creationId xmlns:p14="http://schemas.microsoft.com/office/powerpoint/2010/main" val="1985549917"/>
      </p:ext>
    </p:extLst>
  </p:cSld>
  <p:clrMapOvr>
    <a:masterClrMapping/>
  </p:clrMapOvr>
  <mc:AlternateContent xmlns:mc="http://schemas.openxmlformats.org/markup-compatibility/2006" xmlns:p14="http://schemas.microsoft.com/office/powerpoint/2010/main">
    <mc:Choice Requires="p14">
      <p:transition spd="slow" p14:dur="2000" advTm="6068"/>
    </mc:Choice>
    <mc:Fallback xmlns="">
      <p:transition spd="slow" advTm="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BB2EA-178C-4D31-5EF6-8CA44383AE98}"/>
            </a:ext>
          </a:extLst>
        </p:cNvPr>
        <p:cNvGrpSpPr/>
        <p:nvPr/>
      </p:nvGrpSpPr>
      <p:grpSpPr>
        <a:xfrm>
          <a:off x="0" y="0"/>
          <a:ext cx="0" cy="0"/>
          <a:chOff x="0" y="0"/>
          <a:chExt cx="0" cy="0"/>
        </a:xfrm>
      </p:grpSpPr>
      <p:pic>
        <p:nvPicPr>
          <p:cNvPr id="27" name="Picture 26" descr="A yellow and white gradient&#10;&#10;AI-generated content may be incorrect.">
            <a:extLst>
              <a:ext uri="{FF2B5EF4-FFF2-40B4-BE49-F238E27FC236}">
                <a16:creationId xmlns:a16="http://schemas.microsoft.com/office/drawing/2014/main" id="{DC97B46F-E3A3-121E-6882-8F2BC9B8351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C9185D7-6B0F-1997-4592-A321FCA01055}"/>
              </a:ext>
            </a:extLst>
          </p:cNvPr>
          <p:cNvSpPr txBox="1"/>
          <p:nvPr/>
        </p:nvSpPr>
        <p:spPr>
          <a:xfrm>
            <a:off x="3298825" y="205294"/>
            <a:ext cx="5594350"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Perpetual Inventory</a:t>
            </a:r>
          </a:p>
        </p:txBody>
      </p:sp>
      <p:cxnSp>
        <p:nvCxnSpPr>
          <p:cNvPr id="4" name="Straight Connector 3">
            <a:extLst>
              <a:ext uri="{FF2B5EF4-FFF2-40B4-BE49-F238E27FC236}">
                <a16:creationId xmlns:a16="http://schemas.microsoft.com/office/drawing/2014/main" id="{BAF1540C-AA94-49F6-7DFA-2925DB5664D6}"/>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8" name="Group 7">
            <a:extLst>
              <a:ext uri="{FF2B5EF4-FFF2-40B4-BE49-F238E27FC236}">
                <a16:creationId xmlns:a16="http://schemas.microsoft.com/office/drawing/2014/main" id="{92B1210B-BA11-F7A8-33EF-DD4D9C5FFA17}"/>
              </a:ext>
            </a:extLst>
          </p:cNvPr>
          <p:cNvGrpSpPr/>
          <p:nvPr/>
        </p:nvGrpSpPr>
        <p:grpSpPr>
          <a:xfrm>
            <a:off x="6952475" y="2404630"/>
            <a:ext cx="4211391" cy="4206622"/>
            <a:chOff x="8314570" y="3031901"/>
            <a:chExt cx="3510644" cy="3788240"/>
          </a:xfrm>
        </p:grpSpPr>
        <p:pic>
          <p:nvPicPr>
            <p:cNvPr id="6" name="Picture 5" descr="A diagram of inventory management&#10;&#10;AI-generated content may be incorrect.">
              <a:extLst>
                <a:ext uri="{FF2B5EF4-FFF2-40B4-BE49-F238E27FC236}">
                  <a16:creationId xmlns:a16="http://schemas.microsoft.com/office/drawing/2014/main" id="{896F2253-37AB-93A5-C0DC-43E1370613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95" b="89931" l="10000" r="90000">
                          <a14:foregroundMark x1="29614" y1="9702" x2="29614" y2="9702"/>
                          <a14:foregroundMark x1="32468" y1="45251" x2="31996" y2="60579"/>
                          <a14:foregroundMark x1="80730" y1="46351" x2="82768" y2="53934"/>
                          <a14:foregroundMark x1="82768" y1="53934" x2="76953" y2="51529"/>
                          <a14:foregroundMark x1="76953" y1="51529" x2="82124" y2="45006"/>
                          <a14:foregroundMark x1="82124" y1="45006" x2="82532" y2="44762"/>
                          <a14:foregroundMark x1="19700" y1="9295" x2="19700" y2="9295"/>
                          <a14:foregroundMark x1="27876" y1="16633" x2="34249" y2="16714"/>
                          <a14:foregroundMark x1="80365" y1="9499" x2="80365" y2="9499"/>
                          <a14:backgroundMark x1="11588" y1="78394" x2="22554" y2="79372"/>
                          <a14:backgroundMark x1="22554" y1="79372" x2="47961" y2="77782"/>
                          <a14:backgroundMark x1="40837" y1="70363" x2="35193" y2="76396"/>
                          <a14:backgroundMark x1="35193" y1="76396" x2="21567" y2="79698"/>
                          <a14:backgroundMark x1="21567" y1="79698" x2="11137" y2="74032"/>
                          <a14:backgroundMark x1="11137" y1="74032" x2="8755" y2="70567"/>
                          <a14:backgroundMark x1="10901" y1="73094" x2="33155" y2="75662"/>
                          <a14:backgroundMark x1="60708" y1="76763" x2="66223" y2="75866"/>
                          <a14:backgroundMark x1="66223" y1="75866" x2="82489" y2="77171"/>
                          <a14:backgroundMark x1="82489" y1="77171" x2="91373" y2="7578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62971" t="33542" r="14002" b="29351"/>
            <a:stretch>
              <a:fillRect/>
            </a:stretch>
          </p:blipFill>
          <p:spPr>
            <a:xfrm>
              <a:off x="8314570" y="3031901"/>
              <a:ext cx="3510644" cy="3788240"/>
            </a:xfrm>
            <a:prstGeom prst="rect">
              <a:avLst/>
            </a:prstGeom>
            <a:ln w="28575">
              <a:solidFill>
                <a:schemeClr val="tx1"/>
              </a:solidFill>
            </a:ln>
          </p:spPr>
        </p:pic>
        <p:pic>
          <p:nvPicPr>
            <p:cNvPr id="22" name="Picture 21" descr="A white chef hat with black outline&#10;&#10;AI-generated content may be incorrect.">
              <a:extLst>
                <a:ext uri="{FF2B5EF4-FFF2-40B4-BE49-F238E27FC236}">
                  <a16:creationId xmlns:a16="http://schemas.microsoft.com/office/drawing/2014/main" id="{501DAE81-94C0-D3A2-264F-CCE9990CA818}"/>
                </a:ext>
              </a:extLst>
            </p:cNvPr>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backgroundRemoval t="2792" b="99162" l="1823" r="97917">
                          <a14:foregroundMark x1="9063" y1="45617" x2="15000" y2="20994"/>
                          <a14:foregroundMark x1="17708" y1="21831" x2="28125" y2="30374"/>
                          <a14:foregroundMark x1="10156" y1="33557" x2="42760" y2="21050"/>
                          <a14:foregroundMark x1="42760" y1="21050" x2="51563" y2="10776"/>
                          <a14:foregroundMark x1="51563" y1="10776" x2="53073" y2="5918"/>
                          <a14:foregroundMark x1="53333" y1="2792" x2="53333" y2="2792"/>
                          <a14:foregroundMark x1="95208" y1="26075" x2="93229" y2="44333"/>
                          <a14:foregroundMark x1="93229" y1="44333" x2="92813" y2="45226"/>
                          <a14:foregroundMark x1="97917" y1="40034" x2="97917" y2="40034"/>
                          <a14:foregroundMark x1="67083" y1="91736" x2="46198" y2="94640"/>
                          <a14:foregroundMark x1="46198" y1="94640" x2="31979" y2="89001"/>
                          <a14:foregroundMark x1="4635" y1="28532" x2="4948" y2="37242"/>
                          <a14:foregroundMark x1="55781" y1="6868" x2="40313" y2="11223"/>
                          <a14:foregroundMark x1="74531" y1="53378" x2="64375" y2="75544"/>
                          <a14:foregroundMark x1="66094" y1="49414" x2="51458" y2="74930"/>
                          <a14:foregroundMark x1="34688" y1="92574" x2="60052" y2="94417"/>
                          <a14:foregroundMark x1="60052" y1="94417" x2="68490" y2="94082"/>
                          <a14:foregroundMark x1="38073" y1="87381" x2="62396" y2="86823"/>
                          <a14:foregroundMark x1="62396" y1="86823" x2="54219" y2="95924"/>
                          <a14:foregroundMark x1="54219" y1="95924" x2="30365" y2="92127"/>
                          <a14:foregroundMark x1="30365" y1="92127" x2="26875" y2="74763"/>
                          <a14:foregroundMark x1="26875" y1="74763" x2="28229" y2="58124"/>
                          <a14:foregroundMark x1="55365" y1="53490" x2="31354" y2="56393"/>
                          <a14:foregroundMark x1="23021" y1="59855" x2="23021" y2="59855"/>
                          <a14:foregroundMark x1="14479" y1="56951" x2="14479" y2="56951"/>
                          <a14:foregroundMark x1="5469" y1="48241" x2="5469" y2="48241"/>
                          <a14:foregroundMark x1="1823" y1="35176" x2="1823" y2="35176"/>
                          <a14:foregroundMark x1="4271" y1="25516" x2="4271" y2="25516"/>
                          <a14:foregroundMark x1="49010" y1="99162" x2="49010" y2="99162"/>
                        </a14:backgroundRemoval>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b="15374"/>
            <a:stretch/>
          </p:blipFill>
          <p:spPr>
            <a:xfrm>
              <a:off x="11118456" y="4422335"/>
              <a:ext cx="416519" cy="357479"/>
            </a:xfrm>
            <a:prstGeom prst="rect">
              <a:avLst/>
            </a:prstGeom>
            <a:ln>
              <a:noFill/>
            </a:ln>
          </p:spPr>
        </p:pic>
      </p:grpSp>
      <p:sp>
        <p:nvSpPr>
          <p:cNvPr id="7" name="TextBox 6">
            <a:extLst>
              <a:ext uri="{FF2B5EF4-FFF2-40B4-BE49-F238E27FC236}">
                <a16:creationId xmlns:a16="http://schemas.microsoft.com/office/drawing/2014/main" id="{8402BE99-3045-23E6-6402-1FCAD6A4288D}"/>
              </a:ext>
            </a:extLst>
          </p:cNvPr>
          <p:cNvSpPr txBox="1"/>
          <p:nvPr/>
        </p:nvSpPr>
        <p:spPr>
          <a:xfrm>
            <a:off x="375555" y="2324419"/>
            <a:ext cx="6357622" cy="4339650"/>
          </a:xfrm>
          <a:prstGeom prst="rect">
            <a:avLst/>
          </a:prstGeom>
          <a:noFill/>
        </p:spPr>
        <p:txBody>
          <a:bodyPr wrap="square">
            <a:spAutoFit/>
          </a:bodyPr>
          <a:lstStyle/>
          <a:p>
            <a:pPr marL="182880"/>
            <a:endParaRPr lang="en-US" sz="600" b="1" dirty="0">
              <a:latin typeface="Aptos" panose="020B0004020202020204" pitchFamily="34" charset="0"/>
            </a:endParaRPr>
          </a:p>
          <a:p>
            <a:pPr lvl="1" indent="-274320">
              <a:buFont typeface="Arial" panose="020B0604020202020204" pitchFamily="34" charset="0"/>
              <a:buChar char="•"/>
            </a:pPr>
            <a:r>
              <a:rPr lang="en-US" sz="2600" dirty="0">
                <a:latin typeface="Aptos" panose="020B0004020202020204" pitchFamily="34" charset="0"/>
              </a:rPr>
              <a:t>As food operations is underway, inventory counts update in real time as items are received, used, served, sold, and returned to stock</a:t>
            </a:r>
          </a:p>
          <a:p>
            <a:pPr lvl="1" indent="-274320">
              <a:buFont typeface="Arial" panose="020B0604020202020204" pitchFamily="34" charset="0"/>
              <a:buChar char="•"/>
            </a:pPr>
            <a:endParaRPr lang="en-US" sz="500" dirty="0">
              <a:latin typeface="Aptos" panose="020B0004020202020204" pitchFamily="34" charset="0"/>
            </a:endParaRPr>
          </a:p>
          <a:p>
            <a:pPr lvl="1" indent="-274320">
              <a:buFont typeface="Arial" panose="020B0604020202020204" pitchFamily="34" charset="0"/>
              <a:buChar char="•"/>
            </a:pPr>
            <a:r>
              <a:rPr lang="en-US" sz="2600" dirty="0">
                <a:latin typeface="Aptos" panose="020B0004020202020204" pitchFamily="34" charset="0"/>
              </a:rPr>
              <a:t>Provides up-to-date counts without needing frequent full physical inventories</a:t>
            </a:r>
          </a:p>
          <a:p>
            <a:pPr lvl="1" indent="-274320">
              <a:buFont typeface="Arial" panose="020B0604020202020204" pitchFamily="34" charset="0"/>
              <a:buChar char="•"/>
            </a:pPr>
            <a:endParaRPr lang="en-US" sz="500" dirty="0">
              <a:latin typeface="Aptos" panose="020B0004020202020204" pitchFamily="34" charset="0"/>
            </a:endParaRPr>
          </a:p>
          <a:p>
            <a:pPr lvl="1" indent="-274320">
              <a:buFont typeface="Arial" panose="020B0604020202020204" pitchFamily="34" charset="0"/>
              <a:buChar char="•"/>
            </a:pPr>
            <a:r>
              <a:rPr lang="en-US" sz="2600" dirty="0">
                <a:latin typeface="Aptos" panose="020B0004020202020204" pitchFamily="34" charset="0"/>
              </a:rPr>
              <a:t>Reduces stock discrepancies by showing real-time data on what items are available on hand</a:t>
            </a:r>
          </a:p>
        </p:txBody>
      </p:sp>
      <p:sp>
        <p:nvSpPr>
          <p:cNvPr id="5" name="TextBox 4">
            <a:extLst>
              <a:ext uri="{FF2B5EF4-FFF2-40B4-BE49-F238E27FC236}">
                <a16:creationId xmlns:a16="http://schemas.microsoft.com/office/drawing/2014/main" id="{05F6D368-E437-6557-C345-2671CD566CE6}"/>
              </a:ext>
            </a:extLst>
          </p:cNvPr>
          <p:cNvSpPr txBox="1"/>
          <p:nvPr/>
        </p:nvSpPr>
        <p:spPr>
          <a:xfrm>
            <a:off x="375556" y="1181851"/>
            <a:ext cx="11440885" cy="1077218"/>
          </a:xfrm>
          <a:prstGeom prst="rect">
            <a:avLst/>
          </a:prstGeom>
          <a:noFill/>
        </p:spPr>
        <p:txBody>
          <a:bodyPr wrap="square">
            <a:spAutoFit/>
          </a:bodyPr>
          <a:lstStyle/>
          <a:p>
            <a:pPr algn="ctr"/>
            <a:r>
              <a:rPr lang="en-US" sz="3200" dirty="0">
                <a:latin typeface="Aptos" panose="020B0004020202020204" pitchFamily="34" charset="0"/>
              </a:rPr>
              <a:t>Perpetual inventory is a system that continuously tracks inventory in real time using technology.</a:t>
            </a:r>
          </a:p>
        </p:txBody>
      </p:sp>
    </p:spTree>
    <p:extLst>
      <p:ext uri="{BB962C8B-B14F-4D97-AF65-F5344CB8AC3E}">
        <p14:creationId xmlns:p14="http://schemas.microsoft.com/office/powerpoint/2010/main" val="2817314533"/>
      </p:ext>
    </p:extLst>
  </p:cSld>
  <p:clrMapOvr>
    <a:masterClrMapping/>
  </p:clrMapOvr>
  <mc:AlternateContent xmlns:mc="http://schemas.openxmlformats.org/markup-compatibility/2006" xmlns:p14="http://schemas.microsoft.com/office/powerpoint/2010/main">
    <mc:Choice Requires="p14">
      <p:transition spd="slow" p14:dur="2000" advTm="30869"/>
    </mc:Choice>
    <mc:Fallback xmlns="">
      <p:transition spd="slow" advTm="3086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yellow and white gradient&#10;&#10;AI-generated content may be incorrect.">
            <a:extLst>
              <a:ext uri="{FF2B5EF4-FFF2-40B4-BE49-F238E27FC236}">
                <a16:creationId xmlns:a16="http://schemas.microsoft.com/office/drawing/2014/main" id="{D6DD24F6-BBBD-D1E6-3C1F-4EE12B921AE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C28A6D6-D802-37E9-FA53-9CEED77B8478}"/>
              </a:ext>
            </a:extLst>
          </p:cNvPr>
          <p:cNvSpPr txBox="1"/>
          <p:nvPr/>
        </p:nvSpPr>
        <p:spPr>
          <a:xfrm>
            <a:off x="554305" y="2679102"/>
            <a:ext cx="5666308" cy="3524042"/>
          </a:xfrm>
          <a:prstGeom prst="rect">
            <a:avLst/>
          </a:prstGeom>
          <a:noFill/>
        </p:spPr>
        <p:txBody>
          <a:bodyPr wrap="square">
            <a:spAutoFit/>
          </a:bodyPr>
          <a:lstStyle/>
          <a:p>
            <a:pPr defTabSz="342900"/>
            <a:r>
              <a:rPr lang="en-US" sz="2800" dirty="0"/>
              <a:t>Physical inventory is conducted at the end of the month “last working day.”</a:t>
            </a:r>
          </a:p>
          <a:p>
            <a:pPr marL="457200" indent="-274320" defTabSz="342900">
              <a:buFont typeface="Arial" panose="020B0604020202020204" pitchFamily="34" charset="0"/>
              <a:buChar char="•"/>
            </a:pPr>
            <a:r>
              <a:rPr lang="en-US" sz="2800" dirty="0"/>
              <a:t>Count each item of inventory in stock</a:t>
            </a:r>
          </a:p>
          <a:p>
            <a:pPr marL="457200" indent="-274320" defTabSz="342900">
              <a:buFont typeface="Arial" panose="020B0604020202020204" pitchFamily="34" charset="0"/>
              <a:buChar char="•"/>
            </a:pPr>
            <a:r>
              <a:rPr lang="en-US" sz="2600" dirty="0"/>
              <a:t>Manually record amounts on the </a:t>
            </a:r>
            <a:r>
              <a:rPr lang="en-US" sz="2600" i="1" dirty="0"/>
              <a:t>Physical Inventory Worksheet</a:t>
            </a:r>
          </a:p>
          <a:p>
            <a:pPr marL="182880" defTabSz="342900"/>
            <a:endParaRPr lang="en-US" sz="500" i="1" dirty="0"/>
          </a:p>
          <a:p>
            <a:pPr marL="457200" indent="-274320" defTabSz="342900">
              <a:buFont typeface="Arial" panose="020B0604020202020204" pitchFamily="34" charset="0"/>
              <a:buChar char="•"/>
            </a:pPr>
            <a:r>
              <a:rPr lang="en-US" sz="2600" dirty="0"/>
              <a:t>Input into CMS Back of the House</a:t>
            </a:r>
            <a:endParaRPr lang="en-US" sz="2600" i="1" dirty="0">
              <a:solidFill>
                <a:prstClr val="black"/>
              </a:solidFill>
              <a:latin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00D888A-F17E-7049-2D00-065B3DFF13A9}"/>
              </a:ext>
            </a:extLst>
          </p:cNvPr>
          <p:cNvSpPr txBox="1"/>
          <p:nvPr/>
        </p:nvSpPr>
        <p:spPr>
          <a:xfrm>
            <a:off x="3492193" y="205294"/>
            <a:ext cx="5207615"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Physical Inventory</a:t>
            </a:r>
          </a:p>
        </p:txBody>
      </p:sp>
      <p:sp>
        <p:nvSpPr>
          <p:cNvPr id="25" name="TextBox 24">
            <a:extLst>
              <a:ext uri="{FF2B5EF4-FFF2-40B4-BE49-F238E27FC236}">
                <a16:creationId xmlns:a16="http://schemas.microsoft.com/office/drawing/2014/main" id="{DE1EEC04-47DC-5238-B081-23A5057AB099}"/>
              </a:ext>
            </a:extLst>
          </p:cNvPr>
          <p:cNvSpPr txBox="1"/>
          <p:nvPr/>
        </p:nvSpPr>
        <p:spPr>
          <a:xfrm>
            <a:off x="186728" y="1200826"/>
            <a:ext cx="11818544" cy="1077218"/>
          </a:xfrm>
          <a:prstGeom prst="rect">
            <a:avLst/>
          </a:prstGeom>
          <a:noFill/>
        </p:spPr>
        <p:txBody>
          <a:bodyPr wrap="square">
            <a:spAutoFit/>
          </a:bodyPr>
          <a:lstStyle/>
          <a:p>
            <a:pPr algn="ctr"/>
            <a:r>
              <a:rPr lang="en-US" sz="3200" dirty="0"/>
              <a:t>Physical inventory is the process of counting and verifying the actual stock of goods held within the storage of the operation.</a:t>
            </a:r>
          </a:p>
        </p:txBody>
      </p:sp>
      <p:cxnSp>
        <p:nvCxnSpPr>
          <p:cNvPr id="26" name="Straight Connector 25">
            <a:extLst>
              <a:ext uri="{FF2B5EF4-FFF2-40B4-BE49-F238E27FC236}">
                <a16:creationId xmlns:a16="http://schemas.microsoft.com/office/drawing/2014/main" id="{7E796DDB-681A-07B4-3549-A946ACA6AADC}"/>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33" name="Picture 32" descr="A room with white shelves and boxes&#10;&#10;AI-generated content may be incorrect.">
            <a:extLst>
              <a:ext uri="{FF2B5EF4-FFF2-40B4-BE49-F238E27FC236}">
                <a16:creationId xmlns:a16="http://schemas.microsoft.com/office/drawing/2014/main" id="{C12531D3-7788-6EA6-D294-57248A1FF92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80703" y="2585750"/>
            <a:ext cx="5183510" cy="3765501"/>
          </a:xfrm>
          <a:prstGeom prst="rect">
            <a:avLst/>
          </a:prstGeom>
        </p:spPr>
      </p:pic>
      <p:grpSp>
        <p:nvGrpSpPr>
          <p:cNvPr id="53" name="Group 52">
            <a:extLst>
              <a:ext uri="{FF2B5EF4-FFF2-40B4-BE49-F238E27FC236}">
                <a16:creationId xmlns:a16="http://schemas.microsoft.com/office/drawing/2014/main" id="{860A1193-F212-59A6-9D34-AABDCB42F300}"/>
              </a:ext>
            </a:extLst>
          </p:cNvPr>
          <p:cNvGrpSpPr/>
          <p:nvPr/>
        </p:nvGrpSpPr>
        <p:grpSpPr>
          <a:xfrm>
            <a:off x="8468702" y="3127545"/>
            <a:ext cx="1207511" cy="3147115"/>
            <a:chOff x="5959409" y="2128135"/>
            <a:chExt cx="1207511" cy="3147115"/>
          </a:xfrm>
        </p:grpSpPr>
        <p:grpSp>
          <p:nvGrpSpPr>
            <p:cNvPr id="52" name="Group 51">
              <a:extLst>
                <a:ext uri="{FF2B5EF4-FFF2-40B4-BE49-F238E27FC236}">
                  <a16:creationId xmlns:a16="http://schemas.microsoft.com/office/drawing/2014/main" id="{08A31BCB-4635-2FE5-FFD8-A1CBE7077B66}"/>
                </a:ext>
              </a:extLst>
            </p:cNvPr>
            <p:cNvGrpSpPr/>
            <p:nvPr/>
          </p:nvGrpSpPr>
          <p:grpSpPr>
            <a:xfrm>
              <a:off x="5959409" y="2128135"/>
              <a:ext cx="1207511" cy="3147115"/>
              <a:chOff x="5825194" y="1893969"/>
              <a:chExt cx="1351975" cy="3350058"/>
            </a:xfrm>
          </p:grpSpPr>
          <p:pic>
            <p:nvPicPr>
              <p:cNvPr id="24" name="Man3">
                <a:extLst>
                  <a:ext uri="{FF2B5EF4-FFF2-40B4-BE49-F238E27FC236}">
                    <a16:creationId xmlns:a16="http://schemas.microsoft.com/office/drawing/2014/main" id="{C12FA0A1-F069-A77A-46D0-7600956C56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5825194" y="1893969"/>
                <a:ext cx="1351975" cy="33500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clipboard with a white sheet of paper&#10;&#10;AI-generated content may be incorrect.">
                <a:extLst>
                  <a:ext uri="{FF2B5EF4-FFF2-40B4-BE49-F238E27FC236}">
                    <a16:creationId xmlns:a16="http://schemas.microsoft.com/office/drawing/2014/main" id="{55EDBD42-574F-9129-DE60-9445D6F62B2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553" b="90598" l="9744" r="89776">
                            <a14:foregroundMark x1="49521" y1="6553" x2="48403" y2="16524"/>
                            <a14:foregroundMark x1="37061" y1="8832" x2="37061" y2="8832"/>
                            <a14:foregroundMark x1="46486" y1="90598" x2="46486" y2="90598"/>
                            <a14:backgroundMark x1="26358" y1="45014" x2="40575" y2="91168"/>
                            <a14:backgroundMark x1="68690" y1="75783" x2="56390" y2="8860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rcRect l="21245" r="22951"/>
              <a:stretch/>
            </p:blipFill>
            <p:spPr>
              <a:xfrm>
                <a:off x="6106185" y="3034313"/>
                <a:ext cx="856166" cy="860250"/>
              </a:xfrm>
              <a:prstGeom prst="rect">
                <a:avLst/>
              </a:prstGeom>
            </p:spPr>
          </p:pic>
        </p:grpSp>
        <p:pic>
          <p:nvPicPr>
            <p:cNvPr id="30" name="Picture 29">
              <a:extLst>
                <a:ext uri="{FF2B5EF4-FFF2-40B4-BE49-F238E27FC236}">
                  <a16:creationId xmlns:a16="http://schemas.microsoft.com/office/drawing/2014/main" id="{C364CF5C-5569-18C9-9480-6C9CF889C1DE}"/>
                </a:ext>
              </a:extLst>
            </p:cNvPr>
            <p:cNvPicPr>
              <a:picLocks noChangeAspect="1"/>
            </p:cNvPicPr>
            <p:nvPr/>
          </p:nvPicPr>
          <p:blipFill>
            <a:blip r:embed="rId12"/>
            <a:stretch>
              <a:fillRect/>
            </a:stretch>
          </p:blipFill>
          <p:spPr>
            <a:xfrm rot="19947636">
              <a:off x="6403000" y="3289443"/>
              <a:ext cx="378422" cy="538167"/>
            </a:xfrm>
            <a:prstGeom prst="rect">
              <a:avLst/>
            </a:prstGeom>
            <a:scene3d>
              <a:camera prst="orthographicFront">
                <a:rot lat="245142" lon="573054" rev="344251"/>
              </a:camera>
              <a:lightRig rig="threePt" dir="t"/>
            </a:scene3d>
          </p:spPr>
        </p:pic>
      </p:grpSp>
      <p:pic>
        <p:nvPicPr>
          <p:cNvPr id="9" name="Picture 8" descr="A gold dollar sign on a black background&#10;&#10;Description automatically generated">
            <a:extLst>
              <a:ext uri="{FF2B5EF4-FFF2-40B4-BE49-F238E27FC236}">
                <a16:creationId xmlns:a16="http://schemas.microsoft.com/office/drawing/2014/main" id="{8A547061-FDFA-F917-4A21-11B249291AB2}"/>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11002699" y="5380273"/>
            <a:ext cx="245589" cy="520304"/>
          </a:xfrm>
          <a:prstGeom prst="rect">
            <a:avLst/>
          </a:prstGeom>
        </p:spPr>
      </p:pic>
      <p:pic>
        <p:nvPicPr>
          <p:cNvPr id="10" name="Picture 9" descr="A gold dollar sign on a black background&#10;&#10;Description automatically generated">
            <a:extLst>
              <a:ext uri="{FF2B5EF4-FFF2-40B4-BE49-F238E27FC236}">
                <a16:creationId xmlns:a16="http://schemas.microsoft.com/office/drawing/2014/main" id="{7E18D907-6143-C9E7-AEAB-EF63BDC4BCC0}"/>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6896232" y="4407789"/>
            <a:ext cx="245589" cy="520304"/>
          </a:xfrm>
          <a:prstGeom prst="rect">
            <a:avLst/>
          </a:prstGeom>
        </p:spPr>
      </p:pic>
      <p:pic>
        <p:nvPicPr>
          <p:cNvPr id="13" name="Picture 12" descr="A gold dollar sign on a black background&#10;&#10;Description automatically generated">
            <a:extLst>
              <a:ext uri="{FF2B5EF4-FFF2-40B4-BE49-F238E27FC236}">
                <a16:creationId xmlns:a16="http://schemas.microsoft.com/office/drawing/2014/main" id="{2FB16C18-9644-94AA-BC34-2159EF54A6C1}"/>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6923528" y="5369367"/>
            <a:ext cx="245589" cy="520304"/>
          </a:xfrm>
          <a:prstGeom prst="rect">
            <a:avLst/>
          </a:prstGeom>
        </p:spPr>
      </p:pic>
      <p:pic>
        <p:nvPicPr>
          <p:cNvPr id="15" name="Picture 14" descr="A gold dollar sign on a black background&#10;&#10;Description automatically generated">
            <a:extLst>
              <a:ext uri="{FF2B5EF4-FFF2-40B4-BE49-F238E27FC236}">
                <a16:creationId xmlns:a16="http://schemas.microsoft.com/office/drawing/2014/main" id="{64233342-958E-C71E-5608-E3F7D1C545F9}"/>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7446689" y="2746370"/>
            <a:ext cx="179919" cy="381175"/>
          </a:xfrm>
          <a:prstGeom prst="rect">
            <a:avLst/>
          </a:prstGeom>
        </p:spPr>
      </p:pic>
      <p:pic>
        <p:nvPicPr>
          <p:cNvPr id="16" name="Picture 15" descr="A gold dollar sign on a black background&#10;&#10;Description automatically generated">
            <a:extLst>
              <a:ext uri="{FF2B5EF4-FFF2-40B4-BE49-F238E27FC236}">
                <a16:creationId xmlns:a16="http://schemas.microsoft.com/office/drawing/2014/main" id="{CDBA279D-7A2E-E2ED-1A65-FB82B1A14B8E}"/>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11014882" y="4407789"/>
            <a:ext cx="245589" cy="520304"/>
          </a:xfrm>
          <a:prstGeom prst="rect">
            <a:avLst/>
          </a:prstGeom>
        </p:spPr>
      </p:pic>
      <p:pic>
        <p:nvPicPr>
          <p:cNvPr id="17" name="Picture 16" descr="A gold dollar sign on a black background&#10;&#10;Description automatically generated">
            <a:extLst>
              <a:ext uri="{FF2B5EF4-FFF2-40B4-BE49-F238E27FC236}">
                <a16:creationId xmlns:a16="http://schemas.microsoft.com/office/drawing/2014/main" id="{B73431C9-D695-55E9-3EAA-A654BBBDB921}"/>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7498893" y="4307483"/>
            <a:ext cx="208175" cy="441040"/>
          </a:xfrm>
          <a:prstGeom prst="rect">
            <a:avLst/>
          </a:prstGeom>
        </p:spPr>
      </p:pic>
      <p:pic>
        <p:nvPicPr>
          <p:cNvPr id="19" name="Picture 18" descr="A gold dollar sign on a black background&#10;&#10;Description automatically generated">
            <a:extLst>
              <a:ext uri="{FF2B5EF4-FFF2-40B4-BE49-F238E27FC236}">
                <a16:creationId xmlns:a16="http://schemas.microsoft.com/office/drawing/2014/main" id="{B3893C6B-EC8E-51B6-A6D4-14B8F0D596AB}"/>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10954526" y="3541972"/>
            <a:ext cx="208175" cy="441040"/>
          </a:xfrm>
          <a:prstGeom prst="rect">
            <a:avLst/>
          </a:prstGeom>
        </p:spPr>
      </p:pic>
      <p:pic>
        <p:nvPicPr>
          <p:cNvPr id="20" name="Picture 19" descr="A gold dollar sign on a black background&#10;&#10;Description automatically generated">
            <a:extLst>
              <a:ext uri="{FF2B5EF4-FFF2-40B4-BE49-F238E27FC236}">
                <a16:creationId xmlns:a16="http://schemas.microsoft.com/office/drawing/2014/main" id="{C9C81E9F-A524-0908-303A-1CFD173E8060}"/>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6960942" y="3557237"/>
            <a:ext cx="208175" cy="441040"/>
          </a:xfrm>
          <a:prstGeom prst="rect">
            <a:avLst/>
          </a:prstGeom>
        </p:spPr>
      </p:pic>
      <p:pic>
        <p:nvPicPr>
          <p:cNvPr id="21" name="Picture 20" descr="A gold dollar sign on a black background&#10;&#10;Description automatically generated">
            <a:extLst>
              <a:ext uri="{FF2B5EF4-FFF2-40B4-BE49-F238E27FC236}">
                <a16:creationId xmlns:a16="http://schemas.microsoft.com/office/drawing/2014/main" id="{D696528A-9970-6C5E-887B-950B69A6D799}"/>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10566605" y="2732722"/>
            <a:ext cx="179919" cy="381175"/>
          </a:xfrm>
          <a:prstGeom prst="rect">
            <a:avLst/>
          </a:prstGeom>
        </p:spPr>
      </p:pic>
      <p:pic>
        <p:nvPicPr>
          <p:cNvPr id="22" name="Picture 21" descr="A gold dollar sign on a black background&#10;&#10;Description automatically generated">
            <a:extLst>
              <a:ext uri="{FF2B5EF4-FFF2-40B4-BE49-F238E27FC236}">
                <a16:creationId xmlns:a16="http://schemas.microsoft.com/office/drawing/2014/main" id="{8964B8B8-E557-0F05-7F22-9F9F9E1A18FB}"/>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8602074" y="3202581"/>
            <a:ext cx="179919" cy="381175"/>
          </a:xfrm>
          <a:prstGeom prst="rect">
            <a:avLst/>
          </a:prstGeom>
        </p:spPr>
      </p:pic>
      <p:pic>
        <p:nvPicPr>
          <p:cNvPr id="23" name="Picture 22" descr="A gold dollar sign on a black background&#10;&#10;Description automatically generated">
            <a:extLst>
              <a:ext uri="{FF2B5EF4-FFF2-40B4-BE49-F238E27FC236}">
                <a16:creationId xmlns:a16="http://schemas.microsoft.com/office/drawing/2014/main" id="{E7CFC0B1-E057-0D44-2B3A-6A9A8BDA88EA}"/>
              </a:ext>
            </a:extLst>
          </p:cNvPr>
          <p:cNvPicPr>
            <a:picLocks noChangeAspect="1"/>
          </p:cNvPicPr>
          <p:nvPr/>
        </p:nvPicPr>
        <p:blipFill>
          <a:blip r:embed="rId13">
            <a:duotone>
              <a:prstClr val="black"/>
              <a:schemeClr val="accent6">
                <a:tint val="45000"/>
                <a:satMod val="400000"/>
              </a:schemeClr>
            </a:duotone>
            <a:extLst>
              <a:ext uri="{837473B0-CC2E-450A-ABE3-18F120FF3D39}">
                <a1611:picAttrSrcUrl xmlns:a1611="http://schemas.microsoft.com/office/drawing/2016/11/main" r:id="rId14"/>
              </a:ext>
            </a:extLst>
          </a:blip>
          <a:stretch>
            <a:fillRect/>
          </a:stretch>
        </p:blipFill>
        <p:spPr>
          <a:xfrm>
            <a:off x="10476645" y="4367348"/>
            <a:ext cx="179919" cy="381175"/>
          </a:xfrm>
          <a:prstGeom prst="rect">
            <a:avLst/>
          </a:prstGeom>
        </p:spPr>
      </p:pic>
    </p:spTree>
    <p:custDataLst>
      <p:tags r:id="rId1"/>
    </p:custDataLst>
    <p:extLst>
      <p:ext uri="{BB962C8B-B14F-4D97-AF65-F5344CB8AC3E}">
        <p14:creationId xmlns:p14="http://schemas.microsoft.com/office/powerpoint/2010/main" val="3062059705"/>
      </p:ext>
    </p:extLst>
  </p:cSld>
  <p:clrMapOvr>
    <a:masterClrMapping/>
  </p:clrMapOvr>
  <mc:AlternateContent xmlns:mc="http://schemas.openxmlformats.org/markup-compatibility/2006" xmlns:p14="http://schemas.microsoft.com/office/powerpoint/2010/main">
    <mc:Choice Requires="p14">
      <p:transition spd="slow" p14:dur="2000" advTm="34146"/>
    </mc:Choice>
    <mc:Fallback xmlns="">
      <p:transition spd="slow" advTm="341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22" presetClass="entr" presetSubtype="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par>
                                <p:cTn id="26" presetID="22"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22" presetClass="entr" presetSubtype="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par>
                                <p:cTn id="32" presetID="22" presetClass="entr" presetSubtype="1"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yellow and white gradient&#10;&#10;AI-generated content may be incorrect.">
            <a:extLst>
              <a:ext uri="{FF2B5EF4-FFF2-40B4-BE49-F238E27FC236}">
                <a16:creationId xmlns:a16="http://schemas.microsoft.com/office/drawing/2014/main" id="{EDEB2AEB-8275-61CD-9D24-E0C44B40C59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2B139BF-0CBD-75D8-D034-EFBB7F06D50E}"/>
              </a:ext>
            </a:extLst>
          </p:cNvPr>
          <p:cNvSpPr txBox="1"/>
          <p:nvPr/>
        </p:nvSpPr>
        <p:spPr>
          <a:xfrm>
            <a:off x="1953480" y="205294"/>
            <a:ext cx="8285041"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Physical Inventory Worksheet</a:t>
            </a:r>
          </a:p>
        </p:txBody>
      </p:sp>
      <p:cxnSp>
        <p:nvCxnSpPr>
          <p:cNvPr id="3" name="Straight Connector 2">
            <a:extLst>
              <a:ext uri="{FF2B5EF4-FFF2-40B4-BE49-F238E27FC236}">
                <a16:creationId xmlns:a16="http://schemas.microsoft.com/office/drawing/2014/main" id="{10DB646D-E322-86B8-5F41-7D709D318372}"/>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10" name="Group 9">
            <a:extLst>
              <a:ext uri="{FF2B5EF4-FFF2-40B4-BE49-F238E27FC236}">
                <a16:creationId xmlns:a16="http://schemas.microsoft.com/office/drawing/2014/main" id="{EEDF6021-5EF5-3250-A9A4-47A23BFCF840}"/>
              </a:ext>
            </a:extLst>
          </p:cNvPr>
          <p:cNvGrpSpPr/>
          <p:nvPr/>
        </p:nvGrpSpPr>
        <p:grpSpPr>
          <a:xfrm>
            <a:off x="6898194" y="1212974"/>
            <a:ext cx="4556928" cy="5439719"/>
            <a:chOff x="6926225" y="1168794"/>
            <a:chExt cx="4226442" cy="5530817"/>
          </a:xfrm>
        </p:grpSpPr>
        <p:pic>
          <p:nvPicPr>
            <p:cNvPr id="5" name="Picture 4" descr="Graphical user interface, text&#10;&#10;Description automatically generated">
              <a:extLst>
                <a:ext uri="{FF2B5EF4-FFF2-40B4-BE49-F238E27FC236}">
                  <a16:creationId xmlns:a16="http://schemas.microsoft.com/office/drawing/2014/main" id="{36F4C879-0DFD-CB26-2008-BD4A5EA57702}"/>
                </a:ext>
              </a:extLst>
            </p:cNvPr>
            <p:cNvPicPr>
              <a:picLocks noChangeAspect="1"/>
            </p:cNvPicPr>
            <p:nvPr/>
          </p:nvPicPr>
          <p:blipFill rotWithShape="1">
            <a:blip r:embed="rId5">
              <a:extLst>
                <a:ext uri="{28A0092B-C50C-407E-A947-70E740481C1C}">
                  <a14:useLocalDpi xmlns:a14="http://schemas.microsoft.com/office/drawing/2010/main" val="0"/>
                </a:ext>
              </a:extLst>
            </a:blip>
            <a:srcRect l="25918" t="14117" r="9035" b="1714"/>
            <a:stretch/>
          </p:blipFill>
          <p:spPr>
            <a:xfrm>
              <a:off x="6926225" y="1168794"/>
              <a:ext cx="4226442" cy="5530817"/>
            </a:xfrm>
            <a:prstGeom prst="rect">
              <a:avLst/>
            </a:prstGeom>
            <a:ln w="19050">
              <a:solidFill>
                <a:schemeClr val="tx1"/>
              </a:solidFill>
            </a:ln>
          </p:spPr>
        </p:pic>
        <p:sp>
          <p:nvSpPr>
            <p:cNvPr id="11" name="Rectangle 10">
              <a:extLst>
                <a:ext uri="{FF2B5EF4-FFF2-40B4-BE49-F238E27FC236}">
                  <a16:creationId xmlns:a16="http://schemas.microsoft.com/office/drawing/2014/main" id="{8B5BD7CA-46B8-8AB4-3ACD-F1B1D3515858}"/>
                </a:ext>
              </a:extLst>
            </p:cNvPr>
            <p:cNvSpPr/>
            <p:nvPr/>
          </p:nvSpPr>
          <p:spPr>
            <a:xfrm>
              <a:off x="6996031" y="2359641"/>
              <a:ext cx="548640" cy="4339970"/>
            </a:xfrm>
            <a:prstGeom prst="rect">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12" name="Rectangle 11">
              <a:extLst>
                <a:ext uri="{FF2B5EF4-FFF2-40B4-BE49-F238E27FC236}">
                  <a16:creationId xmlns:a16="http://schemas.microsoft.com/office/drawing/2014/main" id="{F8345BF4-91BF-7772-D9FC-4B9575952E1A}"/>
                </a:ext>
              </a:extLst>
            </p:cNvPr>
            <p:cNvSpPr/>
            <p:nvPr/>
          </p:nvSpPr>
          <p:spPr>
            <a:xfrm>
              <a:off x="9131299" y="2359641"/>
              <a:ext cx="761409" cy="4339970"/>
            </a:xfrm>
            <a:prstGeom prst="rect">
              <a:avLst/>
            </a:prstGeom>
            <a:solidFill>
              <a:schemeClr val="accent4">
                <a:lumMod val="20000"/>
                <a:lumOff val="80000"/>
                <a:alpha val="5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14" name="Rectangle 13">
              <a:extLst>
                <a:ext uri="{FF2B5EF4-FFF2-40B4-BE49-F238E27FC236}">
                  <a16:creationId xmlns:a16="http://schemas.microsoft.com/office/drawing/2014/main" id="{DA75F5F8-A4C4-A365-1BF8-F55921269517}"/>
                </a:ext>
              </a:extLst>
            </p:cNvPr>
            <p:cNvSpPr/>
            <p:nvPr/>
          </p:nvSpPr>
          <p:spPr>
            <a:xfrm>
              <a:off x="9910421" y="2359641"/>
              <a:ext cx="739152" cy="4339970"/>
            </a:xfrm>
            <a:prstGeom prst="rect">
              <a:avLst/>
            </a:prstGeom>
            <a:solidFill>
              <a:schemeClr val="accent6">
                <a:lumMod val="20000"/>
                <a:lumOff val="80000"/>
                <a:alpha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8" name="Rectangle 7">
              <a:extLst>
                <a:ext uri="{FF2B5EF4-FFF2-40B4-BE49-F238E27FC236}">
                  <a16:creationId xmlns:a16="http://schemas.microsoft.com/office/drawing/2014/main" id="{2CB765CD-C617-4F1F-4815-70E6393BA6F3}"/>
                </a:ext>
              </a:extLst>
            </p:cNvPr>
            <p:cNvSpPr/>
            <p:nvPr/>
          </p:nvSpPr>
          <p:spPr>
            <a:xfrm>
              <a:off x="8782317" y="2359641"/>
              <a:ext cx="348983" cy="4339970"/>
            </a:xfrm>
            <a:prstGeom prst="rect">
              <a:avLst/>
            </a:prstGeom>
            <a:solidFill>
              <a:schemeClr val="accent5">
                <a:alpha val="25000"/>
              </a:schemeClr>
            </a:solidFill>
            <a:ln>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Gill Sans MT" panose="020B0502020104020203"/>
              </a:endParaRPr>
            </a:p>
          </p:txBody>
        </p:sp>
      </p:grpSp>
      <p:sp>
        <p:nvSpPr>
          <p:cNvPr id="22" name="TextBox 21">
            <a:extLst>
              <a:ext uri="{FF2B5EF4-FFF2-40B4-BE49-F238E27FC236}">
                <a16:creationId xmlns:a16="http://schemas.microsoft.com/office/drawing/2014/main" id="{F93C9112-4C37-1D4F-49AF-FF49D0EF1391}"/>
              </a:ext>
            </a:extLst>
          </p:cNvPr>
          <p:cNvSpPr txBox="1"/>
          <p:nvPr/>
        </p:nvSpPr>
        <p:spPr>
          <a:xfrm>
            <a:off x="548803" y="1934493"/>
            <a:ext cx="6047940" cy="3616375"/>
          </a:xfrm>
          <a:prstGeom prst="rect">
            <a:avLst/>
          </a:prstGeom>
          <a:noFill/>
        </p:spPr>
        <p:txBody>
          <a:bodyPr wrap="square">
            <a:spAutoFit/>
          </a:bodyPr>
          <a:lstStyle/>
          <a:p>
            <a:r>
              <a:rPr lang="en-US" sz="2800" dirty="0"/>
              <a:t>The </a:t>
            </a:r>
            <a:r>
              <a:rPr lang="en-US" sz="2800" i="1" dirty="0"/>
              <a:t>Physical Inventory Worksheet </a:t>
            </a:r>
            <a:r>
              <a:rPr lang="en-US" sz="2800" dirty="0"/>
              <a:t>consists of all food and supply items along with the stock numbers.</a:t>
            </a:r>
          </a:p>
          <a:p>
            <a:endParaRPr lang="en-US" sz="500" dirty="0"/>
          </a:p>
          <a:p>
            <a:r>
              <a:rPr lang="en-US" sz="2800" dirty="0"/>
              <a:t>Print a copy of the </a:t>
            </a:r>
            <a:r>
              <a:rPr lang="en-US" sz="2800" i="1" dirty="0"/>
              <a:t>Physical Inventory Worksheet </a:t>
            </a:r>
            <a:r>
              <a:rPr lang="en-US" sz="2800" dirty="0"/>
              <a:t>prior to conducting the physical inventory of all items on hand.</a:t>
            </a:r>
          </a:p>
          <a:p>
            <a:endParaRPr lang="en-US" sz="2800" dirty="0"/>
          </a:p>
        </p:txBody>
      </p:sp>
    </p:spTree>
    <p:extLst>
      <p:ext uri="{BB962C8B-B14F-4D97-AF65-F5344CB8AC3E}">
        <p14:creationId xmlns:p14="http://schemas.microsoft.com/office/powerpoint/2010/main" val="1564049678"/>
      </p:ext>
    </p:extLst>
  </p:cSld>
  <p:clrMapOvr>
    <a:masterClrMapping/>
  </p:clrMapOvr>
  <mc:AlternateContent xmlns:mc="http://schemas.openxmlformats.org/markup-compatibility/2006" xmlns:p14="http://schemas.microsoft.com/office/powerpoint/2010/main">
    <mc:Choice Requires="p14">
      <p:transition spd="slow" p14:dur="2000" advTm="30576"/>
    </mc:Choice>
    <mc:Fallback xmlns="">
      <p:transition spd="slow" advTm="3057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9EF4D-CEAB-035E-BAEC-793D0584183A}"/>
            </a:ext>
          </a:extLst>
        </p:cNvPr>
        <p:cNvGrpSpPr/>
        <p:nvPr/>
      </p:nvGrpSpPr>
      <p:grpSpPr>
        <a:xfrm>
          <a:off x="0" y="0"/>
          <a:ext cx="0" cy="0"/>
          <a:chOff x="0" y="0"/>
          <a:chExt cx="0" cy="0"/>
        </a:xfrm>
      </p:grpSpPr>
      <p:pic>
        <p:nvPicPr>
          <p:cNvPr id="10" name="Picture 9" descr="A yellow and white gradient&#10;&#10;AI-generated content may be incorrect.">
            <a:extLst>
              <a:ext uri="{FF2B5EF4-FFF2-40B4-BE49-F238E27FC236}">
                <a16:creationId xmlns:a16="http://schemas.microsoft.com/office/drawing/2014/main" id="{5E1C8368-83A5-F320-C1BF-679012DD11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829D9EC-B35E-EB0B-9132-F601D36A929E}"/>
              </a:ext>
            </a:extLst>
          </p:cNvPr>
          <p:cNvSpPr txBox="1"/>
          <p:nvPr/>
        </p:nvSpPr>
        <p:spPr>
          <a:xfrm>
            <a:off x="388252" y="-5545"/>
            <a:ext cx="11415497" cy="1246495"/>
          </a:xfrm>
          <a:prstGeom prst="rect">
            <a:avLst/>
          </a:prstGeom>
          <a:noFill/>
        </p:spPr>
        <p:txBody>
          <a:bodyPr wrap="square" rtlCol="0">
            <a:spAutoFit/>
          </a:bodyPr>
          <a:lstStyle/>
          <a:p>
            <a:pPr algn="ctr">
              <a:lnSpc>
                <a:spcPts val="4500"/>
              </a:lnSpc>
            </a:pPr>
            <a:r>
              <a:rPr lang="en-US" sz="4400" dirty="0">
                <a:latin typeface="Bahnschrift" panose="020B0502040204020203" pitchFamily="34" charset="0"/>
              </a:rPr>
              <a:t>Entering “Units/Cases” On The </a:t>
            </a:r>
            <a:r>
              <a:rPr lang="en-US" sz="4400" i="1" dirty="0">
                <a:latin typeface="Bahnschrift" panose="020B0502040204020203" pitchFamily="34" charset="0"/>
              </a:rPr>
              <a:t>Physical Inventory Worksheet</a:t>
            </a:r>
          </a:p>
        </p:txBody>
      </p:sp>
      <p:cxnSp>
        <p:nvCxnSpPr>
          <p:cNvPr id="6" name="Straight Connector 5">
            <a:extLst>
              <a:ext uri="{FF2B5EF4-FFF2-40B4-BE49-F238E27FC236}">
                <a16:creationId xmlns:a16="http://schemas.microsoft.com/office/drawing/2014/main" id="{5FD90072-89F7-8067-26F7-FAD4AE386464}"/>
              </a:ext>
            </a:extLst>
          </p:cNvPr>
          <p:cNvCxnSpPr>
            <a:cxnSpLocks/>
          </p:cNvCxnSpPr>
          <p:nvPr/>
        </p:nvCxnSpPr>
        <p:spPr>
          <a:xfrm>
            <a:off x="375557" y="1230677"/>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C742DF69-73AA-76A6-43C4-A145E8DAB052}"/>
              </a:ext>
            </a:extLst>
          </p:cNvPr>
          <p:cNvSpPr txBox="1"/>
          <p:nvPr/>
        </p:nvSpPr>
        <p:spPr>
          <a:xfrm>
            <a:off x="149678" y="1265742"/>
            <a:ext cx="11892644" cy="954107"/>
          </a:xfrm>
          <a:prstGeom prst="rect">
            <a:avLst/>
          </a:prstGeom>
          <a:noFill/>
        </p:spPr>
        <p:txBody>
          <a:bodyPr wrap="square">
            <a:spAutoFit/>
          </a:bodyPr>
          <a:lstStyle/>
          <a:p>
            <a:pPr algn="ctr"/>
            <a:r>
              <a:rPr lang="en-US" sz="2800" dirty="0"/>
              <a:t>Use the “Units/Cases” description on </a:t>
            </a:r>
            <a:r>
              <a:rPr lang="en-US" sz="2800" i="1" dirty="0"/>
              <a:t>Physical Inventory Worksheet </a:t>
            </a:r>
            <a:r>
              <a:rPr lang="en-US" sz="2800" dirty="0"/>
              <a:t>to determine if broken quantities are entered as a whole number or decimal.</a:t>
            </a:r>
          </a:p>
        </p:txBody>
      </p:sp>
      <p:pic>
        <p:nvPicPr>
          <p:cNvPr id="26" name="Picture 25" descr="Graphical user interface, text&#10;&#10;Description automatically generated">
            <a:extLst>
              <a:ext uri="{FF2B5EF4-FFF2-40B4-BE49-F238E27FC236}">
                <a16:creationId xmlns:a16="http://schemas.microsoft.com/office/drawing/2014/main" id="{F296D6A8-28D7-92AA-761D-A4E01F0A0054}"/>
              </a:ext>
            </a:extLst>
          </p:cNvPr>
          <p:cNvPicPr>
            <a:picLocks noChangeAspect="1"/>
          </p:cNvPicPr>
          <p:nvPr/>
        </p:nvPicPr>
        <p:blipFill rotWithShape="1">
          <a:blip r:embed="rId6">
            <a:extLst>
              <a:ext uri="{28A0092B-C50C-407E-A947-70E740481C1C}">
                <a14:useLocalDpi xmlns:a14="http://schemas.microsoft.com/office/drawing/2010/main" val="0"/>
              </a:ext>
            </a:extLst>
          </a:blip>
          <a:srcRect l="25918" t="39952" r="9035" b="57606"/>
          <a:stretch>
            <a:fillRect/>
          </a:stretch>
        </p:blipFill>
        <p:spPr>
          <a:xfrm>
            <a:off x="5049520" y="5341505"/>
            <a:ext cx="6824680" cy="293823"/>
          </a:xfrm>
          <a:prstGeom prst="rect">
            <a:avLst/>
          </a:prstGeom>
          <a:ln w="19050">
            <a:solidFill>
              <a:schemeClr val="tx1"/>
            </a:solidFill>
          </a:ln>
        </p:spPr>
      </p:pic>
      <p:sp>
        <p:nvSpPr>
          <p:cNvPr id="21" name="TextBox 20">
            <a:extLst>
              <a:ext uri="{FF2B5EF4-FFF2-40B4-BE49-F238E27FC236}">
                <a16:creationId xmlns:a16="http://schemas.microsoft.com/office/drawing/2014/main" id="{AC8922AF-618A-5857-3C16-E86B0AAFB26A}"/>
              </a:ext>
            </a:extLst>
          </p:cNvPr>
          <p:cNvSpPr txBox="1"/>
          <p:nvPr/>
        </p:nvSpPr>
        <p:spPr>
          <a:xfrm>
            <a:off x="7574875" y="3798417"/>
            <a:ext cx="4388971" cy="830997"/>
          </a:xfrm>
          <a:prstGeom prst="rect">
            <a:avLst/>
          </a:prstGeom>
          <a:noFill/>
        </p:spPr>
        <p:txBody>
          <a:bodyPr wrap="square">
            <a:spAutoFit/>
          </a:bodyPr>
          <a:lstStyle/>
          <a:p>
            <a:pPr algn="ctr"/>
            <a:r>
              <a:rPr lang="en-US" sz="2400" b="1" dirty="0"/>
              <a:t>Use a decimal for</a:t>
            </a:r>
          </a:p>
          <a:p>
            <a:pPr algn="ctr"/>
            <a:r>
              <a:rPr lang="en-US" sz="2400" b="1" dirty="0"/>
              <a:t> “broken on hand” quantities</a:t>
            </a:r>
          </a:p>
        </p:txBody>
      </p:sp>
      <p:pic>
        <p:nvPicPr>
          <p:cNvPr id="31" name="Picture 30" descr="Graphical user interface, text&#10;&#10;Description automatically generated">
            <a:extLst>
              <a:ext uri="{FF2B5EF4-FFF2-40B4-BE49-F238E27FC236}">
                <a16:creationId xmlns:a16="http://schemas.microsoft.com/office/drawing/2014/main" id="{2428DFB5-BE88-1C20-070C-57DECBB80EAB}"/>
              </a:ext>
            </a:extLst>
          </p:cNvPr>
          <p:cNvPicPr>
            <a:picLocks noChangeAspect="1"/>
          </p:cNvPicPr>
          <p:nvPr/>
        </p:nvPicPr>
        <p:blipFill rotWithShape="1">
          <a:blip r:embed="rId6">
            <a:extLst>
              <a:ext uri="{28A0092B-C50C-407E-A947-70E740481C1C}">
                <a14:useLocalDpi xmlns:a14="http://schemas.microsoft.com/office/drawing/2010/main" val="0"/>
              </a:ext>
            </a:extLst>
          </a:blip>
          <a:srcRect l="25918" t="31349" r="9035" b="60094"/>
          <a:stretch>
            <a:fillRect/>
          </a:stretch>
        </p:blipFill>
        <p:spPr>
          <a:xfrm>
            <a:off x="5049520" y="2631281"/>
            <a:ext cx="6824680" cy="1029982"/>
          </a:xfrm>
          <a:prstGeom prst="rect">
            <a:avLst/>
          </a:prstGeom>
          <a:ln w="19050">
            <a:solidFill>
              <a:schemeClr val="tx1"/>
            </a:solidFill>
          </a:ln>
        </p:spPr>
      </p:pic>
      <p:sp>
        <p:nvSpPr>
          <p:cNvPr id="18" name="Rectangle 17">
            <a:extLst>
              <a:ext uri="{FF2B5EF4-FFF2-40B4-BE49-F238E27FC236}">
                <a16:creationId xmlns:a16="http://schemas.microsoft.com/office/drawing/2014/main" id="{3F0D55FD-F755-D3E0-6AD6-144835C7F001}"/>
              </a:ext>
            </a:extLst>
          </p:cNvPr>
          <p:cNvSpPr/>
          <p:nvPr/>
        </p:nvSpPr>
        <p:spPr>
          <a:xfrm>
            <a:off x="8128481" y="2631281"/>
            <a:ext cx="814392" cy="1029981"/>
          </a:xfrm>
          <a:prstGeom prst="rect">
            <a:avLst/>
          </a:prstGeom>
          <a:noFill/>
          <a:ln w="381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3811D36F-7685-5378-FA07-F61371BFA27E}"/>
              </a:ext>
            </a:extLst>
          </p:cNvPr>
          <p:cNvSpPr/>
          <p:nvPr/>
        </p:nvSpPr>
        <p:spPr>
          <a:xfrm>
            <a:off x="8195666" y="5341505"/>
            <a:ext cx="757237" cy="324042"/>
          </a:xfrm>
          <a:prstGeom prst="rect">
            <a:avLst/>
          </a:prstGeom>
          <a:noFill/>
          <a:ln w="381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C99CD07C-B5D2-B8CC-9287-1CFDBDD48FEC}"/>
              </a:ext>
            </a:extLst>
          </p:cNvPr>
          <p:cNvSpPr txBox="1"/>
          <p:nvPr/>
        </p:nvSpPr>
        <p:spPr>
          <a:xfrm>
            <a:off x="9768890" y="3258805"/>
            <a:ext cx="626447" cy="461665"/>
          </a:xfrm>
          <a:prstGeom prst="rect">
            <a:avLst/>
          </a:prstGeom>
          <a:noFill/>
        </p:spPr>
        <p:txBody>
          <a:bodyPr wrap="square" rtlCol="0">
            <a:spAutoFit/>
          </a:bodyPr>
          <a:lstStyle/>
          <a:p>
            <a:pPr defTabSz="457200"/>
            <a:r>
              <a:rPr lang="en-US" sz="2400" b="1" dirty="0">
                <a:solidFill>
                  <a:srgbClr val="FF0000"/>
                </a:solidFill>
              </a:rPr>
              <a:t>.75</a:t>
            </a:r>
          </a:p>
        </p:txBody>
      </p:sp>
      <p:sp>
        <p:nvSpPr>
          <p:cNvPr id="34" name="TextBox 33">
            <a:extLst>
              <a:ext uri="{FF2B5EF4-FFF2-40B4-BE49-F238E27FC236}">
                <a16:creationId xmlns:a16="http://schemas.microsoft.com/office/drawing/2014/main" id="{FF194662-BA65-BD45-D293-E9A23254D92A}"/>
              </a:ext>
            </a:extLst>
          </p:cNvPr>
          <p:cNvSpPr txBox="1"/>
          <p:nvPr/>
        </p:nvSpPr>
        <p:spPr>
          <a:xfrm>
            <a:off x="9759875" y="5240446"/>
            <a:ext cx="821808" cy="461665"/>
          </a:xfrm>
          <a:prstGeom prst="rect">
            <a:avLst/>
          </a:prstGeom>
          <a:noFill/>
        </p:spPr>
        <p:txBody>
          <a:bodyPr wrap="square" rtlCol="0">
            <a:spAutoFit/>
          </a:bodyPr>
          <a:lstStyle/>
          <a:p>
            <a:pPr defTabSz="457200"/>
            <a:r>
              <a:rPr lang="en-US" sz="2400" b="1" dirty="0">
                <a:solidFill>
                  <a:srgbClr val="FF0000"/>
                </a:solidFill>
              </a:rPr>
              <a:t>127</a:t>
            </a:r>
          </a:p>
        </p:txBody>
      </p:sp>
      <p:sp>
        <p:nvSpPr>
          <p:cNvPr id="35" name="TextBox 34">
            <a:extLst>
              <a:ext uri="{FF2B5EF4-FFF2-40B4-BE49-F238E27FC236}">
                <a16:creationId xmlns:a16="http://schemas.microsoft.com/office/drawing/2014/main" id="{A62CFB3E-F475-13BC-D621-692ADD6C2362}"/>
              </a:ext>
            </a:extLst>
          </p:cNvPr>
          <p:cNvSpPr txBox="1"/>
          <p:nvPr/>
        </p:nvSpPr>
        <p:spPr>
          <a:xfrm>
            <a:off x="7488268" y="5791421"/>
            <a:ext cx="4562184" cy="830997"/>
          </a:xfrm>
          <a:prstGeom prst="rect">
            <a:avLst/>
          </a:prstGeom>
          <a:noFill/>
        </p:spPr>
        <p:txBody>
          <a:bodyPr wrap="square">
            <a:spAutoFit/>
          </a:bodyPr>
          <a:lstStyle/>
          <a:p>
            <a:pPr algn="ctr"/>
            <a:r>
              <a:rPr lang="en-US" sz="2400" b="1" dirty="0"/>
              <a:t>Use Whole Number for </a:t>
            </a:r>
          </a:p>
          <a:p>
            <a:pPr algn="ctr"/>
            <a:r>
              <a:rPr lang="en-US" sz="2400" b="1" dirty="0"/>
              <a:t>“broken on hand” quantities</a:t>
            </a:r>
          </a:p>
        </p:txBody>
      </p:sp>
      <p:sp>
        <p:nvSpPr>
          <p:cNvPr id="2" name="Arrow: Down 1">
            <a:extLst>
              <a:ext uri="{FF2B5EF4-FFF2-40B4-BE49-F238E27FC236}">
                <a16:creationId xmlns:a16="http://schemas.microsoft.com/office/drawing/2014/main" id="{05FC1F4C-43C0-D877-9849-BBF643AEB797}"/>
              </a:ext>
            </a:extLst>
          </p:cNvPr>
          <p:cNvSpPr/>
          <p:nvPr/>
        </p:nvSpPr>
        <p:spPr>
          <a:xfrm rot="18945079">
            <a:off x="7487395" y="2551444"/>
            <a:ext cx="365760" cy="58221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3EB5E034-6B6E-F384-7412-CB64E52B77D0}"/>
              </a:ext>
            </a:extLst>
          </p:cNvPr>
          <p:cNvSpPr/>
          <p:nvPr/>
        </p:nvSpPr>
        <p:spPr>
          <a:xfrm rot="19017568">
            <a:off x="7481066" y="4517779"/>
            <a:ext cx="365760" cy="58221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12ED57D-38E1-7F24-DDEA-6C924E1371A4}"/>
              </a:ext>
            </a:extLst>
          </p:cNvPr>
          <p:cNvPicPr>
            <a:picLocks noChangeAspect="1"/>
          </p:cNvPicPr>
          <p:nvPr/>
        </p:nvPicPr>
        <p:blipFill>
          <a:blip r:embed="rId7"/>
          <a:stretch>
            <a:fillRect/>
          </a:stretch>
        </p:blipFill>
        <p:spPr>
          <a:xfrm>
            <a:off x="2117885" y="2982191"/>
            <a:ext cx="591439" cy="1448753"/>
          </a:xfrm>
          <a:prstGeom prst="rect">
            <a:avLst/>
          </a:prstGeom>
        </p:spPr>
      </p:pic>
      <p:sp>
        <p:nvSpPr>
          <p:cNvPr id="67" name="TextBox 66">
            <a:extLst>
              <a:ext uri="{FF2B5EF4-FFF2-40B4-BE49-F238E27FC236}">
                <a16:creationId xmlns:a16="http://schemas.microsoft.com/office/drawing/2014/main" id="{DDC32491-4A3A-8BD1-00BB-DC41BC23FA84}"/>
              </a:ext>
            </a:extLst>
          </p:cNvPr>
          <p:cNvSpPr txBox="1"/>
          <p:nvPr/>
        </p:nvSpPr>
        <p:spPr>
          <a:xfrm>
            <a:off x="267676" y="4533392"/>
            <a:ext cx="4763547" cy="492443"/>
          </a:xfrm>
          <a:prstGeom prst="rect">
            <a:avLst/>
          </a:prstGeom>
          <a:noFill/>
        </p:spPr>
        <p:txBody>
          <a:bodyPr wrap="square">
            <a:spAutoFit/>
          </a:bodyPr>
          <a:lstStyle/>
          <a:p>
            <a:r>
              <a:rPr lang="en-US" sz="2600" dirty="0"/>
              <a:t>Unit Per Case = 2.00 or more </a:t>
            </a:r>
          </a:p>
        </p:txBody>
      </p:sp>
      <p:sp>
        <p:nvSpPr>
          <p:cNvPr id="71" name="TextBox 70">
            <a:extLst>
              <a:ext uri="{FF2B5EF4-FFF2-40B4-BE49-F238E27FC236}">
                <a16:creationId xmlns:a16="http://schemas.microsoft.com/office/drawing/2014/main" id="{73584145-DD9A-5C5A-6F01-0CBA56B67E2F}"/>
              </a:ext>
            </a:extLst>
          </p:cNvPr>
          <p:cNvSpPr txBox="1"/>
          <p:nvPr/>
        </p:nvSpPr>
        <p:spPr>
          <a:xfrm>
            <a:off x="868274" y="2356524"/>
            <a:ext cx="3562350" cy="492443"/>
          </a:xfrm>
          <a:prstGeom prst="rect">
            <a:avLst/>
          </a:prstGeom>
          <a:noFill/>
        </p:spPr>
        <p:txBody>
          <a:bodyPr wrap="square">
            <a:spAutoFit/>
          </a:bodyPr>
          <a:lstStyle/>
          <a:p>
            <a:r>
              <a:rPr lang="en-US" sz="2600" dirty="0"/>
              <a:t>Unit Per Case = 1.00 </a:t>
            </a:r>
          </a:p>
        </p:txBody>
      </p:sp>
      <p:grpSp>
        <p:nvGrpSpPr>
          <p:cNvPr id="73" name="Group 72">
            <a:extLst>
              <a:ext uri="{FF2B5EF4-FFF2-40B4-BE49-F238E27FC236}">
                <a16:creationId xmlns:a16="http://schemas.microsoft.com/office/drawing/2014/main" id="{818B0A49-096E-7BAA-EB72-6E600783B427}"/>
              </a:ext>
            </a:extLst>
          </p:cNvPr>
          <p:cNvGrpSpPr/>
          <p:nvPr/>
        </p:nvGrpSpPr>
        <p:grpSpPr>
          <a:xfrm>
            <a:off x="1798945" y="5027337"/>
            <a:ext cx="1153357" cy="1750275"/>
            <a:chOff x="1798945" y="4959609"/>
            <a:chExt cx="1153357" cy="1750275"/>
          </a:xfrm>
        </p:grpSpPr>
        <p:pic>
          <p:nvPicPr>
            <p:cNvPr id="65" name="Picture 64">
              <a:extLst>
                <a:ext uri="{FF2B5EF4-FFF2-40B4-BE49-F238E27FC236}">
                  <a16:creationId xmlns:a16="http://schemas.microsoft.com/office/drawing/2014/main" id="{D6CA9637-EF51-3B8E-D902-5046C16F12FF}"/>
                </a:ext>
              </a:extLst>
            </p:cNvPr>
            <p:cNvPicPr>
              <a:picLocks noChangeAspect="1"/>
            </p:cNvPicPr>
            <p:nvPr/>
          </p:nvPicPr>
          <p:blipFill>
            <a:blip r:embed="rId8"/>
            <a:srcRect l="17391" r="18715"/>
            <a:stretch>
              <a:fillRect/>
            </a:stretch>
          </p:blipFill>
          <p:spPr>
            <a:xfrm>
              <a:off x="1798945" y="4959609"/>
              <a:ext cx="1118335" cy="1750275"/>
            </a:xfrm>
            <a:prstGeom prst="rect">
              <a:avLst/>
            </a:prstGeom>
          </p:spPr>
        </p:pic>
        <p:sp>
          <p:nvSpPr>
            <p:cNvPr id="72" name="TextBox 71">
              <a:extLst>
                <a:ext uri="{FF2B5EF4-FFF2-40B4-BE49-F238E27FC236}">
                  <a16:creationId xmlns:a16="http://schemas.microsoft.com/office/drawing/2014/main" id="{A7819A72-0FE4-2AC8-7A1A-1AA8196E6C79}"/>
                </a:ext>
              </a:extLst>
            </p:cNvPr>
            <p:cNvSpPr txBox="1"/>
            <p:nvPr/>
          </p:nvSpPr>
          <p:spPr>
            <a:xfrm>
              <a:off x="1868352" y="5041266"/>
              <a:ext cx="1083950" cy="646331"/>
            </a:xfrm>
            <a:prstGeom prst="rect">
              <a:avLst/>
            </a:prstGeom>
            <a:noFill/>
          </p:spPr>
          <p:txBody>
            <a:bodyPr wrap="none" rtlCol="0">
              <a:spAutoFit/>
            </a:bodyPr>
            <a:lstStyle/>
            <a:p>
              <a:pPr algn="ctr"/>
              <a:r>
                <a:rPr lang="en-US" dirty="0">
                  <a:latin typeface="Brush Script MT" panose="03060802040406070304" pitchFamily="66" charset="0"/>
                </a:rPr>
                <a:t>Mayonnaise</a:t>
              </a:r>
            </a:p>
            <a:p>
              <a:pPr algn="ctr"/>
              <a:r>
                <a:rPr lang="en-US" b="1" dirty="0">
                  <a:latin typeface="Brush Script MT" panose="03060802040406070304" pitchFamily="66" charset="0"/>
                </a:rPr>
                <a:t>127</a:t>
              </a:r>
            </a:p>
          </p:txBody>
        </p:sp>
      </p:grpSp>
    </p:spTree>
    <p:custDataLst>
      <p:tags r:id="rId1"/>
    </p:custDataLst>
    <p:extLst>
      <p:ext uri="{BB962C8B-B14F-4D97-AF65-F5344CB8AC3E}">
        <p14:creationId xmlns:p14="http://schemas.microsoft.com/office/powerpoint/2010/main" val="1329731081"/>
      </p:ext>
    </p:extLst>
  </p:cSld>
  <p:clrMapOvr>
    <a:masterClrMapping/>
  </p:clrMapOvr>
  <mc:AlternateContent xmlns:mc="http://schemas.openxmlformats.org/markup-compatibility/2006" xmlns:p14="http://schemas.microsoft.com/office/powerpoint/2010/main">
    <mc:Choice Requires="p14">
      <p:transition spd="slow" p14:dur="2000" advTm="53023"/>
    </mc:Choice>
    <mc:Fallback xmlns="">
      <p:transition spd="slow" advTm="5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3000" accel="50000" decel="50000" fill="hold" grpId="0" nodeType="withEffect">
                                  <p:stCondLst>
                                    <p:cond delay="20000"/>
                                  </p:stCondLst>
                                  <p:childTnLst>
                                    <p:animMotion origin="layout" path="M -0.00118 -0.00324 L 0.03802 0.06505 L -0.00118 -0.00324 Z " pathEditMode="relative" rAng="0" ptsTypes="AAA">
                                      <p:cBhvr>
                                        <p:cTn id="6" dur="2000" fill="hold"/>
                                        <p:tgtEl>
                                          <p:spTgt spid="2"/>
                                        </p:tgtEl>
                                        <p:attrNameLst>
                                          <p:attrName>ppt_x</p:attrName>
                                          <p:attrName>ppt_y</p:attrName>
                                        </p:attrNameLst>
                                      </p:cBhvr>
                                      <p:rCtr x="1953" y="3403"/>
                                    </p:animMotion>
                                  </p:childTnLst>
                                </p:cTn>
                              </p:par>
                            </p:childTnLst>
                          </p:cTn>
                        </p:par>
                        <p:par>
                          <p:cTn id="7" fill="hold">
                            <p:stCondLst>
                              <p:cond delay="26000"/>
                            </p:stCondLst>
                            <p:childTnLst>
                              <p:par>
                                <p:cTn id="8" presetID="1" presetClass="entr" presetSubtype="0" fill="hold" grpId="1"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6" presetClass="emph" presetSubtype="0" fill="hold" grpId="0" nodeType="withEffect">
                                  <p:stCondLst>
                                    <p:cond delay="0"/>
                                  </p:stCondLst>
                                  <p:childTnLst>
                                    <p:animScale>
                                      <p:cBhvr>
                                        <p:cTn id="11" dur="2000" fill="hold"/>
                                        <p:tgtEl>
                                          <p:spTgt spid="16"/>
                                        </p:tgtEl>
                                      </p:cBhvr>
                                      <p:by x="150000" y="150000"/>
                                    </p:animScale>
                                  </p:childTnLst>
                                </p:cTn>
                              </p:par>
                            </p:childTnLst>
                          </p:cTn>
                        </p:par>
                        <p:par>
                          <p:cTn id="12" fill="hold">
                            <p:stCondLst>
                              <p:cond delay="28000"/>
                            </p:stCondLst>
                            <p:childTnLst>
                              <p:par>
                                <p:cTn id="13" presetID="0" presetClass="path" presetSubtype="0" repeatCount="3000" accel="50000" decel="50000" fill="hold" grpId="0" nodeType="afterEffect">
                                  <p:stCondLst>
                                    <p:cond delay="5000"/>
                                  </p:stCondLst>
                                  <p:childTnLst>
                                    <p:animMotion origin="layout" path="M 0.00013 0.0007 L 0.03033 0.05255 L 0.00013 0.0007 Z " pathEditMode="relative" rAng="0" ptsTypes="AAA">
                                      <p:cBhvr>
                                        <p:cTn id="14" dur="2000" fill="hold"/>
                                        <p:tgtEl>
                                          <p:spTgt spid="3"/>
                                        </p:tgtEl>
                                        <p:attrNameLst>
                                          <p:attrName>ppt_x</p:attrName>
                                          <p:attrName>ppt_y</p:attrName>
                                        </p:attrNameLst>
                                      </p:cBhvr>
                                      <p:rCtr x="1510" y="2593"/>
                                    </p:animMotion>
                                  </p:childTnLst>
                                </p:cTn>
                              </p:par>
                              <p:par>
                                <p:cTn id="15" presetID="1" presetClass="entr" presetSubtype="0" fill="hold" grpId="0" nodeType="withEffect">
                                  <p:stCondLst>
                                    <p:cond delay="11000"/>
                                  </p:stCondLst>
                                  <p:childTnLst>
                                    <p:set>
                                      <p:cBhvr>
                                        <p:cTn id="16" dur="1" fill="hold">
                                          <p:stCondLst>
                                            <p:cond delay="0"/>
                                          </p:stCondLst>
                                        </p:cTn>
                                        <p:tgtEl>
                                          <p:spTgt spid="34"/>
                                        </p:tgtEl>
                                        <p:attrNameLst>
                                          <p:attrName>style.visibility</p:attrName>
                                        </p:attrNameLst>
                                      </p:cBhvr>
                                      <p:to>
                                        <p:strVal val="visible"/>
                                      </p:to>
                                    </p:set>
                                  </p:childTnLst>
                                </p:cTn>
                              </p:par>
                              <p:par>
                                <p:cTn id="17" presetID="6" presetClass="emph" presetSubtype="0" fill="hold" grpId="1" nodeType="withEffect">
                                  <p:stCondLst>
                                    <p:cond delay="11000"/>
                                  </p:stCondLst>
                                  <p:childTnLst>
                                    <p:animScale>
                                      <p:cBhvr>
                                        <p:cTn id="18" dur="2000" fill="hold"/>
                                        <p:tgtEl>
                                          <p:spTgt spid="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4" grpId="0"/>
      <p:bldP spid="34" grpId="1"/>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yellow and white gradient&#10;&#10;AI-generated content may be incorrect.">
            <a:extLst>
              <a:ext uri="{FF2B5EF4-FFF2-40B4-BE49-F238E27FC236}">
                <a16:creationId xmlns:a16="http://schemas.microsoft.com/office/drawing/2014/main" id="{4526893A-83C4-4D1E-D8DB-D1375545AF9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A8F1D9C-52B5-0E93-C405-BBC99F19CB55}"/>
              </a:ext>
            </a:extLst>
          </p:cNvPr>
          <p:cNvSpPr txBox="1"/>
          <p:nvPr/>
        </p:nvSpPr>
        <p:spPr>
          <a:xfrm>
            <a:off x="310289" y="5122955"/>
            <a:ext cx="5514776" cy="1569660"/>
          </a:xfrm>
          <a:prstGeom prst="rect">
            <a:avLst/>
          </a:prstGeom>
          <a:noFill/>
        </p:spPr>
        <p:txBody>
          <a:bodyPr wrap="square" rtlCol="0">
            <a:spAutoFit/>
          </a:bodyPr>
          <a:lstStyle/>
          <a:p>
            <a:pPr algn="ctr" defTabSz="342900"/>
            <a:r>
              <a:rPr lang="en-US" sz="2400" b="1" dirty="0">
                <a:solidFill>
                  <a:prstClr val="black"/>
                </a:solidFill>
                <a:latin typeface="Aptos" panose="020B0004020202020204" pitchFamily="34" charset="0"/>
                <a:cs typeface="Calibri" panose="020F0502020204030204" pitchFamily="34" charset="0"/>
              </a:rPr>
              <a:t>Quick Entry Method</a:t>
            </a:r>
          </a:p>
          <a:p>
            <a:pPr algn="ctr" defTabSz="342900"/>
            <a:r>
              <a:rPr lang="en-US" sz="2400" dirty="0">
                <a:solidFill>
                  <a:prstClr val="black"/>
                </a:solidFill>
                <a:latin typeface="Aptos" panose="020B0004020202020204" pitchFamily="34" charset="0"/>
                <a:cs typeface="Calibri" panose="020F0502020204030204" pitchFamily="34" charset="0"/>
              </a:rPr>
              <a:t>Enter stock numbers and case quantities directly, without having to search through the item list. </a:t>
            </a:r>
            <a:endParaRPr lang="en-US" sz="1000" dirty="0">
              <a:solidFill>
                <a:prstClr val="black"/>
              </a:solidFill>
              <a:latin typeface="Aptos" panose="020B00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CEC88C-E4BB-B2D4-C1E5-A7772F7B40D0}"/>
              </a:ext>
            </a:extLst>
          </p:cNvPr>
          <p:cNvSpPr txBox="1"/>
          <p:nvPr/>
        </p:nvSpPr>
        <p:spPr>
          <a:xfrm>
            <a:off x="6546097" y="5122955"/>
            <a:ext cx="5444067" cy="1569660"/>
          </a:xfrm>
          <a:prstGeom prst="rect">
            <a:avLst/>
          </a:prstGeom>
          <a:noFill/>
        </p:spPr>
        <p:txBody>
          <a:bodyPr wrap="square" rtlCol="0">
            <a:spAutoFit/>
          </a:bodyPr>
          <a:lstStyle/>
          <a:p>
            <a:pPr algn="ctr" defTabSz="342900"/>
            <a:r>
              <a:rPr lang="en-US" sz="2400" b="1" dirty="0">
                <a:solidFill>
                  <a:prstClr val="black"/>
                </a:solidFill>
                <a:latin typeface="Aptos" panose="020B0004020202020204" pitchFamily="34" charset="0"/>
                <a:cs typeface="Calibri" panose="020F0502020204030204" pitchFamily="34" charset="0"/>
              </a:rPr>
              <a:t>Physical Inventory Method </a:t>
            </a:r>
          </a:p>
          <a:p>
            <a:pPr algn="ctr" defTabSz="342900"/>
            <a:r>
              <a:rPr lang="en-US" sz="2400" dirty="0">
                <a:solidFill>
                  <a:prstClr val="black"/>
                </a:solidFill>
                <a:latin typeface="Aptos" panose="020B0004020202020204" pitchFamily="34" charset="0"/>
                <a:cs typeface="Calibri" panose="020F0502020204030204" pitchFamily="34" charset="0"/>
              </a:rPr>
              <a:t>Scroll through the 	on-screen inventory list and enter the on-hand quantity for each item. </a:t>
            </a:r>
            <a:endParaRPr lang="en-US" sz="1000" dirty="0">
              <a:solidFill>
                <a:prstClr val="black"/>
              </a:solidFill>
              <a:latin typeface="Aptos" panose="020B000402020202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D4C5D419-5BA4-D787-40ED-EAD7AAF2F961}"/>
              </a:ext>
            </a:extLst>
          </p:cNvPr>
          <p:cNvGrpSpPr/>
          <p:nvPr/>
        </p:nvGrpSpPr>
        <p:grpSpPr>
          <a:xfrm>
            <a:off x="895162" y="1138033"/>
            <a:ext cx="4442658" cy="3819537"/>
            <a:chOff x="925256" y="1138033"/>
            <a:chExt cx="4442658" cy="3819537"/>
          </a:xfrm>
        </p:grpSpPr>
        <p:pic>
          <p:nvPicPr>
            <p:cNvPr id="4" name="Picture 3" descr="Graphical user interface, text, application&#10;&#10;Description automatically generated">
              <a:extLst>
                <a:ext uri="{FF2B5EF4-FFF2-40B4-BE49-F238E27FC236}">
                  <a16:creationId xmlns:a16="http://schemas.microsoft.com/office/drawing/2014/main" id="{151C6C52-E1ED-FFEE-A0DB-66B01D39E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256" y="1138033"/>
              <a:ext cx="4442658" cy="3819537"/>
            </a:xfrm>
            <a:prstGeom prst="rect">
              <a:avLst/>
            </a:prstGeom>
            <a:ln w="19050">
              <a:solidFill>
                <a:schemeClr val="tx1"/>
              </a:solidFill>
            </a:ln>
          </p:spPr>
        </p:pic>
        <p:pic>
          <p:nvPicPr>
            <p:cNvPr id="16" name="Picture 15">
              <a:extLst>
                <a:ext uri="{FF2B5EF4-FFF2-40B4-BE49-F238E27FC236}">
                  <a16:creationId xmlns:a16="http://schemas.microsoft.com/office/drawing/2014/main" id="{EA6EFC13-3E7B-C509-1429-05B0E125E10B}"/>
                </a:ext>
              </a:extLst>
            </p:cNvPr>
            <p:cNvPicPr>
              <a:picLocks noChangeAspect="1"/>
            </p:cNvPicPr>
            <p:nvPr/>
          </p:nvPicPr>
          <p:blipFill>
            <a:blip r:embed="rId6"/>
            <a:stretch>
              <a:fillRect/>
            </a:stretch>
          </p:blipFill>
          <p:spPr>
            <a:xfrm>
              <a:off x="925256" y="2737969"/>
              <a:ext cx="1469510" cy="1916822"/>
            </a:xfrm>
            <a:prstGeom prst="rect">
              <a:avLst/>
            </a:prstGeom>
            <a:ln>
              <a:solidFill>
                <a:srgbClr val="FF0000"/>
              </a:solidFill>
            </a:ln>
            <a:effectLst>
              <a:glow rad="228600">
                <a:schemeClr val="accent1">
                  <a:satMod val="175000"/>
                  <a:alpha val="40000"/>
                </a:schemeClr>
              </a:glow>
            </a:effectLst>
          </p:spPr>
        </p:pic>
        <p:sp>
          <p:nvSpPr>
            <p:cNvPr id="17" name="Rectangle 16">
              <a:extLst>
                <a:ext uri="{FF2B5EF4-FFF2-40B4-BE49-F238E27FC236}">
                  <a16:creationId xmlns:a16="http://schemas.microsoft.com/office/drawing/2014/main" id="{1B2060A9-4CEE-AD7B-7350-739789EF6033}"/>
                </a:ext>
              </a:extLst>
            </p:cNvPr>
            <p:cNvSpPr/>
            <p:nvPr/>
          </p:nvSpPr>
          <p:spPr>
            <a:xfrm>
              <a:off x="2083608" y="2302140"/>
              <a:ext cx="960120" cy="151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Gill Sans MT" panose="020B0502020104020203"/>
              </a:endParaRPr>
            </a:p>
          </p:txBody>
        </p:sp>
        <p:cxnSp>
          <p:nvCxnSpPr>
            <p:cNvPr id="18" name="Straight Arrow Connector 17">
              <a:extLst>
                <a:ext uri="{FF2B5EF4-FFF2-40B4-BE49-F238E27FC236}">
                  <a16:creationId xmlns:a16="http://schemas.microsoft.com/office/drawing/2014/main" id="{FDA57DFA-59CA-B1EB-6319-A85EF3895455}"/>
                </a:ext>
              </a:extLst>
            </p:cNvPr>
            <p:cNvCxnSpPr>
              <a:cxnSpLocks/>
            </p:cNvCxnSpPr>
            <p:nvPr/>
          </p:nvCxnSpPr>
          <p:spPr>
            <a:xfrm flipV="1">
              <a:off x="1196640" y="2482572"/>
              <a:ext cx="841248" cy="6230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56CD86B-5481-A0BD-DF1F-3E9736DC32E1}"/>
                </a:ext>
              </a:extLst>
            </p:cNvPr>
            <p:cNvSpPr/>
            <p:nvPr/>
          </p:nvSpPr>
          <p:spPr>
            <a:xfrm>
              <a:off x="1973779" y="2113395"/>
              <a:ext cx="377190" cy="151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2" name="Rectangle 1">
              <a:extLst>
                <a:ext uri="{FF2B5EF4-FFF2-40B4-BE49-F238E27FC236}">
                  <a16:creationId xmlns:a16="http://schemas.microsoft.com/office/drawing/2014/main" id="{2AB481B9-A3E2-9C27-E4D0-267BE53459B3}"/>
                </a:ext>
              </a:extLst>
            </p:cNvPr>
            <p:cNvSpPr/>
            <p:nvPr/>
          </p:nvSpPr>
          <p:spPr>
            <a:xfrm>
              <a:off x="2079036" y="2489592"/>
              <a:ext cx="960120" cy="151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Gill Sans MT" panose="020B0502020104020203"/>
              </a:endParaRPr>
            </a:p>
          </p:txBody>
        </p:sp>
        <p:cxnSp>
          <p:nvCxnSpPr>
            <p:cNvPr id="12" name="Straight Arrow Connector 11">
              <a:extLst>
                <a:ext uri="{FF2B5EF4-FFF2-40B4-BE49-F238E27FC236}">
                  <a16:creationId xmlns:a16="http://schemas.microsoft.com/office/drawing/2014/main" id="{A7A22040-5B42-7485-3359-62CE86A2B999}"/>
                </a:ext>
              </a:extLst>
            </p:cNvPr>
            <p:cNvCxnSpPr>
              <a:cxnSpLocks/>
            </p:cNvCxnSpPr>
            <p:nvPr/>
          </p:nvCxnSpPr>
          <p:spPr>
            <a:xfrm flipH="1" flipV="1">
              <a:off x="2655370" y="2699431"/>
              <a:ext cx="241301" cy="3129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C35E4D9-B246-42D6-8158-6B04AC7619B7}"/>
              </a:ext>
            </a:extLst>
          </p:cNvPr>
          <p:cNvGrpSpPr/>
          <p:nvPr/>
        </p:nvGrpSpPr>
        <p:grpSpPr>
          <a:xfrm>
            <a:off x="6830900" y="1150984"/>
            <a:ext cx="4442658" cy="3819538"/>
            <a:chOff x="6753695" y="1150984"/>
            <a:chExt cx="4442658" cy="3819538"/>
          </a:xfrm>
        </p:grpSpPr>
        <p:pic>
          <p:nvPicPr>
            <p:cNvPr id="5" name="Picture 4" descr="Graphical user interface, table&#10;&#10;Description automatically generated with medium confidence">
              <a:extLst>
                <a:ext uri="{FF2B5EF4-FFF2-40B4-BE49-F238E27FC236}">
                  <a16:creationId xmlns:a16="http://schemas.microsoft.com/office/drawing/2014/main" id="{0DBA9018-B00C-7A08-5F7E-ED1B00615F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3695" y="1150984"/>
              <a:ext cx="4442658" cy="3819538"/>
            </a:xfrm>
            <a:prstGeom prst="rect">
              <a:avLst/>
            </a:prstGeom>
            <a:ln w="19050">
              <a:solidFill>
                <a:schemeClr val="tx1"/>
              </a:solidFill>
            </a:ln>
          </p:spPr>
        </p:pic>
        <p:sp>
          <p:nvSpPr>
            <p:cNvPr id="23" name="Rectangle 22">
              <a:extLst>
                <a:ext uri="{FF2B5EF4-FFF2-40B4-BE49-F238E27FC236}">
                  <a16:creationId xmlns:a16="http://schemas.microsoft.com/office/drawing/2014/main" id="{F6F9E3CA-25FD-8626-11B1-429D1ECA9B38}"/>
                </a:ext>
              </a:extLst>
            </p:cNvPr>
            <p:cNvSpPr/>
            <p:nvPr/>
          </p:nvSpPr>
          <p:spPr>
            <a:xfrm>
              <a:off x="8158986" y="2145927"/>
              <a:ext cx="617220" cy="151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24" name="Rectangle 23">
              <a:extLst>
                <a:ext uri="{FF2B5EF4-FFF2-40B4-BE49-F238E27FC236}">
                  <a16:creationId xmlns:a16="http://schemas.microsoft.com/office/drawing/2014/main" id="{DD17125D-82D8-E354-8FA5-A2FF131DDB3F}"/>
                </a:ext>
              </a:extLst>
            </p:cNvPr>
            <p:cNvSpPr/>
            <p:nvPr/>
          </p:nvSpPr>
          <p:spPr>
            <a:xfrm>
              <a:off x="7868037" y="2750352"/>
              <a:ext cx="3271893" cy="99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7" name="Rectangle 6">
              <a:extLst>
                <a:ext uri="{FF2B5EF4-FFF2-40B4-BE49-F238E27FC236}">
                  <a16:creationId xmlns:a16="http://schemas.microsoft.com/office/drawing/2014/main" id="{2206FE55-DB0C-88E7-3A29-A9AC36D538F6}"/>
                </a:ext>
              </a:extLst>
            </p:cNvPr>
            <p:cNvSpPr/>
            <p:nvPr/>
          </p:nvSpPr>
          <p:spPr>
            <a:xfrm>
              <a:off x="10355204" y="2750352"/>
              <a:ext cx="308561" cy="99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Gill Sans MT" panose="020B0502020104020203"/>
              </a:endParaRPr>
            </a:p>
          </p:txBody>
        </p:sp>
        <p:cxnSp>
          <p:nvCxnSpPr>
            <p:cNvPr id="14" name="Straight Arrow Connector 13">
              <a:extLst>
                <a:ext uri="{FF2B5EF4-FFF2-40B4-BE49-F238E27FC236}">
                  <a16:creationId xmlns:a16="http://schemas.microsoft.com/office/drawing/2014/main" id="{101ADEDA-4122-59C6-58A8-528B32E357BA}"/>
                </a:ext>
              </a:extLst>
            </p:cNvPr>
            <p:cNvCxnSpPr>
              <a:cxnSpLocks/>
            </p:cNvCxnSpPr>
            <p:nvPr/>
          </p:nvCxnSpPr>
          <p:spPr>
            <a:xfrm flipV="1">
              <a:off x="10515225" y="2462921"/>
              <a:ext cx="0" cy="2743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5BDA40AF-7ABA-DE5D-E79C-566B4BA97A3A}"/>
              </a:ext>
            </a:extLst>
          </p:cNvPr>
          <p:cNvSpPr txBox="1"/>
          <p:nvPr/>
        </p:nvSpPr>
        <p:spPr>
          <a:xfrm>
            <a:off x="788988" y="205294"/>
            <a:ext cx="10614025" cy="769441"/>
          </a:xfrm>
          <a:prstGeom prst="rect">
            <a:avLst/>
          </a:prstGeom>
          <a:noFill/>
        </p:spPr>
        <p:txBody>
          <a:bodyPr wrap="square" rtlCol="0">
            <a:spAutoFit/>
          </a:bodyPr>
          <a:lstStyle/>
          <a:p>
            <a:r>
              <a:rPr lang="en-US" sz="4400" dirty="0">
                <a:latin typeface="Bahnschrift" panose="020B0502040204020203" pitchFamily="34" charset="0"/>
                <a:ea typeface="Calibri" panose="020F0502020204030204" pitchFamily="34" charset="0"/>
                <a:cs typeface="Calibri" panose="020F0502020204030204" pitchFamily="34" charset="0"/>
              </a:rPr>
              <a:t>Quick Entry &amp; Physical Inventory Methods</a:t>
            </a:r>
          </a:p>
        </p:txBody>
      </p:sp>
      <p:cxnSp>
        <p:nvCxnSpPr>
          <p:cNvPr id="13" name="Straight Connector 12">
            <a:extLst>
              <a:ext uri="{FF2B5EF4-FFF2-40B4-BE49-F238E27FC236}">
                <a16:creationId xmlns:a16="http://schemas.microsoft.com/office/drawing/2014/main" id="{A116D05D-FF10-FED9-A2E1-F9F0D1FD576F}"/>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190DD945-4FFC-2235-F9C9-1E02118C0D33}"/>
              </a:ext>
            </a:extLst>
          </p:cNvPr>
          <p:cNvCxnSpPr>
            <a:cxnSpLocks/>
          </p:cNvCxnSpPr>
          <p:nvPr/>
        </p:nvCxnSpPr>
        <p:spPr>
          <a:xfrm>
            <a:off x="6096000" y="1211091"/>
            <a:ext cx="0" cy="5075409"/>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22776272"/>
      </p:ext>
    </p:extLst>
  </p:cSld>
  <p:clrMapOvr>
    <a:masterClrMapping/>
  </p:clrMapOvr>
  <mc:AlternateContent xmlns:mc="http://schemas.openxmlformats.org/markup-compatibility/2006" xmlns:p14="http://schemas.microsoft.com/office/powerpoint/2010/main">
    <mc:Choice Requires="p14">
      <p:transition spd="slow" p14:dur="2000" advTm="23422"/>
    </mc:Choice>
    <mc:Fallback xmlns="">
      <p:transition spd="slow" advTm="2342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E6B26-AE97-B97A-55D4-D10447DD3C3C}"/>
            </a:ext>
          </a:extLst>
        </p:cNvPr>
        <p:cNvGrpSpPr/>
        <p:nvPr/>
      </p:nvGrpSpPr>
      <p:grpSpPr>
        <a:xfrm>
          <a:off x="0" y="0"/>
          <a:ext cx="0" cy="0"/>
          <a:chOff x="0" y="0"/>
          <a:chExt cx="0" cy="0"/>
        </a:xfrm>
      </p:grpSpPr>
      <p:pic>
        <p:nvPicPr>
          <p:cNvPr id="26" name="Picture 25" descr="A yellow and white gradient&#10;&#10;AI-generated content may be incorrect.">
            <a:extLst>
              <a:ext uri="{FF2B5EF4-FFF2-40B4-BE49-F238E27FC236}">
                <a16:creationId xmlns:a16="http://schemas.microsoft.com/office/drawing/2014/main" id="{90C3AE30-19CD-A0E0-88EB-38926686FBF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9FDC10A2-984C-025F-4817-F702A06C3D44}"/>
              </a:ext>
            </a:extLst>
          </p:cNvPr>
          <p:cNvPicPr>
            <a:picLocks noChangeAspect="1"/>
          </p:cNvPicPr>
          <p:nvPr/>
        </p:nvPicPr>
        <p:blipFill>
          <a:blip r:embed="rId6">
            <a:extLst>
              <a:ext uri="{28A0092B-C50C-407E-A947-70E740481C1C}">
                <a14:useLocalDpi xmlns:a14="http://schemas.microsoft.com/office/drawing/2010/main" val="0"/>
              </a:ext>
            </a:extLst>
          </a:blip>
          <a:srcRect l="23017" t="-85" b="51639"/>
          <a:stretch>
            <a:fillRect/>
          </a:stretch>
        </p:blipFill>
        <p:spPr>
          <a:xfrm>
            <a:off x="7227106" y="1241585"/>
            <a:ext cx="4857125" cy="2529195"/>
          </a:xfrm>
          <a:prstGeom prst="rect">
            <a:avLst/>
          </a:prstGeom>
          <a:ln w="19050">
            <a:solidFill>
              <a:schemeClr val="tx1"/>
            </a:solidFill>
          </a:ln>
        </p:spPr>
      </p:pic>
      <p:sp>
        <p:nvSpPr>
          <p:cNvPr id="8" name="Rectangle 7">
            <a:extLst>
              <a:ext uri="{FF2B5EF4-FFF2-40B4-BE49-F238E27FC236}">
                <a16:creationId xmlns:a16="http://schemas.microsoft.com/office/drawing/2014/main" id="{922434D4-9EA0-A0F1-3C7E-DE68766A8A1E}"/>
              </a:ext>
            </a:extLst>
          </p:cNvPr>
          <p:cNvSpPr/>
          <p:nvPr/>
        </p:nvSpPr>
        <p:spPr>
          <a:xfrm>
            <a:off x="7227107" y="3286581"/>
            <a:ext cx="1508678" cy="222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cxnSp>
        <p:nvCxnSpPr>
          <p:cNvPr id="10" name="Straight Arrow Connector 9">
            <a:extLst>
              <a:ext uri="{FF2B5EF4-FFF2-40B4-BE49-F238E27FC236}">
                <a16:creationId xmlns:a16="http://schemas.microsoft.com/office/drawing/2014/main" id="{04D8C49C-179B-4A5E-D882-673A0F65587D}"/>
              </a:ext>
            </a:extLst>
          </p:cNvPr>
          <p:cNvCxnSpPr>
            <a:cxnSpLocks/>
          </p:cNvCxnSpPr>
          <p:nvPr/>
        </p:nvCxnSpPr>
        <p:spPr>
          <a:xfrm>
            <a:off x="5721323" y="3405656"/>
            <a:ext cx="142182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00D928-80F7-C932-CC32-0458A61C371D}"/>
              </a:ext>
            </a:extLst>
          </p:cNvPr>
          <p:cNvSpPr txBox="1"/>
          <p:nvPr/>
        </p:nvSpPr>
        <p:spPr>
          <a:xfrm>
            <a:off x="375557" y="1270716"/>
            <a:ext cx="3490547" cy="3108543"/>
          </a:xfrm>
          <a:prstGeom prst="rect">
            <a:avLst/>
          </a:prstGeom>
          <a:noFill/>
        </p:spPr>
        <p:txBody>
          <a:bodyPr wrap="square" rtlCol="0">
            <a:spAutoFit/>
          </a:bodyPr>
          <a:lstStyle/>
          <a:p>
            <a:pPr defTabSz="342900"/>
            <a:r>
              <a:rPr lang="en-US" sz="2800" dirty="0">
                <a:solidFill>
                  <a:prstClr val="black"/>
                </a:solidFill>
                <a:latin typeface="Aptos" panose="020B0004020202020204" pitchFamily="34" charset="0"/>
                <a:cs typeface="Calibri" panose="020F0502020204030204" pitchFamily="34" charset="0"/>
              </a:rPr>
              <a:t>Unopen/unused cases </a:t>
            </a:r>
            <a:r>
              <a:rPr lang="en-US" sz="2800" dirty="0"/>
              <a:t>(i.e., container, bag, box, bottle, etc.)</a:t>
            </a:r>
            <a:endParaRPr lang="en-US" sz="2800" dirty="0">
              <a:solidFill>
                <a:prstClr val="black"/>
              </a:solidFill>
              <a:latin typeface="Aptos" panose="020B0004020202020204" pitchFamily="34" charset="0"/>
              <a:cs typeface="Calibri" panose="020F0502020204030204" pitchFamily="34" charset="0"/>
            </a:endParaRPr>
          </a:p>
          <a:p>
            <a:pPr defTabSz="342900"/>
            <a:r>
              <a:rPr lang="en-US" sz="2800" dirty="0">
                <a:solidFill>
                  <a:prstClr val="black"/>
                </a:solidFill>
                <a:latin typeface="Aptos" panose="020B0004020202020204" pitchFamily="34" charset="0"/>
                <a:cs typeface="Calibri" panose="020F0502020204030204" pitchFamily="34" charset="0"/>
              </a:rPr>
              <a:t>will be entered in “Case Qty”</a:t>
            </a:r>
            <a:r>
              <a:rPr lang="en-US" sz="2800" dirty="0"/>
              <a:t> as a whole number</a:t>
            </a:r>
          </a:p>
          <a:p>
            <a:pPr defTabSz="342900"/>
            <a:r>
              <a:rPr lang="en-US" sz="2800" dirty="0"/>
              <a:t>(4, 7, 10, 16, 11). </a:t>
            </a:r>
            <a:endParaRPr lang="en-US" sz="2800" dirty="0">
              <a:solidFill>
                <a:prstClr val="black"/>
              </a:solidFill>
              <a:latin typeface="Aptos" panose="020B0004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C6B6722-CCCC-2204-7928-C8DEF861F67C}"/>
              </a:ext>
            </a:extLst>
          </p:cNvPr>
          <p:cNvSpPr txBox="1"/>
          <p:nvPr/>
        </p:nvSpPr>
        <p:spPr>
          <a:xfrm>
            <a:off x="0" y="205294"/>
            <a:ext cx="12192000" cy="830997"/>
          </a:xfrm>
          <a:prstGeom prst="rect">
            <a:avLst/>
          </a:prstGeom>
          <a:noFill/>
        </p:spPr>
        <p:txBody>
          <a:bodyPr wrap="square" rtlCol="0">
            <a:spAutoFit/>
          </a:bodyPr>
          <a:lstStyle/>
          <a:p>
            <a:pPr algn="ctr"/>
            <a:r>
              <a:rPr lang="en-US" sz="4800" dirty="0">
                <a:latin typeface="Bahnschrift" panose="020B0502040204020203" pitchFamily="34" charset="0"/>
                <a:ea typeface="Calibri" panose="020F0502020204030204" pitchFamily="34" charset="0"/>
                <a:cs typeface="Calibri" panose="020F0502020204030204" pitchFamily="34" charset="0"/>
              </a:rPr>
              <a:t>Unopen/ Unused - Whole Case Quantity</a:t>
            </a:r>
          </a:p>
        </p:txBody>
      </p:sp>
      <p:cxnSp>
        <p:nvCxnSpPr>
          <p:cNvPr id="5" name="Straight Connector 4">
            <a:extLst>
              <a:ext uri="{FF2B5EF4-FFF2-40B4-BE49-F238E27FC236}">
                <a16:creationId xmlns:a16="http://schemas.microsoft.com/office/drawing/2014/main" id="{535B6B59-BBA4-9F95-B358-A1178873B06B}"/>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pic>
        <p:nvPicPr>
          <p:cNvPr id="13" name="Picture 6" descr="Lawry's Kosher Salt Free 17 Seasoning, 20 oz Bottle">
            <a:extLst>
              <a:ext uri="{FF2B5EF4-FFF2-40B4-BE49-F238E27FC236}">
                <a16:creationId xmlns:a16="http://schemas.microsoft.com/office/drawing/2014/main" id="{9AAECC49-A8FC-674B-3F45-BFEB7FEA35D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91" b="97318" l="10000" r="90000">
                        <a14:foregroundMark x1="46682" y1="4364" x2="61909" y2="7227"/>
                        <a14:foregroundMark x1="40091" y1="818" x2="54091" y2="1227"/>
                        <a14:foregroundMark x1="54091" y1="1227" x2="60045" y2="636"/>
                        <a14:foregroundMark x1="62409" y1="83045" x2="60045" y2="91864"/>
                        <a14:foregroundMark x1="60045" y1="91864" x2="54500" y2="97318"/>
                        <a14:foregroundMark x1="54500" y1="97318" x2="39591" y2="96909"/>
                        <a14:foregroundMark x1="49909" y1="93364" x2="50773" y2="58000"/>
                        <a14:foregroundMark x1="50773" y1="58000" x2="50773" y2="58000"/>
                        <a14:foregroundMark x1="45682" y1="90636" x2="43636" y2="12500"/>
                        <a14:foregroundMark x1="43636" y1="12500" x2="43636" y2="12500"/>
                        <a14:foregroundMark x1="57682" y1="60045" x2="58045" y2="41909"/>
                      </a14:backgroundRemoval>
                    </a14:imgEffect>
                  </a14:imgLayer>
                </a14:imgProps>
              </a:ext>
              <a:ext uri="{28A0092B-C50C-407E-A947-70E740481C1C}">
                <a14:useLocalDpi xmlns:a14="http://schemas.microsoft.com/office/drawing/2010/main" val="0"/>
              </a:ext>
            </a:extLst>
          </a:blip>
          <a:srcRect l="30119" r="29857"/>
          <a:stretch>
            <a:fillRect/>
          </a:stretch>
        </p:blipFill>
        <p:spPr bwMode="auto">
          <a:xfrm>
            <a:off x="180489" y="5024157"/>
            <a:ext cx="417691" cy="1043590"/>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D346059E-28B4-83E4-742B-CE982E7FD9B9}"/>
              </a:ext>
            </a:extLst>
          </p:cNvPr>
          <p:cNvGrpSpPr/>
          <p:nvPr/>
        </p:nvGrpSpPr>
        <p:grpSpPr>
          <a:xfrm>
            <a:off x="2312033" y="4586830"/>
            <a:ext cx="2263170" cy="1635494"/>
            <a:chOff x="2256328" y="3830566"/>
            <a:chExt cx="2938273" cy="1575707"/>
          </a:xfrm>
        </p:grpSpPr>
        <p:pic>
          <p:nvPicPr>
            <p:cNvPr id="14" name="Picture 18">
              <a:extLst>
                <a:ext uri="{FF2B5EF4-FFF2-40B4-BE49-F238E27FC236}">
                  <a16:creationId xmlns:a16="http://schemas.microsoft.com/office/drawing/2014/main" id="{D41B03AA-6424-CA42-E67F-1F72FCCCA8E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813" b="90000" l="5000" r="91953">
                          <a14:foregroundMark x1="26641" y1="56641" x2="36484" y2="33516"/>
                          <a14:foregroundMark x1="36484" y1="33516" x2="61250" y2="25703"/>
                          <a14:foregroundMark x1="61250" y1="25703" x2="62109" y2="64766"/>
                          <a14:foregroundMark x1="62109" y1="64766" x2="81641" y2="63594"/>
                          <a14:foregroundMark x1="81641" y1="63594" x2="84141" y2="36563"/>
                          <a14:foregroundMark x1="84141" y1="36563" x2="56875" y2="23047"/>
                          <a14:foregroundMark x1="56875" y1="23047" x2="38359" y2="54219"/>
                          <a14:foregroundMark x1="38359" y1="54219" x2="68125" y2="60781"/>
                          <a14:foregroundMark x1="68125" y1="60781" x2="57031" y2="78906"/>
                          <a14:foregroundMark x1="57031" y1="78906" x2="12578" y2="74375"/>
                          <a14:foregroundMark x1="12578" y1="74375" x2="49531" y2="85156"/>
                          <a14:foregroundMark x1="49531" y1="85156" x2="50703" y2="86641"/>
                          <a14:foregroundMark x1="52422" y1="88516" x2="76250" y2="81719"/>
                          <a14:foregroundMark x1="76250" y1="81719" x2="89297" y2="71563"/>
                          <a14:foregroundMark x1="89297" y1="71563" x2="84844" y2="26328"/>
                          <a14:foregroundMark x1="71875" y1="56094" x2="81484" y2="55937"/>
                          <a14:foregroundMark x1="70000" y1="59062" x2="67813" y2="55156"/>
                          <a14:foregroundMark x1="9609" y1="58125" x2="13047" y2="14844"/>
                          <a14:foregroundMark x1="13047" y1="14844" x2="12812" y2="13516"/>
                          <a14:foregroundMark x1="10000" y1="69297" x2="5234" y2="54766"/>
                          <a14:foregroundMark x1="5234" y1="54766" x2="5000" y2="38906"/>
                          <a14:foregroundMark x1="69063" y1="84297" x2="86563" y2="82813"/>
                          <a14:foregroundMark x1="86563" y1="82813" x2="92031" y2="77188"/>
                          <a14:foregroundMark x1="92031" y1="77188" x2="90703" y2="58672"/>
                          <a14:foregroundMark x1="32578" y1="10703" x2="53125" y2="7813"/>
                          <a14:foregroundMark x1="53125" y1="7813" x2="55547" y2="8359"/>
                        </a14:backgroundRemoval>
                      </a14:imgEffect>
                    </a14:imgLayer>
                  </a14:imgProps>
                </a:ext>
                <a:ext uri="{28A0092B-C50C-407E-A947-70E740481C1C}">
                  <a14:useLocalDpi xmlns:a14="http://schemas.microsoft.com/office/drawing/2010/main" val="0"/>
                </a:ext>
              </a:extLst>
            </a:blip>
            <a:srcRect/>
            <a:stretch>
              <a:fillRect/>
            </a:stretch>
          </p:blipFill>
          <p:spPr bwMode="auto">
            <a:xfrm>
              <a:off x="2256328" y="3830566"/>
              <a:ext cx="1575707" cy="15757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a:extLst>
                <a:ext uri="{FF2B5EF4-FFF2-40B4-BE49-F238E27FC236}">
                  <a16:creationId xmlns:a16="http://schemas.microsoft.com/office/drawing/2014/main" id="{E6515419-CAFC-84BC-4A7F-0F307E9025E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813" b="90000" l="5000" r="91953">
                          <a14:foregroundMark x1="26641" y1="56641" x2="36484" y2="33516"/>
                          <a14:foregroundMark x1="36484" y1="33516" x2="61250" y2="25703"/>
                          <a14:foregroundMark x1="61250" y1="25703" x2="62109" y2="64766"/>
                          <a14:foregroundMark x1="62109" y1="64766" x2="81641" y2="63594"/>
                          <a14:foregroundMark x1="81641" y1="63594" x2="84141" y2="36563"/>
                          <a14:foregroundMark x1="84141" y1="36563" x2="56875" y2="23047"/>
                          <a14:foregroundMark x1="56875" y1="23047" x2="38359" y2="54219"/>
                          <a14:foregroundMark x1="38359" y1="54219" x2="68125" y2="60781"/>
                          <a14:foregroundMark x1="68125" y1="60781" x2="57031" y2="78906"/>
                          <a14:foregroundMark x1="57031" y1="78906" x2="12578" y2="74375"/>
                          <a14:foregroundMark x1="12578" y1="74375" x2="49531" y2="85156"/>
                          <a14:foregroundMark x1="49531" y1="85156" x2="50703" y2="86641"/>
                          <a14:foregroundMark x1="52422" y1="88516" x2="76250" y2="81719"/>
                          <a14:foregroundMark x1="76250" y1="81719" x2="89297" y2="71563"/>
                          <a14:foregroundMark x1="89297" y1="71563" x2="84844" y2="26328"/>
                          <a14:foregroundMark x1="71875" y1="56094" x2="81484" y2="55937"/>
                          <a14:foregroundMark x1="70000" y1="59062" x2="67813" y2="55156"/>
                          <a14:foregroundMark x1="9609" y1="58125" x2="13047" y2="14844"/>
                          <a14:foregroundMark x1="13047" y1="14844" x2="12812" y2="13516"/>
                          <a14:foregroundMark x1="10000" y1="69297" x2="5234" y2="54766"/>
                          <a14:foregroundMark x1="5234" y1="54766" x2="5000" y2="38906"/>
                          <a14:foregroundMark x1="69063" y1="84297" x2="86563" y2="82813"/>
                          <a14:foregroundMark x1="86563" y1="82813" x2="92031" y2="77188"/>
                          <a14:foregroundMark x1="92031" y1="77188" x2="90703" y2="58672"/>
                          <a14:foregroundMark x1="32578" y1="10703" x2="53125" y2="7813"/>
                          <a14:foregroundMark x1="53125" y1="7813" x2="55547" y2="8359"/>
                        </a14:backgroundRemoval>
                      </a14:imgEffect>
                    </a14:imgLayer>
                  </a14:imgProps>
                </a:ext>
                <a:ext uri="{28A0092B-C50C-407E-A947-70E740481C1C}">
                  <a14:useLocalDpi xmlns:a14="http://schemas.microsoft.com/office/drawing/2010/main" val="0"/>
                </a:ext>
              </a:extLst>
            </a:blip>
            <a:srcRect/>
            <a:stretch>
              <a:fillRect/>
            </a:stretch>
          </p:blipFill>
          <p:spPr bwMode="auto">
            <a:xfrm>
              <a:off x="3738762" y="3890499"/>
              <a:ext cx="1455839" cy="1455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75B1E87A-F35B-16FE-FCF0-29A366BF296C}"/>
              </a:ext>
            </a:extLst>
          </p:cNvPr>
          <p:cNvGrpSpPr/>
          <p:nvPr/>
        </p:nvGrpSpPr>
        <p:grpSpPr>
          <a:xfrm>
            <a:off x="7503841" y="4438134"/>
            <a:ext cx="1997351" cy="1694232"/>
            <a:chOff x="8104591" y="4237820"/>
            <a:chExt cx="2272509" cy="1857604"/>
          </a:xfrm>
        </p:grpSpPr>
        <p:pic>
          <p:nvPicPr>
            <p:cNvPr id="25" name="Picture 24">
              <a:extLst>
                <a:ext uri="{FF2B5EF4-FFF2-40B4-BE49-F238E27FC236}">
                  <a16:creationId xmlns:a16="http://schemas.microsoft.com/office/drawing/2014/main" id="{075E78FA-5A44-7F72-75BE-2897E84C7EA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00" b="93667" l="10000" r="90000">
                          <a14:foregroundMark x1="54067" y1="8800" x2="54067" y2="8800"/>
                          <a14:foregroundMark x1="50600" y1="5267" x2="50600" y2="5267"/>
                          <a14:foregroundMark x1="53933" y1="4533" x2="53933" y2="4533"/>
                          <a14:foregroundMark x1="53933" y1="4533" x2="53933" y2="4533"/>
                          <a14:foregroundMark x1="39867" y1="75467" x2="40200" y2="54800"/>
                          <a14:foregroundMark x1="40200" y1="54800" x2="58133" y2="61267"/>
                          <a14:foregroundMark x1="58133" y1="61267" x2="65467" y2="75400"/>
                          <a14:foregroundMark x1="65467" y1="75400" x2="59400" y2="91133"/>
                          <a14:foregroundMark x1="59400" y1="91133" x2="49133" y2="93667"/>
                          <a14:foregroundMark x1="49133" y1="93667" x2="36733" y2="92800"/>
                          <a14:foregroundMark x1="35000" y1="57867" x2="37800" y2="43000"/>
                          <a14:foregroundMark x1="33200" y1="63667" x2="32533" y2="43533"/>
                          <a14:foregroundMark x1="50733" y1="10733" x2="49067" y2="3667"/>
                          <a14:foregroundMark x1="49067" y1="3667" x2="49000" y2="3667"/>
                          <a14:foregroundMark x1="47600" y1="88933" x2="64333" y2="48267"/>
                          <a14:foregroundMark x1="64333" y1="48267" x2="66867" y2="71400"/>
                          <a14:foregroundMark x1="66867" y1="71400" x2="40467" y2="87800"/>
                          <a14:foregroundMark x1="40467" y1="87800" x2="32600" y2="82200"/>
                          <a14:foregroundMark x1="32600" y1="82200" x2="30600" y2="65800"/>
                          <a14:foregroundMark x1="30600" y1="65800" x2="40600" y2="65133"/>
                          <a14:foregroundMark x1="40600" y1="65133" x2="42867" y2="71600"/>
                          <a14:foregroundMark x1="41667" y1="62800" x2="41667" y2="62800"/>
                          <a14:foregroundMark x1="41667" y1="62800" x2="41667" y2="62800"/>
                          <a14:foregroundMark x1="46200" y1="67400" x2="46200" y2="67400"/>
                          <a14:foregroundMark x1="68667" y1="57867" x2="68667" y2="57867"/>
                          <a14:foregroundMark x1="68667" y1="57867" x2="63400" y2="37400"/>
                          <a14:foregroundMark x1="72667" y1="46467" x2="72667" y2="46467"/>
                          <a14:foregroundMark x1="72733" y1="49200" x2="72733" y2="49200"/>
                          <a14:foregroundMark x1="72733" y1="54533" x2="72733" y2="54533"/>
                          <a14:foregroundMark x1="72933" y1="43733" x2="72933" y2="43733"/>
                          <a14:foregroundMark x1="73000" y1="46400" x2="72933" y2="42467"/>
                          <a14:foregroundMark x1="72800" y1="55933" x2="72200" y2="48133"/>
                          <a14:foregroundMark x1="72800" y1="51133" x2="72733" y2="46800"/>
                          <a14:foregroundMark x1="72867" y1="49867" x2="72733" y2="45400"/>
                          <a14:foregroundMark x1="41667" y1="61067" x2="51667" y2="60733"/>
                          <a14:foregroundMark x1="51667" y1="60733" x2="51800" y2="60667"/>
                          <a14:foregroundMark x1="40267" y1="61733" x2="52200" y2="62133"/>
                          <a14:foregroundMark x1="51267" y1="4867" x2="51267" y2="4867"/>
                          <a14:foregroundMark x1="57587" y1="3759" x2="49867" y2="3867"/>
                          <a14:foregroundMark x1="46467" y1="5867" x2="51333" y2="2000"/>
                          <a14:backgroundMark x1="31600" y1="94667" x2="31600" y2="94667"/>
                          <a14:backgroundMark x1="35467" y1="96467" x2="35467" y2="96467"/>
                          <a14:backgroundMark x1="36733" y1="96467" x2="36733" y2="96467"/>
                          <a14:backgroundMark x1="59800" y1="6600" x2="66400" y2="2867"/>
                          <a14:backgroundMark x1="66400" y1="2867" x2="58400" y2="2333"/>
                          <a14:backgroundMark x1="58400" y1="2333" x2="60667" y2="6267"/>
                          <a14:backgroundMark x1="59867" y1="5200" x2="62000" y2="5800"/>
                          <a14:backgroundMark x1="57267" y1="4000" x2="57267" y2="4000"/>
                          <a14:backgroundMark x1="60067" y1="4200" x2="62933" y2="3867"/>
                          <a14:backgroundMark x1="57533" y1="4667" x2="57600" y2="3533"/>
                          <a14:backgroundMark x1="57267" y1="4467" x2="57400" y2="3200"/>
                          <a14:backgroundMark x1="59733" y1="3267" x2="59733" y2="3267"/>
                        </a14:backgroundRemoval>
                      </a14:imgEffect>
                    </a14:imgLayer>
                  </a14:imgProps>
                </a:ext>
                <a:ext uri="{28A0092B-C50C-407E-A947-70E740481C1C}">
                  <a14:useLocalDpi xmlns:a14="http://schemas.microsoft.com/office/drawing/2010/main" val="0"/>
                </a:ext>
              </a:extLst>
            </a:blip>
            <a:srcRect/>
            <a:stretch>
              <a:fillRect/>
            </a:stretch>
          </p:blipFill>
          <p:spPr bwMode="auto">
            <a:xfrm>
              <a:off x="8104591" y="4261166"/>
              <a:ext cx="1538189" cy="15381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B11269C-2E6D-16DE-4208-57EEA237E78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00" b="93667" l="10000" r="90000">
                          <a14:foregroundMark x1="54067" y1="8800" x2="54067" y2="8800"/>
                          <a14:foregroundMark x1="50600" y1="5267" x2="50600" y2="5267"/>
                          <a14:foregroundMark x1="53933" y1="4533" x2="53933" y2="4533"/>
                          <a14:foregroundMark x1="53933" y1="4533" x2="53933" y2="4533"/>
                          <a14:foregroundMark x1="39867" y1="75467" x2="40200" y2="54800"/>
                          <a14:foregroundMark x1="40200" y1="54800" x2="58133" y2="61267"/>
                          <a14:foregroundMark x1="58133" y1="61267" x2="65467" y2="75400"/>
                          <a14:foregroundMark x1="65467" y1="75400" x2="59400" y2="91133"/>
                          <a14:foregroundMark x1="59400" y1="91133" x2="49133" y2="93667"/>
                          <a14:foregroundMark x1="49133" y1="93667" x2="36733" y2="92800"/>
                          <a14:foregroundMark x1="35000" y1="57867" x2="37800" y2="43000"/>
                          <a14:foregroundMark x1="33200" y1="63667" x2="32533" y2="43533"/>
                          <a14:foregroundMark x1="50733" y1="10733" x2="49067" y2="3667"/>
                          <a14:foregroundMark x1="49067" y1="3667" x2="49000" y2="3667"/>
                          <a14:foregroundMark x1="47600" y1="88933" x2="64333" y2="48267"/>
                          <a14:foregroundMark x1="64333" y1="48267" x2="66867" y2="71400"/>
                          <a14:foregroundMark x1="66867" y1="71400" x2="40467" y2="87800"/>
                          <a14:foregroundMark x1="40467" y1="87800" x2="32600" y2="82200"/>
                          <a14:foregroundMark x1="32600" y1="82200" x2="30600" y2="65800"/>
                          <a14:foregroundMark x1="30600" y1="65800" x2="40600" y2="65133"/>
                          <a14:foregroundMark x1="40600" y1="65133" x2="42867" y2="71600"/>
                          <a14:foregroundMark x1="41667" y1="62800" x2="41667" y2="62800"/>
                          <a14:foregroundMark x1="41667" y1="62800" x2="41667" y2="62800"/>
                          <a14:foregroundMark x1="46200" y1="67400" x2="46200" y2="67400"/>
                          <a14:foregroundMark x1="68667" y1="57867" x2="68667" y2="57867"/>
                          <a14:foregroundMark x1="68667" y1="57867" x2="63400" y2="37400"/>
                          <a14:foregroundMark x1="72667" y1="46467" x2="72667" y2="46467"/>
                          <a14:foregroundMark x1="72733" y1="49200" x2="72733" y2="49200"/>
                          <a14:foregroundMark x1="72733" y1="54533" x2="72733" y2="54533"/>
                          <a14:foregroundMark x1="72933" y1="43733" x2="72933" y2="43733"/>
                          <a14:foregroundMark x1="73000" y1="46400" x2="72933" y2="42467"/>
                          <a14:foregroundMark x1="72800" y1="55933" x2="72200" y2="48133"/>
                          <a14:foregroundMark x1="72800" y1="51133" x2="72733" y2="46800"/>
                          <a14:foregroundMark x1="72867" y1="49867" x2="72733" y2="45400"/>
                          <a14:foregroundMark x1="41667" y1="61067" x2="51667" y2="60733"/>
                          <a14:foregroundMark x1="51667" y1="60733" x2="51800" y2="60667"/>
                          <a14:foregroundMark x1="40267" y1="61733" x2="52200" y2="62133"/>
                          <a14:foregroundMark x1="51267" y1="4867" x2="51267" y2="4867"/>
                          <a14:foregroundMark x1="57587" y1="3759" x2="49867" y2="3867"/>
                          <a14:foregroundMark x1="46467" y1="5867" x2="51333" y2="2000"/>
                          <a14:backgroundMark x1="31600" y1="94667" x2="31600" y2="94667"/>
                          <a14:backgroundMark x1="35467" y1="96467" x2="35467" y2="96467"/>
                          <a14:backgroundMark x1="36733" y1="96467" x2="36733" y2="96467"/>
                          <a14:backgroundMark x1="59800" y1="6600" x2="66400" y2="2867"/>
                          <a14:backgroundMark x1="66400" y1="2867" x2="58400" y2="2333"/>
                          <a14:backgroundMark x1="58400" y1="2333" x2="60667" y2="6267"/>
                          <a14:backgroundMark x1="59867" y1="5200" x2="62000" y2="5800"/>
                          <a14:backgroundMark x1="57267" y1="4000" x2="57267" y2="4000"/>
                          <a14:backgroundMark x1="60067" y1="4200" x2="62933" y2="3867"/>
                          <a14:backgroundMark x1="57533" y1="4667" x2="57600" y2="3533"/>
                          <a14:backgroundMark x1="57267" y1="4467" x2="57400" y2="3200"/>
                          <a14:backgroundMark x1="59733" y1="3267" x2="59733" y2="3267"/>
                        </a14:backgroundRemoval>
                      </a14:imgEffect>
                    </a14:imgLayer>
                  </a14:imgProps>
                </a:ext>
                <a:ext uri="{28A0092B-C50C-407E-A947-70E740481C1C}">
                  <a14:useLocalDpi xmlns:a14="http://schemas.microsoft.com/office/drawing/2010/main" val="0"/>
                </a:ext>
              </a:extLst>
            </a:blip>
            <a:srcRect/>
            <a:stretch>
              <a:fillRect/>
            </a:stretch>
          </p:blipFill>
          <p:spPr bwMode="auto">
            <a:xfrm>
              <a:off x="8838911" y="4237820"/>
              <a:ext cx="1538189" cy="153818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571522D8-B5D2-3D20-AF6C-4177B021534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00" b="93667" l="10000" r="90000">
                          <a14:foregroundMark x1="54067" y1="8800" x2="54067" y2="8800"/>
                          <a14:foregroundMark x1="50600" y1="5267" x2="50600" y2="5267"/>
                          <a14:foregroundMark x1="53933" y1="4533" x2="53933" y2="4533"/>
                          <a14:foregroundMark x1="53933" y1="4533" x2="53933" y2="4533"/>
                          <a14:foregroundMark x1="39867" y1="75467" x2="40200" y2="54800"/>
                          <a14:foregroundMark x1="40200" y1="54800" x2="58133" y2="61267"/>
                          <a14:foregroundMark x1="58133" y1="61267" x2="65467" y2="75400"/>
                          <a14:foregroundMark x1="65467" y1="75400" x2="59400" y2="91133"/>
                          <a14:foregroundMark x1="59400" y1="91133" x2="49133" y2="93667"/>
                          <a14:foregroundMark x1="49133" y1="93667" x2="36733" y2="92800"/>
                          <a14:foregroundMark x1="35000" y1="57867" x2="37800" y2="43000"/>
                          <a14:foregroundMark x1="33200" y1="63667" x2="32533" y2="43533"/>
                          <a14:foregroundMark x1="50733" y1="10733" x2="49067" y2="3667"/>
                          <a14:foregroundMark x1="49067" y1="3667" x2="49000" y2="3667"/>
                          <a14:foregroundMark x1="47600" y1="88933" x2="64333" y2="48267"/>
                          <a14:foregroundMark x1="64333" y1="48267" x2="66867" y2="71400"/>
                          <a14:foregroundMark x1="66867" y1="71400" x2="40467" y2="87800"/>
                          <a14:foregroundMark x1="40467" y1="87800" x2="32600" y2="82200"/>
                          <a14:foregroundMark x1="32600" y1="82200" x2="30600" y2="65800"/>
                          <a14:foregroundMark x1="30600" y1="65800" x2="40600" y2="65133"/>
                          <a14:foregroundMark x1="40600" y1="65133" x2="42867" y2="71600"/>
                          <a14:foregroundMark x1="41667" y1="62800" x2="41667" y2="62800"/>
                          <a14:foregroundMark x1="41667" y1="62800" x2="41667" y2="62800"/>
                          <a14:foregroundMark x1="46200" y1="67400" x2="46200" y2="67400"/>
                          <a14:foregroundMark x1="68667" y1="57867" x2="68667" y2="57867"/>
                          <a14:foregroundMark x1="68667" y1="57867" x2="63400" y2="37400"/>
                          <a14:foregroundMark x1="72667" y1="46467" x2="72667" y2="46467"/>
                          <a14:foregroundMark x1="72733" y1="49200" x2="72733" y2="49200"/>
                          <a14:foregroundMark x1="72733" y1="54533" x2="72733" y2="54533"/>
                          <a14:foregroundMark x1="72933" y1="43733" x2="72933" y2="43733"/>
                          <a14:foregroundMark x1="73000" y1="46400" x2="72933" y2="42467"/>
                          <a14:foregroundMark x1="72800" y1="55933" x2="72200" y2="48133"/>
                          <a14:foregroundMark x1="72800" y1="51133" x2="72733" y2="46800"/>
                          <a14:foregroundMark x1="72867" y1="49867" x2="72733" y2="45400"/>
                          <a14:foregroundMark x1="41667" y1="61067" x2="51667" y2="60733"/>
                          <a14:foregroundMark x1="51667" y1="60733" x2="51800" y2="60667"/>
                          <a14:foregroundMark x1="40267" y1="61733" x2="52200" y2="62133"/>
                          <a14:foregroundMark x1="51267" y1="4867" x2="51267" y2="4867"/>
                          <a14:foregroundMark x1="57587" y1="3759" x2="49867" y2="3867"/>
                          <a14:foregroundMark x1="46467" y1="5867" x2="51333" y2="2000"/>
                          <a14:backgroundMark x1="31600" y1="94667" x2="31600" y2="94667"/>
                          <a14:backgroundMark x1="35467" y1="96467" x2="35467" y2="96467"/>
                          <a14:backgroundMark x1="36733" y1="96467" x2="36733" y2="96467"/>
                          <a14:backgroundMark x1="59800" y1="6600" x2="66400" y2="2867"/>
                          <a14:backgroundMark x1="66400" y1="2867" x2="58400" y2="2333"/>
                          <a14:backgroundMark x1="58400" y1="2333" x2="60667" y2="6267"/>
                          <a14:backgroundMark x1="59867" y1="5200" x2="62000" y2="5800"/>
                          <a14:backgroundMark x1="57267" y1="4000" x2="57267" y2="4000"/>
                          <a14:backgroundMark x1="60067" y1="4200" x2="62933" y2="3867"/>
                          <a14:backgroundMark x1="57533" y1="4667" x2="57600" y2="3533"/>
                          <a14:backgroundMark x1="57267" y1="4467" x2="57400" y2="3200"/>
                          <a14:backgroundMark x1="59733" y1="3267" x2="59733" y2="3267"/>
                        </a14:backgroundRemoval>
                      </a14:imgEffect>
                    </a14:imgLayer>
                  </a14:imgProps>
                </a:ext>
                <a:ext uri="{28A0092B-C50C-407E-A947-70E740481C1C}">
                  <a14:useLocalDpi xmlns:a14="http://schemas.microsoft.com/office/drawing/2010/main" val="0"/>
                </a:ext>
              </a:extLst>
            </a:blip>
            <a:srcRect/>
            <a:stretch>
              <a:fillRect/>
            </a:stretch>
          </p:blipFill>
          <p:spPr bwMode="auto">
            <a:xfrm>
              <a:off x="8485610" y="4557235"/>
              <a:ext cx="1538189" cy="1538189"/>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descr="Graphical user interface, text, application&#10;&#10;Description automatically generated">
            <a:extLst>
              <a:ext uri="{FF2B5EF4-FFF2-40B4-BE49-F238E27FC236}">
                <a16:creationId xmlns:a16="http://schemas.microsoft.com/office/drawing/2014/main" id="{F421367B-CABB-1704-013E-DD19FCF2F07E}"/>
              </a:ext>
            </a:extLst>
          </p:cNvPr>
          <p:cNvPicPr>
            <a:picLocks noChangeAspect="1"/>
          </p:cNvPicPr>
          <p:nvPr/>
        </p:nvPicPr>
        <p:blipFill>
          <a:blip r:embed="rId6">
            <a:extLst>
              <a:ext uri="{28A0092B-C50C-407E-A947-70E740481C1C}">
                <a14:useLocalDpi xmlns:a14="http://schemas.microsoft.com/office/drawing/2010/main" val="0"/>
              </a:ext>
            </a:extLst>
          </a:blip>
          <a:srcRect l="28176" t="39222" r="52962" b="56640"/>
          <a:stretch>
            <a:fillRect/>
          </a:stretch>
        </p:blipFill>
        <p:spPr>
          <a:xfrm>
            <a:off x="101941" y="6164091"/>
            <a:ext cx="1828800" cy="331908"/>
          </a:xfrm>
          <a:prstGeom prst="rect">
            <a:avLst/>
          </a:prstGeom>
          <a:ln w="19050">
            <a:solidFill>
              <a:schemeClr val="tx1"/>
            </a:solidFill>
          </a:ln>
        </p:spPr>
      </p:pic>
      <p:pic>
        <p:nvPicPr>
          <p:cNvPr id="43" name="Picture 42" descr="Graphical user interface, text, application&#10;&#10;Description automatically generated">
            <a:extLst>
              <a:ext uri="{FF2B5EF4-FFF2-40B4-BE49-F238E27FC236}">
                <a16:creationId xmlns:a16="http://schemas.microsoft.com/office/drawing/2014/main" id="{9227D951-ABA7-4AFA-F390-FD0A8A586CFC}"/>
              </a:ext>
            </a:extLst>
          </p:cNvPr>
          <p:cNvPicPr>
            <a:picLocks noChangeAspect="1"/>
          </p:cNvPicPr>
          <p:nvPr/>
        </p:nvPicPr>
        <p:blipFill>
          <a:blip r:embed="rId6">
            <a:extLst>
              <a:ext uri="{28A0092B-C50C-407E-A947-70E740481C1C}">
                <a14:useLocalDpi xmlns:a14="http://schemas.microsoft.com/office/drawing/2010/main" val="0"/>
              </a:ext>
            </a:extLst>
          </a:blip>
          <a:srcRect l="28176" t="39222" r="52962" b="56640"/>
          <a:stretch>
            <a:fillRect/>
          </a:stretch>
        </p:blipFill>
        <p:spPr>
          <a:xfrm>
            <a:off x="10092465" y="6164091"/>
            <a:ext cx="1828800" cy="331908"/>
          </a:xfrm>
          <a:prstGeom prst="rect">
            <a:avLst/>
          </a:prstGeom>
          <a:ln w="19050">
            <a:solidFill>
              <a:schemeClr val="tx1"/>
            </a:solidFill>
          </a:ln>
        </p:spPr>
      </p:pic>
      <p:pic>
        <p:nvPicPr>
          <p:cNvPr id="44" name="Picture 43" descr="Graphical user interface, text, application&#10;&#10;Description automatically generated">
            <a:extLst>
              <a:ext uri="{FF2B5EF4-FFF2-40B4-BE49-F238E27FC236}">
                <a16:creationId xmlns:a16="http://schemas.microsoft.com/office/drawing/2014/main" id="{94BB0F9D-03CA-F4B3-D61B-7ADB54A9B3E1}"/>
              </a:ext>
            </a:extLst>
          </p:cNvPr>
          <p:cNvPicPr>
            <a:picLocks noChangeAspect="1"/>
          </p:cNvPicPr>
          <p:nvPr/>
        </p:nvPicPr>
        <p:blipFill>
          <a:blip r:embed="rId6">
            <a:extLst>
              <a:ext uri="{28A0092B-C50C-407E-A947-70E740481C1C}">
                <a14:useLocalDpi xmlns:a14="http://schemas.microsoft.com/office/drawing/2010/main" val="0"/>
              </a:ext>
            </a:extLst>
          </a:blip>
          <a:srcRect l="28176" t="39222" r="52962" b="56640"/>
          <a:stretch>
            <a:fillRect/>
          </a:stretch>
        </p:blipFill>
        <p:spPr>
          <a:xfrm>
            <a:off x="7594834" y="6164091"/>
            <a:ext cx="1828800" cy="331908"/>
          </a:xfrm>
          <a:prstGeom prst="rect">
            <a:avLst/>
          </a:prstGeom>
          <a:ln w="19050">
            <a:solidFill>
              <a:schemeClr val="tx1"/>
            </a:solidFill>
          </a:ln>
        </p:spPr>
      </p:pic>
      <p:pic>
        <p:nvPicPr>
          <p:cNvPr id="45" name="Picture 44" descr="Graphical user interface, text, application&#10;&#10;Description automatically generated">
            <a:extLst>
              <a:ext uri="{FF2B5EF4-FFF2-40B4-BE49-F238E27FC236}">
                <a16:creationId xmlns:a16="http://schemas.microsoft.com/office/drawing/2014/main" id="{70EFF135-70E7-0E99-560D-ED98B2B932C2}"/>
              </a:ext>
            </a:extLst>
          </p:cNvPr>
          <p:cNvPicPr>
            <a:picLocks noChangeAspect="1"/>
          </p:cNvPicPr>
          <p:nvPr/>
        </p:nvPicPr>
        <p:blipFill>
          <a:blip r:embed="rId6">
            <a:extLst>
              <a:ext uri="{28A0092B-C50C-407E-A947-70E740481C1C}">
                <a14:useLocalDpi xmlns:a14="http://schemas.microsoft.com/office/drawing/2010/main" val="0"/>
              </a:ext>
            </a:extLst>
          </a:blip>
          <a:srcRect l="28176" t="39222" r="52962" b="56640"/>
          <a:stretch>
            <a:fillRect/>
          </a:stretch>
        </p:blipFill>
        <p:spPr>
          <a:xfrm>
            <a:off x="5097203" y="6164091"/>
            <a:ext cx="1828800" cy="331908"/>
          </a:xfrm>
          <a:prstGeom prst="rect">
            <a:avLst/>
          </a:prstGeom>
          <a:ln w="19050">
            <a:solidFill>
              <a:schemeClr val="tx1"/>
            </a:solidFill>
          </a:ln>
        </p:spPr>
      </p:pic>
      <p:pic>
        <p:nvPicPr>
          <p:cNvPr id="46" name="Picture 45" descr="Graphical user interface, text, application&#10;&#10;Description automatically generated">
            <a:extLst>
              <a:ext uri="{FF2B5EF4-FFF2-40B4-BE49-F238E27FC236}">
                <a16:creationId xmlns:a16="http://schemas.microsoft.com/office/drawing/2014/main" id="{839E0738-4BD5-C306-4685-612E4E66B064}"/>
              </a:ext>
            </a:extLst>
          </p:cNvPr>
          <p:cNvPicPr>
            <a:picLocks noChangeAspect="1"/>
          </p:cNvPicPr>
          <p:nvPr/>
        </p:nvPicPr>
        <p:blipFill>
          <a:blip r:embed="rId6">
            <a:extLst>
              <a:ext uri="{28A0092B-C50C-407E-A947-70E740481C1C}">
                <a14:useLocalDpi xmlns:a14="http://schemas.microsoft.com/office/drawing/2010/main" val="0"/>
              </a:ext>
            </a:extLst>
          </a:blip>
          <a:srcRect l="28176" t="39222" r="52962" b="56640"/>
          <a:stretch>
            <a:fillRect/>
          </a:stretch>
        </p:blipFill>
        <p:spPr>
          <a:xfrm>
            <a:off x="2599572" y="6164091"/>
            <a:ext cx="1828800" cy="331908"/>
          </a:xfrm>
          <a:prstGeom prst="rect">
            <a:avLst/>
          </a:prstGeom>
          <a:ln w="19050">
            <a:solidFill>
              <a:schemeClr val="tx1"/>
            </a:solidFill>
          </a:ln>
        </p:spPr>
      </p:pic>
      <p:sp>
        <p:nvSpPr>
          <p:cNvPr id="50" name="TextBox 49">
            <a:extLst>
              <a:ext uri="{FF2B5EF4-FFF2-40B4-BE49-F238E27FC236}">
                <a16:creationId xmlns:a16="http://schemas.microsoft.com/office/drawing/2014/main" id="{0E470FC5-7FE3-0449-436B-BF5952E1E88E}"/>
              </a:ext>
            </a:extLst>
          </p:cNvPr>
          <p:cNvSpPr txBox="1"/>
          <p:nvPr/>
        </p:nvSpPr>
        <p:spPr>
          <a:xfrm>
            <a:off x="827828" y="6082853"/>
            <a:ext cx="377026" cy="523220"/>
          </a:xfrm>
          <a:prstGeom prst="rect">
            <a:avLst/>
          </a:prstGeom>
          <a:noFill/>
        </p:spPr>
        <p:txBody>
          <a:bodyPr wrap="none" rtlCol="0">
            <a:spAutoFit/>
          </a:bodyPr>
          <a:lstStyle/>
          <a:p>
            <a:r>
              <a:rPr lang="en-US" sz="2800" b="1" dirty="0"/>
              <a:t>3</a:t>
            </a:r>
          </a:p>
        </p:txBody>
      </p:sp>
      <p:sp>
        <p:nvSpPr>
          <p:cNvPr id="51" name="TextBox 50">
            <a:extLst>
              <a:ext uri="{FF2B5EF4-FFF2-40B4-BE49-F238E27FC236}">
                <a16:creationId xmlns:a16="http://schemas.microsoft.com/office/drawing/2014/main" id="{EEA55FA9-054F-6DAC-01C3-BF8D4603F86F}"/>
              </a:ext>
            </a:extLst>
          </p:cNvPr>
          <p:cNvSpPr txBox="1"/>
          <p:nvPr/>
        </p:nvSpPr>
        <p:spPr>
          <a:xfrm>
            <a:off x="3489078" y="6075504"/>
            <a:ext cx="377026" cy="523220"/>
          </a:xfrm>
          <a:prstGeom prst="rect">
            <a:avLst/>
          </a:prstGeom>
          <a:noFill/>
        </p:spPr>
        <p:txBody>
          <a:bodyPr wrap="none" rtlCol="0">
            <a:spAutoFit/>
          </a:bodyPr>
          <a:lstStyle/>
          <a:p>
            <a:r>
              <a:rPr lang="en-US" sz="2800" b="1" dirty="0"/>
              <a:t>2</a:t>
            </a:r>
          </a:p>
        </p:txBody>
      </p:sp>
      <p:sp>
        <p:nvSpPr>
          <p:cNvPr id="52" name="TextBox 51">
            <a:extLst>
              <a:ext uri="{FF2B5EF4-FFF2-40B4-BE49-F238E27FC236}">
                <a16:creationId xmlns:a16="http://schemas.microsoft.com/office/drawing/2014/main" id="{F59D987A-8ABB-BADE-2D72-A65936E44A33}"/>
              </a:ext>
            </a:extLst>
          </p:cNvPr>
          <p:cNvSpPr txBox="1"/>
          <p:nvPr/>
        </p:nvSpPr>
        <p:spPr>
          <a:xfrm>
            <a:off x="6011603" y="6075504"/>
            <a:ext cx="377026" cy="523220"/>
          </a:xfrm>
          <a:prstGeom prst="rect">
            <a:avLst/>
          </a:prstGeom>
          <a:noFill/>
        </p:spPr>
        <p:txBody>
          <a:bodyPr wrap="none" rtlCol="0">
            <a:spAutoFit/>
          </a:bodyPr>
          <a:lstStyle/>
          <a:p>
            <a:r>
              <a:rPr lang="en-US" sz="2800" b="1" dirty="0"/>
              <a:t>5</a:t>
            </a:r>
          </a:p>
        </p:txBody>
      </p:sp>
      <p:sp>
        <p:nvSpPr>
          <p:cNvPr id="53" name="TextBox 52">
            <a:extLst>
              <a:ext uri="{FF2B5EF4-FFF2-40B4-BE49-F238E27FC236}">
                <a16:creationId xmlns:a16="http://schemas.microsoft.com/office/drawing/2014/main" id="{3481600E-7F98-4149-DAC1-0C87415B344E}"/>
              </a:ext>
            </a:extLst>
          </p:cNvPr>
          <p:cNvSpPr txBox="1"/>
          <p:nvPr/>
        </p:nvSpPr>
        <p:spPr>
          <a:xfrm>
            <a:off x="8448194" y="6059035"/>
            <a:ext cx="377026" cy="523220"/>
          </a:xfrm>
          <a:prstGeom prst="rect">
            <a:avLst/>
          </a:prstGeom>
          <a:noFill/>
        </p:spPr>
        <p:txBody>
          <a:bodyPr wrap="none" rtlCol="0">
            <a:spAutoFit/>
          </a:bodyPr>
          <a:lstStyle/>
          <a:p>
            <a:r>
              <a:rPr lang="en-US" sz="2800" b="1" dirty="0"/>
              <a:t>3</a:t>
            </a:r>
          </a:p>
        </p:txBody>
      </p:sp>
      <p:grpSp>
        <p:nvGrpSpPr>
          <p:cNvPr id="70" name="Group 69">
            <a:extLst>
              <a:ext uri="{FF2B5EF4-FFF2-40B4-BE49-F238E27FC236}">
                <a16:creationId xmlns:a16="http://schemas.microsoft.com/office/drawing/2014/main" id="{B4B0527A-CCE3-765C-8ECC-C54E7F7885A9}"/>
              </a:ext>
            </a:extLst>
          </p:cNvPr>
          <p:cNvGrpSpPr/>
          <p:nvPr/>
        </p:nvGrpSpPr>
        <p:grpSpPr>
          <a:xfrm>
            <a:off x="9807900" y="4388835"/>
            <a:ext cx="2429948" cy="1601134"/>
            <a:chOff x="9757449" y="3822250"/>
            <a:chExt cx="2429948" cy="1601134"/>
          </a:xfrm>
        </p:grpSpPr>
        <p:pic>
          <p:nvPicPr>
            <p:cNvPr id="54" name="Picture 53" descr="A person wearing clear gloves&#10;&#10;Description automatically generated">
              <a:extLst>
                <a:ext uri="{FF2B5EF4-FFF2-40B4-BE49-F238E27FC236}">
                  <a16:creationId xmlns:a16="http://schemas.microsoft.com/office/drawing/2014/main" id="{53C5C1D7-DA78-BA6F-69E1-D6F25845B8F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9759751" y="4786227"/>
              <a:ext cx="1160760" cy="637157"/>
            </a:xfrm>
            <a:prstGeom prst="rect">
              <a:avLst/>
            </a:prstGeom>
          </p:spPr>
        </p:pic>
        <p:pic>
          <p:nvPicPr>
            <p:cNvPr id="55" name="Picture 54" descr="A person wearing clear gloves&#10;&#10;Description automatically generated">
              <a:extLst>
                <a:ext uri="{FF2B5EF4-FFF2-40B4-BE49-F238E27FC236}">
                  <a16:creationId xmlns:a16="http://schemas.microsoft.com/office/drawing/2014/main" id="{7461CA3B-28AB-2ACC-761D-2397B48FB08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0953025" y="4635781"/>
              <a:ext cx="1160760" cy="637157"/>
            </a:xfrm>
            <a:prstGeom prst="rect">
              <a:avLst/>
            </a:prstGeom>
          </p:spPr>
        </p:pic>
        <p:pic>
          <p:nvPicPr>
            <p:cNvPr id="56" name="Picture 55" descr="A person wearing clear gloves&#10;&#10;Description automatically generated">
              <a:extLst>
                <a:ext uri="{FF2B5EF4-FFF2-40B4-BE49-F238E27FC236}">
                  <a16:creationId xmlns:a16="http://schemas.microsoft.com/office/drawing/2014/main" id="{17633A5E-3F9F-A6E5-8781-751377BB8EF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0416045" y="4598881"/>
              <a:ext cx="1160760" cy="637157"/>
            </a:xfrm>
            <a:prstGeom prst="rect">
              <a:avLst/>
            </a:prstGeom>
          </p:spPr>
        </p:pic>
        <p:pic>
          <p:nvPicPr>
            <p:cNvPr id="57" name="Picture 56" descr="A person wearing clear gloves&#10;&#10;Description automatically generated">
              <a:extLst>
                <a:ext uri="{FF2B5EF4-FFF2-40B4-BE49-F238E27FC236}">
                  <a16:creationId xmlns:a16="http://schemas.microsoft.com/office/drawing/2014/main" id="{175BCB8F-2FA5-69A7-3853-6C0858D44A4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9774624" y="4598881"/>
              <a:ext cx="1160760" cy="637157"/>
            </a:xfrm>
            <a:prstGeom prst="rect">
              <a:avLst/>
            </a:prstGeom>
          </p:spPr>
        </p:pic>
        <p:pic>
          <p:nvPicPr>
            <p:cNvPr id="58" name="Picture 57" descr="A person wearing clear gloves&#10;&#10;Description automatically generated">
              <a:extLst>
                <a:ext uri="{FF2B5EF4-FFF2-40B4-BE49-F238E27FC236}">
                  <a16:creationId xmlns:a16="http://schemas.microsoft.com/office/drawing/2014/main" id="{D0A8AE09-7E89-B58E-C4E4-2ACD578A16A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0989831" y="4446686"/>
              <a:ext cx="1160760" cy="637157"/>
            </a:xfrm>
            <a:prstGeom prst="rect">
              <a:avLst/>
            </a:prstGeom>
          </p:spPr>
        </p:pic>
        <p:pic>
          <p:nvPicPr>
            <p:cNvPr id="59" name="Picture 58" descr="A person wearing clear gloves&#10;&#10;Description automatically generated">
              <a:extLst>
                <a:ext uri="{FF2B5EF4-FFF2-40B4-BE49-F238E27FC236}">
                  <a16:creationId xmlns:a16="http://schemas.microsoft.com/office/drawing/2014/main" id="{36499D86-ACA2-57BA-442A-34C20189EBF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0437673" y="4402961"/>
              <a:ext cx="1160760" cy="637157"/>
            </a:xfrm>
            <a:prstGeom prst="rect">
              <a:avLst/>
            </a:prstGeom>
          </p:spPr>
        </p:pic>
        <p:pic>
          <p:nvPicPr>
            <p:cNvPr id="60" name="Picture 59" descr="A person wearing clear gloves&#10;&#10;Description automatically generated">
              <a:extLst>
                <a:ext uri="{FF2B5EF4-FFF2-40B4-BE49-F238E27FC236}">
                  <a16:creationId xmlns:a16="http://schemas.microsoft.com/office/drawing/2014/main" id="{8E8C3CFE-D3E4-5996-5106-0FA07907714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9792265" y="4411717"/>
              <a:ext cx="1160760" cy="637157"/>
            </a:xfrm>
            <a:prstGeom prst="rect">
              <a:avLst/>
            </a:prstGeom>
          </p:spPr>
        </p:pic>
        <p:pic>
          <p:nvPicPr>
            <p:cNvPr id="61" name="Picture 60" descr="A person wearing clear gloves&#10;&#10;Description automatically generated">
              <a:extLst>
                <a:ext uri="{FF2B5EF4-FFF2-40B4-BE49-F238E27FC236}">
                  <a16:creationId xmlns:a16="http://schemas.microsoft.com/office/drawing/2014/main" id="{25FDEC08-DE7B-5492-3341-93AF34591CE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1018053" y="4249423"/>
              <a:ext cx="1160760" cy="637157"/>
            </a:xfrm>
            <a:prstGeom prst="rect">
              <a:avLst/>
            </a:prstGeom>
          </p:spPr>
        </p:pic>
        <p:pic>
          <p:nvPicPr>
            <p:cNvPr id="62" name="Picture 61" descr="A person wearing clear gloves&#10;&#10;Description automatically generated">
              <a:extLst>
                <a:ext uri="{FF2B5EF4-FFF2-40B4-BE49-F238E27FC236}">
                  <a16:creationId xmlns:a16="http://schemas.microsoft.com/office/drawing/2014/main" id="{F440D958-5177-8EC6-5829-2A08ADA80F0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0469822" y="4218269"/>
              <a:ext cx="1160760" cy="637157"/>
            </a:xfrm>
            <a:prstGeom prst="rect">
              <a:avLst/>
            </a:prstGeom>
          </p:spPr>
        </p:pic>
        <p:pic>
          <p:nvPicPr>
            <p:cNvPr id="63" name="Picture 62" descr="A person wearing clear gloves&#10;&#10;Description automatically generated">
              <a:extLst>
                <a:ext uri="{FF2B5EF4-FFF2-40B4-BE49-F238E27FC236}">
                  <a16:creationId xmlns:a16="http://schemas.microsoft.com/office/drawing/2014/main" id="{2424BEBF-5CE9-68F6-57DD-1BBE81DD566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9764043" y="4198375"/>
              <a:ext cx="1160760" cy="637157"/>
            </a:xfrm>
            <a:prstGeom prst="rect">
              <a:avLst/>
            </a:prstGeom>
          </p:spPr>
        </p:pic>
        <p:pic>
          <p:nvPicPr>
            <p:cNvPr id="67" name="Picture 66" descr="A person wearing clear gloves&#10;&#10;Description automatically generated">
              <a:extLst>
                <a:ext uri="{FF2B5EF4-FFF2-40B4-BE49-F238E27FC236}">
                  <a16:creationId xmlns:a16="http://schemas.microsoft.com/office/drawing/2014/main" id="{34F01D06-B8DF-CA71-7DD1-18AF49B5A3F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1026637" y="4060328"/>
              <a:ext cx="1160760" cy="637157"/>
            </a:xfrm>
            <a:prstGeom prst="rect">
              <a:avLst/>
            </a:prstGeom>
          </p:spPr>
        </p:pic>
        <p:pic>
          <p:nvPicPr>
            <p:cNvPr id="66" name="Picture 65" descr="A person wearing clear gloves&#10;&#10;Description automatically generated">
              <a:extLst>
                <a:ext uri="{FF2B5EF4-FFF2-40B4-BE49-F238E27FC236}">
                  <a16:creationId xmlns:a16="http://schemas.microsoft.com/office/drawing/2014/main" id="{C9D6FB69-113D-6376-5404-85222966168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0476416" y="4006942"/>
              <a:ext cx="1160760" cy="637157"/>
            </a:xfrm>
            <a:prstGeom prst="rect">
              <a:avLst/>
            </a:prstGeom>
          </p:spPr>
        </p:pic>
        <p:pic>
          <p:nvPicPr>
            <p:cNvPr id="68" name="Picture 67" descr="A person wearing clear gloves&#10;&#10;Description automatically generated">
              <a:extLst>
                <a:ext uri="{FF2B5EF4-FFF2-40B4-BE49-F238E27FC236}">
                  <a16:creationId xmlns:a16="http://schemas.microsoft.com/office/drawing/2014/main" id="{325C6BF8-3C1D-8D46-FF4A-1CB7903B38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10497485" y="3822250"/>
              <a:ext cx="1160760" cy="637157"/>
            </a:xfrm>
            <a:prstGeom prst="rect">
              <a:avLst/>
            </a:prstGeom>
          </p:spPr>
        </p:pic>
        <p:pic>
          <p:nvPicPr>
            <p:cNvPr id="69" name="Picture 68" descr="A person wearing clear gloves&#10;&#10;Description automatically generated">
              <a:extLst>
                <a:ext uri="{FF2B5EF4-FFF2-40B4-BE49-F238E27FC236}">
                  <a16:creationId xmlns:a16="http://schemas.microsoft.com/office/drawing/2014/main" id="{9F74AE96-9F9E-A344-16A9-9D3F19EC5F6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96" b="98698" l="2474" r="89974">
                          <a14:foregroundMark x1="6771" y1="70703" x2="26432" y2="55859"/>
                          <a14:foregroundMark x1="26432" y1="55859" x2="69141" y2="67318"/>
                          <a14:foregroundMark x1="69141" y1="67318" x2="73698" y2="74219"/>
                          <a14:foregroundMark x1="73698" y1="74219" x2="66146" y2="85938"/>
                          <a14:foregroundMark x1="73828" y1="76563" x2="64193" y2="93490"/>
                          <a14:foregroundMark x1="65234" y1="95964" x2="65234" y2="98828"/>
                          <a14:foregroundMark x1="2474" y1="65104" x2="2474" y2="72005"/>
                          <a14:backgroundMark x1="16797" y1="45703" x2="57552" y2="28646"/>
                          <a14:backgroundMark x1="57552" y1="28646" x2="57552" y2="2864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t="45109"/>
            <a:stretch>
              <a:fillRect/>
            </a:stretch>
          </p:blipFill>
          <p:spPr>
            <a:xfrm>
              <a:off x="9757449" y="4033635"/>
              <a:ext cx="1160760" cy="637157"/>
            </a:xfrm>
            <a:prstGeom prst="rect">
              <a:avLst/>
            </a:prstGeom>
          </p:spPr>
        </p:pic>
      </p:grpSp>
      <p:sp>
        <p:nvSpPr>
          <p:cNvPr id="71" name="TextBox 70">
            <a:extLst>
              <a:ext uri="{FF2B5EF4-FFF2-40B4-BE49-F238E27FC236}">
                <a16:creationId xmlns:a16="http://schemas.microsoft.com/office/drawing/2014/main" id="{D11CCB23-1F63-0941-B2BA-725EBAB2AA91}"/>
              </a:ext>
            </a:extLst>
          </p:cNvPr>
          <p:cNvSpPr txBox="1"/>
          <p:nvPr/>
        </p:nvSpPr>
        <p:spPr>
          <a:xfrm>
            <a:off x="10843622" y="6068435"/>
            <a:ext cx="569387" cy="523220"/>
          </a:xfrm>
          <a:prstGeom prst="rect">
            <a:avLst/>
          </a:prstGeom>
          <a:noFill/>
        </p:spPr>
        <p:txBody>
          <a:bodyPr wrap="none" rtlCol="0">
            <a:spAutoFit/>
          </a:bodyPr>
          <a:lstStyle/>
          <a:p>
            <a:r>
              <a:rPr lang="en-US" sz="2800" b="1" dirty="0"/>
              <a:t>14</a:t>
            </a:r>
          </a:p>
        </p:txBody>
      </p:sp>
      <p:pic>
        <p:nvPicPr>
          <p:cNvPr id="72" name="Picture 71" descr="A picture containing green&#10;&#10;Description automatically generated">
            <a:extLst>
              <a:ext uri="{FF2B5EF4-FFF2-40B4-BE49-F238E27FC236}">
                <a16:creationId xmlns:a16="http://schemas.microsoft.com/office/drawing/2014/main" id="{4A61E357-665D-7E08-A4AD-39451ED3A75F}"/>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00" b="97500" l="10000" r="90000">
                        <a14:foregroundMark x1="21029" y1="5735" x2="21029" y2="5735"/>
                        <a14:foregroundMark x1="73971" y1="5441" x2="73971" y2="5441"/>
                        <a14:foregroundMark x1="80882" y1="2941" x2="80882" y2="2941"/>
                        <a14:foregroundMark x1="81471" y1="2500" x2="66176" y2="15000"/>
                        <a14:foregroundMark x1="66176" y1="15000" x2="66176" y2="15000"/>
                        <a14:foregroundMark x1="16324" y1="2500" x2="59265" y2="10147"/>
                        <a14:foregroundMark x1="59265" y1="10147" x2="72647" y2="7500"/>
                        <a14:foregroundMark x1="72647" y1="7500" x2="79559" y2="3824"/>
                        <a14:foregroundMark x1="79559" y1="3824" x2="80294" y2="3088"/>
                        <a14:foregroundMark x1="80294" y1="5000" x2="84412" y2="92794"/>
                        <a14:foregroundMark x1="84412" y1="92794" x2="61029" y2="89853"/>
                        <a14:foregroundMark x1="61029" y1="89853" x2="18088" y2="93824"/>
                        <a14:foregroundMark x1="18088" y1="93824" x2="40882" y2="28088"/>
                        <a14:foregroundMark x1="40882" y1="28088" x2="40588" y2="23824"/>
                        <a14:foregroundMark x1="13088" y1="97500" x2="13088" y2="97500"/>
                        <a14:foregroundMark x1="13088" y1="94853" x2="18529" y2="88088"/>
                        <a14:foregroundMark x1="88235" y1="96176" x2="83529" y2="85441"/>
                        <a14:foregroundMark x1="85441" y1="88971" x2="88088" y2="92500"/>
                        <a14:foregroundMark x1="86765" y1="89118" x2="84265" y2="86471"/>
                        <a14:foregroundMark x1="81176" y1="15588" x2="81176" y2="2720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rcRect l="9767" r="9579"/>
          <a:stretch/>
        </p:blipFill>
        <p:spPr>
          <a:xfrm>
            <a:off x="5263746" y="4550784"/>
            <a:ext cx="747857" cy="1073754"/>
          </a:xfrm>
          <a:prstGeom prst="rect">
            <a:avLst/>
          </a:prstGeom>
        </p:spPr>
      </p:pic>
      <p:pic>
        <p:nvPicPr>
          <p:cNvPr id="73" name="Picture 72" descr="A picture containing green&#10;&#10;Description automatically generated">
            <a:extLst>
              <a:ext uri="{FF2B5EF4-FFF2-40B4-BE49-F238E27FC236}">
                <a16:creationId xmlns:a16="http://schemas.microsoft.com/office/drawing/2014/main" id="{87C4ED9A-7DD3-26C6-25CE-3BC73465204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00" b="97500" l="10000" r="90000">
                        <a14:foregroundMark x1="21029" y1="5735" x2="21029" y2="5735"/>
                        <a14:foregroundMark x1="73971" y1="5441" x2="73971" y2="5441"/>
                        <a14:foregroundMark x1="80882" y1="2941" x2="80882" y2="2941"/>
                        <a14:foregroundMark x1="81471" y1="2500" x2="66176" y2="15000"/>
                        <a14:foregroundMark x1="66176" y1="15000" x2="66176" y2="15000"/>
                        <a14:foregroundMark x1="16324" y1="2500" x2="59265" y2="10147"/>
                        <a14:foregroundMark x1="59265" y1="10147" x2="72647" y2="7500"/>
                        <a14:foregroundMark x1="72647" y1="7500" x2="79559" y2="3824"/>
                        <a14:foregroundMark x1="79559" y1="3824" x2="80294" y2="3088"/>
                        <a14:foregroundMark x1="80294" y1="5000" x2="84412" y2="92794"/>
                        <a14:foregroundMark x1="84412" y1="92794" x2="61029" y2="89853"/>
                        <a14:foregroundMark x1="61029" y1="89853" x2="18088" y2="93824"/>
                        <a14:foregroundMark x1="18088" y1="93824" x2="40882" y2="28088"/>
                        <a14:foregroundMark x1="40882" y1="28088" x2="40588" y2="23824"/>
                        <a14:foregroundMark x1="13088" y1="97500" x2="13088" y2="97500"/>
                        <a14:foregroundMark x1="13088" y1="94853" x2="18529" y2="88088"/>
                        <a14:foregroundMark x1="88235" y1="96176" x2="83529" y2="85441"/>
                        <a14:foregroundMark x1="85441" y1="88971" x2="88088" y2="92500"/>
                        <a14:foregroundMark x1="86765" y1="89118" x2="84265" y2="86471"/>
                        <a14:foregroundMark x1="81176" y1="15588" x2="81176" y2="2720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rcRect l="9767" r="9579"/>
          <a:stretch/>
        </p:blipFill>
        <p:spPr>
          <a:xfrm>
            <a:off x="4973466" y="5036298"/>
            <a:ext cx="747857" cy="1073754"/>
          </a:xfrm>
          <a:prstGeom prst="rect">
            <a:avLst/>
          </a:prstGeom>
        </p:spPr>
      </p:pic>
      <p:pic>
        <p:nvPicPr>
          <p:cNvPr id="74" name="Picture 73" descr="A picture containing green&#10;&#10;Description automatically generated">
            <a:extLst>
              <a:ext uri="{FF2B5EF4-FFF2-40B4-BE49-F238E27FC236}">
                <a16:creationId xmlns:a16="http://schemas.microsoft.com/office/drawing/2014/main" id="{8EBDF59F-AC5D-19F2-8AB8-B5E3612B0284}"/>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00" b="97500" l="10000" r="90000">
                        <a14:foregroundMark x1="21029" y1="5735" x2="21029" y2="5735"/>
                        <a14:foregroundMark x1="73971" y1="5441" x2="73971" y2="5441"/>
                        <a14:foregroundMark x1="80882" y1="2941" x2="80882" y2="2941"/>
                        <a14:foregroundMark x1="81471" y1="2500" x2="66176" y2="15000"/>
                        <a14:foregroundMark x1="66176" y1="15000" x2="66176" y2="15000"/>
                        <a14:foregroundMark x1="16324" y1="2500" x2="59265" y2="10147"/>
                        <a14:foregroundMark x1="59265" y1="10147" x2="72647" y2="7500"/>
                        <a14:foregroundMark x1="72647" y1="7500" x2="79559" y2="3824"/>
                        <a14:foregroundMark x1="79559" y1="3824" x2="80294" y2="3088"/>
                        <a14:foregroundMark x1="80294" y1="5000" x2="84412" y2="92794"/>
                        <a14:foregroundMark x1="84412" y1="92794" x2="61029" y2="89853"/>
                        <a14:foregroundMark x1="61029" y1="89853" x2="18088" y2="93824"/>
                        <a14:foregroundMark x1="18088" y1="93824" x2="40882" y2="28088"/>
                        <a14:foregroundMark x1="40882" y1="28088" x2="40588" y2="23824"/>
                        <a14:foregroundMark x1="13088" y1="97500" x2="13088" y2="97500"/>
                        <a14:foregroundMark x1="13088" y1="94853" x2="18529" y2="88088"/>
                        <a14:foregroundMark x1="88235" y1="96176" x2="83529" y2="85441"/>
                        <a14:foregroundMark x1="85441" y1="88971" x2="88088" y2="92500"/>
                        <a14:foregroundMark x1="86765" y1="89118" x2="84265" y2="86471"/>
                        <a14:foregroundMark x1="81176" y1="15588" x2="81176" y2="2720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rcRect l="9767" r="9579"/>
          <a:stretch/>
        </p:blipFill>
        <p:spPr>
          <a:xfrm>
            <a:off x="6002201" y="4550784"/>
            <a:ext cx="747857" cy="1073754"/>
          </a:xfrm>
          <a:prstGeom prst="rect">
            <a:avLst/>
          </a:prstGeom>
        </p:spPr>
      </p:pic>
      <p:pic>
        <p:nvPicPr>
          <p:cNvPr id="75" name="Picture 74" descr="A picture containing green&#10;&#10;Description automatically generated">
            <a:extLst>
              <a:ext uri="{FF2B5EF4-FFF2-40B4-BE49-F238E27FC236}">
                <a16:creationId xmlns:a16="http://schemas.microsoft.com/office/drawing/2014/main" id="{A2B066FE-91F2-4456-F353-2F1DE322283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00" b="97500" l="10000" r="90000">
                        <a14:foregroundMark x1="21029" y1="5735" x2="21029" y2="5735"/>
                        <a14:foregroundMark x1="73971" y1="5441" x2="73971" y2="5441"/>
                        <a14:foregroundMark x1="80882" y1="2941" x2="80882" y2="2941"/>
                        <a14:foregroundMark x1="81471" y1="2500" x2="66176" y2="15000"/>
                        <a14:foregroundMark x1="66176" y1="15000" x2="66176" y2="15000"/>
                        <a14:foregroundMark x1="16324" y1="2500" x2="59265" y2="10147"/>
                        <a14:foregroundMark x1="59265" y1="10147" x2="72647" y2="7500"/>
                        <a14:foregroundMark x1="72647" y1="7500" x2="79559" y2="3824"/>
                        <a14:foregroundMark x1="79559" y1="3824" x2="80294" y2="3088"/>
                        <a14:foregroundMark x1="80294" y1="5000" x2="84412" y2="92794"/>
                        <a14:foregroundMark x1="84412" y1="92794" x2="61029" y2="89853"/>
                        <a14:foregroundMark x1="61029" y1="89853" x2="18088" y2="93824"/>
                        <a14:foregroundMark x1="18088" y1="93824" x2="40882" y2="28088"/>
                        <a14:foregroundMark x1="40882" y1="28088" x2="40588" y2="23824"/>
                        <a14:foregroundMark x1="13088" y1="97500" x2="13088" y2="97500"/>
                        <a14:foregroundMark x1="13088" y1="94853" x2="18529" y2="88088"/>
                        <a14:foregroundMark x1="88235" y1="96176" x2="83529" y2="85441"/>
                        <a14:foregroundMark x1="85441" y1="88971" x2="88088" y2="92500"/>
                        <a14:foregroundMark x1="86765" y1="89118" x2="84265" y2="86471"/>
                        <a14:foregroundMark x1="81176" y1="15588" x2="81176" y2="2720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rcRect l="9767" r="9579"/>
          <a:stretch/>
        </p:blipFill>
        <p:spPr>
          <a:xfrm>
            <a:off x="5679497" y="5036298"/>
            <a:ext cx="747857" cy="1073754"/>
          </a:xfrm>
          <a:prstGeom prst="rect">
            <a:avLst/>
          </a:prstGeom>
        </p:spPr>
      </p:pic>
      <p:pic>
        <p:nvPicPr>
          <p:cNvPr id="76" name="Picture 75" descr="A picture containing green&#10;&#10;Description automatically generated">
            <a:extLst>
              <a:ext uri="{FF2B5EF4-FFF2-40B4-BE49-F238E27FC236}">
                <a16:creationId xmlns:a16="http://schemas.microsoft.com/office/drawing/2014/main" id="{77C67E69-94D8-D832-9A15-FADB5C0188FC}"/>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00" b="97500" l="10000" r="90000">
                        <a14:foregroundMark x1="21029" y1="5735" x2="21029" y2="5735"/>
                        <a14:foregroundMark x1="73971" y1="5441" x2="73971" y2="5441"/>
                        <a14:foregroundMark x1="80882" y1="2941" x2="80882" y2="2941"/>
                        <a14:foregroundMark x1="81471" y1="2500" x2="66176" y2="15000"/>
                        <a14:foregroundMark x1="66176" y1="15000" x2="66176" y2="15000"/>
                        <a14:foregroundMark x1="16324" y1="2500" x2="59265" y2="10147"/>
                        <a14:foregroundMark x1="59265" y1="10147" x2="72647" y2="7500"/>
                        <a14:foregroundMark x1="72647" y1="7500" x2="79559" y2="3824"/>
                        <a14:foregroundMark x1="79559" y1="3824" x2="80294" y2="3088"/>
                        <a14:foregroundMark x1="80294" y1="5000" x2="84412" y2="92794"/>
                        <a14:foregroundMark x1="84412" y1="92794" x2="61029" y2="89853"/>
                        <a14:foregroundMark x1="61029" y1="89853" x2="18088" y2="93824"/>
                        <a14:foregroundMark x1="18088" y1="93824" x2="40882" y2="28088"/>
                        <a14:foregroundMark x1="40882" y1="28088" x2="40588" y2="23824"/>
                        <a14:foregroundMark x1="13088" y1="97500" x2="13088" y2="97500"/>
                        <a14:foregroundMark x1="13088" y1="94853" x2="18529" y2="88088"/>
                        <a14:foregroundMark x1="88235" y1="96176" x2="83529" y2="85441"/>
                        <a14:foregroundMark x1="85441" y1="88971" x2="88088" y2="92500"/>
                        <a14:foregroundMark x1="86765" y1="89118" x2="84265" y2="86471"/>
                        <a14:foregroundMark x1="81176" y1="15588" x2="81176" y2="2720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rcRect l="9767" r="9579"/>
          <a:stretch/>
        </p:blipFill>
        <p:spPr>
          <a:xfrm>
            <a:off x="6427085" y="5036298"/>
            <a:ext cx="747857" cy="1073754"/>
          </a:xfrm>
          <a:prstGeom prst="rect">
            <a:avLst/>
          </a:prstGeom>
        </p:spPr>
      </p:pic>
      <p:pic>
        <p:nvPicPr>
          <p:cNvPr id="77" name="Picture 6" descr="Lawry's Kosher Salt Free 17 Seasoning, 20 oz Bottle">
            <a:extLst>
              <a:ext uri="{FF2B5EF4-FFF2-40B4-BE49-F238E27FC236}">
                <a16:creationId xmlns:a16="http://schemas.microsoft.com/office/drawing/2014/main" id="{EA420EE3-1914-206E-ED92-E0015E7684B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91" b="97318" l="10000" r="90000">
                        <a14:foregroundMark x1="46682" y1="4364" x2="61909" y2="7227"/>
                        <a14:foregroundMark x1="40091" y1="818" x2="54091" y2="1227"/>
                        <a14:foregroundMark x1="54091" y1="1227" x2="60045" y2="636"/>
                        <a14:foregroundMark x1="62409" y1="83045" x2="60045" y2="91864"/>
                        <a14:foregroundMark x1="60045" y1="91864" x2="54500" y2="97318"/>
                        <a14:foregroundMark x1="54500" y1="97318" x2="39591" y2="96909"/>
                        <a14:foregroundMark x1="49909" y1="93364" x2="50773" y2="58000"/>
                        <a14:foregroundMark x1="50773" y1="58000" x2="50773" y2="58000"/>
                        <a14:foregroundMark x1="45682" y1="90636" x2="43636" y2="12500"/>
                        <a14:foregroundMark x1="43636" y1="12500" x2="43636" y2="12500"/>
                        <a14:foregroundMark x1="57682" y1="60045" x2="58045" y2="41909"/>
                      </a14:backgroundRemoval>
                    </a14:imgEffect>
                  </a14:imgLayer>
                </a14:imgProps>
              </a:ext>
              <a:ext uri="{28A0092B-C50C-407E-A947-70E740481C1C}">
                <a14:useLocalDpi xmlns:a14="http://schemas.microsoft.com/office/drawing/2010/main" val="0"/>
              </a:ext>
            </a:extLst>
          </a:blip>
          <a:srcRect l="30119" r="29857"/>
          <a:stretch>
            <a:fillRect/>
          </a:stretch>
        </p:blipFill>
        <p:spPr bwMode="auto">
          <a:xfrm>
            <a:off x="810176" y="5024157"/>
            <a:ext cx="417691" cy="104359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Lawry's Kosher Salt Free 17 Seasoning, 20 oz Bottle">
            <a:extLst>
              <a:ext uri="{FF2B5EF4-FFF2-40B4-BE49-F238E27FC236}">
                <a16:creationId xmlns:a16="http://schemas.microsoft.com/office/drawing/2014/main" id="{C7B41C63-2E79-ADFC-9762-76EFDCC2B95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91" b="97318" l="10000" r="90000">
                        <a14:foregroundMark x1="46682" y1="4364" x2="61909" y2="7227"/>
                        <a14:foregroundMark x1="40091" y1="818" x2="54091" y2="1227"/>
                        <a14:foregroundMark x1="54091" y1="1227" x2="60045" y2="636"/>
                        <a14:foregroundMark x1="62409" y1="83045" x2="60045" y2="91864"/>
                        <a14:foregroundMark x1="60045" y1="91864" x2="54500" y2="97318"/>
                        <a14:foregroundMark x1="54500" y1="97318" x2="39591" y2="96909"/>
                        <a14:foregroundMark x1="49909" y1="93364" x2="50773" y2="58000"/>
                        <a14:foregroundMark x1="50773" y1="58000" x2="50773" y2="58000"/>
                        <a14:foregroundMark x1="45682" y1="90636" x2="43636" y2="12500"/>
                        <a14:foregroundMark x1="43636" y1="12500" x2="43636" y2="12500"/>
                        <a14:foregroundMark x1="57682" y1="60045" x2="58045" y2="41909"/>
                      </a14:backgroundRemoval>
                    </a14:imgEffect>
                  </a14:imgLayer>
                </a14:imgProps>
              </a:ext>
              <a:ext uri="{28A0092B-C50C-407E-A947-70E740481C1C}">
                <a14:useLocalDpi xmlns:a14="http://schemas.microsoft.com/office/drawing/2010/main" val="0"/>
              </a:ext>
            </a:extLst>
          </a:blip>
          <a:srcRect l="30119" r="29857"/>
          <a:stretch>
            <a:fillRect/>
          </a:stretch>
        </p:blipFill>
        <p:spPr bwMode="auto">
          <a:xfrm>
            <a:off x="1439862" y="5024157"/>
            <a:ext cx="417691" cy="10435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document&#10;&#10;AI-generated content may be incorrect.">
            <a:extLst>
              <a:ext uri="{FF2B5EF4-FFF2-40B4-BE49-F238E27FC236}">
                <a16:creationId xmlns:a16="http://schemas.microsoft.com/office/drawing/2014/main" id="{AFBDCCF5-0B5F-272A-36CA-70003C5F69E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82136" y="1785387"/>
            <a:ext cx="1655225" cy="1964465"/>
          </a:xfrm>
          <a:prstGeom prst="rect">
            <a:avLst/>
          </a:prstGeom>
          <a:ln>
            <a:solidFill>
              <a:schemeClr val="tx1"/>
            </a:solidFill>
          </a:ln>
        </p:spPr>
      </p:pic>
    </p:spTree>
    <p:custDataLst>
      <p:tags r:id="rId1"/>
    </p:custDataLst>
    <p:extLst>
      <p:ext uri="{BB962C8B-B14F-4D97-AF65-F5344CB8AC3E}">
        <p14:creationId xmlns:p14="http://schemas.microsoft.com/office/powerpoint/2010/main" val="3330627065"/>
      </p:ext>
    </p:extLst>
  </p:cSld>
  <p:clrMapOvr>
    <a:masterClrMapping/>
  </p:clrMapOvr>
  <mc:AlternateContent xmlns:mc="http://schemas.openxmlformats.org/markup-compatibility/2006" xmlns:p14="http://schemas.microsoft.com/office/powerpoint/2010/main">
    <mc:Choice Requires="p14">
      <p:transition spd="slow" p14:dur="2000" advTm="22634"/>
    </mc:Choice>
    <mc:Fallback xmlns="">
      <p:transition spd="slow" advTm="226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and white gradient&#10;&#10;AI-generated content may be incorrect.">
            <a:extLst>
              <a:ext uri="{FF2B5EF4-FFF2-40B4-BE49-F238E27FC236}">
                <a16:creationId xmlns:a16="http://schemas.microsoft.com/office/drawing/2014/main" id="{B579A3C2-0E23-775A-C924-294B8142A9C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pic>
        <p:nvPicPr>
          <p:cNvPr id="4" name="Picture 3" descr="A picture containing trouser, underpants&#10;&#10;Description automatically generated">
            <a:extLst>
              <a:ext uri="{FF2B5EF4-FFF2-40B4-BE49-F238E27FC236}">
                <a16:creationId xmlns:a16="http://schemas.microsoft.com/office/drawing/2014/main" id="{A860FE4F-6599-2737-F90E-6B2391F812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159" b="93475" l="10000" r="90000">
                        <a14:foregroundMark x1="54800" y1="89985" x2="54800" y2="89985"/>
                        <a14:foregroundMark x1="65600" y1="93475" x2="65600" y2="93475"/>
                        <a14:foregroundMark x1="71067" y1="7587" x2="48133" y2="7891"/>
                        <a14:foregroundMark x1="48133" y1="7891" x2="39067" y2="515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l="20690" r="20771"/>
          <a:stretch/>
        </p:blipFill>
        <p:spPr>
          <a:xfrm>
            <a:off x="5955132" y="1041440"/>
            <a:ext cx="3905578" cy="5862281"/>
          </a:xfrm>
          <a:prstGeom prst="rect">
            <a:avLst/>
          </a:prstGeom>
        </p:spPr>
      </p:pic>
      <p:grpSp>
        <p:nvGrpSpPr>
          <p:cNvPr id="2" name="Group 1">
            <a:extLst>
              <a:ext uri="{FF2B5EF4-FFF2-40B4-BE49-F238E27FC236}">
                <a16:creationId xmlns:a16="http://schemas.microsoft.com/office/drawing/2014/main" id="{596CC9A7-AC29-4625-F9F5-588F1A82DD2F}"/>
              </a:ext>
            </a:extLst>
          </p:cNvPr>
          <p:cNvGrpSpPr/>
          <p:nvPr/>
        </p:nvGrpSpPr>
        <p:grpSpPr>
          <a:xfrm>
            <a:off x="7130527" y="2345141"/>
            <a:ext cx="1696334" cy="1361912"/>
            <a:chOff x="7130527" y="2364191"/>
            <a:chExt cx="1696334" cy="1361912"/>
          </a:xfrm>
        </p:grpSpPr>
        <p:sp>
          <p:nvSpPr>
            <p:cNvPr id="11" name="TextBox 10">
              <a:extLst>
                <a:ext uri="{FF2B5EF4-FFF2-40B4-BE49-F238E27FC236}">
                  <a16:creationId xmlns:a16="http://schemas.microsoft.com/office/drawing/2014/main" id="{89056511-31FA-2D6C-4859-4A0C27DA751F}"/>
                </a:ext>
              </a:extLst>
            </p:cNvPr>
            <p:cNvSpPr txBox="1"/>
            <p:nvPr/>
          </p:nvSpPr>
          <p:spPr>
            <a:xfrm>
              <a:off x="7257509" y="2364191"/>
              <a:ext cx="1470905" cy="646331"/>
            </a:xfrm>
            <a:prstGeom prst="rect">
              <a:avLst/>
            </a:prstGeom>
            <a:noFill/>
          </p:spPr>
          <p:txBody>
            <a:bodyPr wrap="square" rtlCol="0">
              <a:spAutoFit/>
            </a:bodyPr>
            <a:lstStyle/>
            <a:p>
              <a:pPr defTabSz="342900"/>
              <a:r>
                <a:rPr lang="en-US" sz="3600" b="1" dirty="0">
                  <a:solidFill>
                    <a:prstClr val="black"/>
                  </a:solidFill>
                  <a:latin typeface="Felix Titling" panose="04060505060202020A04" pitchFamily="82" charset="0"/>
                  <a:cs typeface="Calibri Light" panose="020F0302020204030204" pitchFamily="34" charset="0"/>
                </a:rPr>
                <a:t>Rice</a:t>
              </a:r>
            </a:p>
          </p:txBody>
        </p:sp>
        <p:sp>
          <p:nvSpPr>
            <p:cNvPr id="12" name="TextBox 11">
              <a:extLst>
                <a:ext uri="{FF2B5EF4-FFF2-40B4-BE49-F238E27FC236}">
                  <a16:creationId xmlns:a16="http://schemas.microsoft.com/office/drawing/2014/main" id="{A6E78D32-CD58-A6B4-CD95-0ACAF0082D14}"/>
                </a:ext>
              </a:extLst>
            </p:cNvPr>
            <p:cNvSpPr txBox="1"/>
            <p:nvPr/>
          </p:nvSpPr>
          <p:spPr>
            <a:xfrm>
              <a:off x="7130527" y="3079772"/>
              <a:ext cx="1696334" cy="646331"/>
            </a:xfrm>
            <a:prstGeom prst="rect">
              <a:avLst/>
            </a:prstGeom>
            <a:noFill/>
          </p:spPr>
          <p:txBody>
            <a:bodyPr wrap="square" rtlCol="0">
              <a:spAutoFit/>
            </a:bodyPr>
            <a:lstStyle/>
            <a:p>
              <a:pPr algn="ctr" defTabSz="342900"/>
              <a:r>
                <a:rPr lang="en-US" sz="3600" b="1" dirty="0">
                  <a:solidFill>
                    <a:prstClr val="black"/>
                  </a:solidFill>
                  <a:latin typeface="Felix Titling" panose="04060505060202020A04" pitchFamily="82" charset="0"/>
                  <a:cs typeface="Calibri Light" panose="020F0302020204030204" pitchFamily="34" charset="0"/>
                </a:rPr>
                <a:t>25 lbs.</a:t>
              </a:r>
            </a:p>
          </p:txBody>
        </p:sp>
      </p:grpSp>
      <p:sp>
        <p:nvSpPr>
          <p:cNvPr id="14" name="Rectangle 13">
            <a:extLst>
              <a:ext uri="{FF2B5EF4-FFF2-40B4-BE49-F238E27FC236}">
                <a16:creationId xmlns:a16="http://schemas.microsoft.com/office/drawing/2014/main" id="{E39779B4-91E4-EE9E-8A16-B74361745DE0}"/>
              </a:ext>
            </a:extLst>
          </p:cNvPr>
          <p:cNvSpPr/>
          <p:nvPr/>
        </p:nvSpPr>
        <p:spPr>
          <a:xfrm>
            <a:off x="6300206" y="1187673"/>
            <a:ext cx="3441632" cy="5528211"/>
          </a:xfrm>
          <a:prstGeom prst="rect">
            <a:avLst/>
          </a:prstGeom>
          <a:solidFill>
            <a:srgbClr val="C5AEB4">
              <a:alpha val="50000"/>
            </a:srgbClr>
          </a:solidFill>
          <a:ln>
            <a:solidFill>
              <a:schemeClr val="accent2">
                <a:lumMod val="75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17" name="Rectangle 16">
            <a:extLst>
              <a:ext uri="{FF2B5EF4-FFF2-40B4-BE49-F238E27FC236}">
                <a16:creationId xmlns:a16="http://schemas.microsoft.com/office/drawing/2014/main" id="{4719A26D-3A93-7F33-CDB5-D1C55B97F6C5}"/>
              </a:ext>
            </a:extLst>
          </p:cNvPr>
          <p:cNvSpPr/>
          <p:nvPr/>
        </p:nvSpPr>
        <p:spPr>
          <a:xfrm>
            <a:off x="6305668" y="3036334"/>
            <a:ext cx="3441632" cy="3677778"/>
          </a:xfrm>
          <a:prstGeom prst="rect">
            <a:avLst/>
          </a:prstGeom>
          <a:solidFill>
            <a:srgbClr val="C5AEB4">
              <a:alpha val="50000"/>
            </a:srgbClr>
          </a:solidFill>
          <a:ln>
            <a:solidFill>
              <a:schemeClr val="accent2">
                <a:lumMod val="75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20" name="Rectangle 19">
            <a:extLst>
              <a:ext uri="{FF2B5EF4-FFF2-40B4-BE49-F238E27FC236}">
                <a16:creationId xmlns:a16="http://schemas.microsoft.com/office/drawing/2014/main" id="{3B1B6F29-0A1A-9773-EA39-648854286A24}"/>
              </a:ext>
            </a:extLst>
          </p:cNvPr>
          <p:cNvSpPr/>
          <p:nvPr/>
        </p:nvSpPr>
        <p:spPr>
          <a:xfrm>
            <a:off x="6314134" y="4136150"/>
            <a:ext cx="3441632" cy="2577962"/>
          </a:xfrm>
          <a:prstGeom prst="rect">
            <a:avLst/>
          </a:prstGeom>
          <a:solidFill>
            <a:srgbClr val="C5AEB4">
              <a:alpha val="50000"/>
            </a:srgbClr>
          </a:solidFill>
          <a:ln>
            <a:solidFill>
              <a:schemeClr val="accent2">
                <a:lumMod val="75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white"/>
                </a:solidFill>
                <a:latin typeface="Gill Sans MT" panose="020B0502020104020203"/>
              </a:rPr>
              <a:t>`</a:t>
            </a:r>
          </a:p>
        </p:txBody>
      </p:sp>
      <p:sp>
        <p:nvSpPr>
          <p:cNvPr id="23" name="Rectangle 22">
            <a:extLst>
              <a:ext uri="{FF2B5EF4-FFF2-40B4-BE49-F238E27FC236}">
                <a16:creationId xmlns:a16="http://schemas.microsoft.com/office/drawing/2014/main" id="{27210B85-8E56-D2F8-74B4-F5338FC2F28B}"/>
              </a:ext>
            </a:extLst>
          </p:cNvPr>
          <p:cNvSpPr/>
          <p:nvPr/>
        </p:nvSpPr>
        <p:spPr>
          <a:xfrm>
            <a:off x="6310837" y="5278859"/>
            <a:ext cx="3441632" cy="1440301"/>
          </a:xfrm>
          <a:prstGeom prst="rect">
            <a:avLst/>
          </a:prstGeom>
          <a:solidFill>
            <a:srgbClr val="C5AEB4">
              <a:alpha val="50000"/>
            </a:srgbClr>
          </a:solidFill>
          <a:ln>
            <a:solidFill>
              <a:schemeClr val="accent2">
                <a:lumMod val="75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3" name="TextBox 2">
            <a:extLst>
              <a:ext uri="{FF2B5EF4-FFF2-40B4-BE49-F238E27FC236}">
                <a16:creationId xmlns:a16="http://schemas.microsoft.com/office/drawing/2014/main" id="{7E0DF61E-D1F6-07DF-21D0-3B216DFBC47F}"/>
              </a:ext>
            </a:extLst>
          </p:cNvPr>
          <p:cNvSpPr txBox="1"/>
          <p:nvPr/>
        </p:nvSpPr>
        <p:spPr>
          <a:xfrm>
            <a:off x="3554380" y="205294"/>
            <a:ext cx="5083241"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Broken Quantities</a:t>
            </a:r>
          </a:p>
        </p:txBody>
      </p:sp>
      <p:cxnSp>
        <p:nvCxnSpPr>
          <p:cNvPr id="5" name="Straight Connector 4">
            <a:extLst>
              <a:ext uri="{FF2B5EF4-FFF2-40B4-BE49-F238E27FC236}">
                <a16:creationId xmlns:a16="http://schemas.microsoft.com/office/drawing/2014/main" id="{5A65E817-9576-EC1D-5BDD-0D0E8BB23A84}"/>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30" name="Group 29">
            <a:extLst>
              <a:ext uri="{FF2B5EF4-FFF2-40B4-BE49-F238E27FC236}">
                <a16:creationId xmlns:a16="http://schemas.microsoft.com/office/drawing/2014/main" id="{2FD4CDF2-6F4D-FBDD-554C-CCC52393BBC2}"/>
              </a:ext>
            </a:extLst>
          </p:cNvPr>
          <p:cNvGrpSpPr/>
          <p:nvPr/>
        </p:nvGrpSpPr>
        <p:grpSpPr>
          <a:xfrm>
            <a:off x="410283" y="3117490"/>
            <a:ext cx="4838700" cy="3575245"/>
            <a:chOff x="6922162" y="1744978"/>
            <a:chExt cx="4838700" cy="3575245"/>
          </a:xfrm>
        </p:grpSpPr>
        <p:pic>
          <p:nvPicPr>
            <p:cNvPr id="8" name="Picture 7" descr="Graphical user interface, text, application&#10;&#10;Description automatically generated">
              <a:extLst>
                <a:ext uri="{FF2B5EF4-FFF2-40B4-BE49-F238E27FC236}">
                  <a16:creationId xmlns:a16="http://schemas.microsoft.com/office/drawing/2014/main" id="{C75C26EB-F748-4B73-7421-3DE52D1EDD8B}"/>
                </a:ext>
              </a:extLst>
            </p:cNvPr>
            <p:cNvPicPr>
              <a:picLocks noChangeAspect="1"/>
            </p:cNvPicPr>
            <p:nvPr/>
          </p:nvPicPr>
          <p:blipFill>
            <a:blip r:embed="rId9">
              <a:extLst>
                <a:ext uri="{28A0092B-C50C-407E-A947-70E740481C1C}">
                  <a14:useLocalDpi xmlns:a14="http://schemas.microsoft.com/office/drawing/2010/main" val="0"/>
                </a:ext>
              </a:extLst>
            </a:blip>
            <a:srcRect l="23549" t="10062" r="769" b="22353"/>
            <a:stretch/>
          </p:blipFill>
          <p:spPr>
            <a:xfrm>
              <a:off x="6922162" y="1744978"/>
              <a:ext cx="4838700" cy="3575245"/>
            </a:xfrm>
            <a:prstGeom prst="rect">
              <a:avLst/>
            </a:prstGeom>
            <a:ln w="19050">
              <a:solidFill>
                <a:schemeClr val="tx1"/>
              </a:solidFill>
            </a:ln>
          </p:spPr>
        </p:pic>
        <p:sp>
          <p:nvSpPr>
            <p:cNvPr id="10" name="Rectangle 9">
              <a:extLst>
                <a:ext uri="{FF2B5EF4-FFF2-40B4-BE49-F238E27FC236}">
                  <a16:creationId xmlns:a16="http://schemas.microsoft.com/office/drawing/2014/main" id="{FFB7E672-0D87-8BBB-FA7F-0E2709AD4475}"/>
                </a:ext>
              </a:extLst>
            </p:cNvPr>
            <p:cNvSpPr/>
            <p:nvPr/>
          </p:nvSpPr>
          <p:spPr>
            <a:xfrm>
              <a:off x="7020279" y="3551458"/>
              <a:ext cx="1440180" cy="20496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27" name="Rectangle 26">
              <a:extLst>
                <a:ext uri="{FF2B5EF4-FFF2-40B4-BE49-F238E27FC236}">
                  <a16:creationId xmlns:a16="http://schemas.microsoft.com/office/drawing/2014/main" id="{B14AF620-83E6-101C-5622-67E9C78645E6}"/>
                </a:ext>
              </a:extLst>
            </p:cNvPr>
            <p:cNvSpPr/>
            <p:nvPr/>
          </p:nvSpPr>
          <p:spPr>
            <a:xfrm>
              <a:off x="7020279" y="2848233"/>
              <a:ext cx="1440180" cy="2049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sp>
          <p:nvSpPr>
            <p:cNvPr id="28" name="TextBox 27">
              <a:extLst>
                <a:ext uri="{FF2B5EF4-FFF2-40B4-BE49-F238E27FC236}">
                  <a16:creationId xmlns:a16="http://schemas.microsoft.com/office/drawing/2014/main" id="{DF505691-5E73-28A7-9207-E8C2E91EA8E3}"/>
                </a:ext>
              </a:extLst>
            </p:cNvPr>
            <p:cNvSpPr txBox="1"/>
            <p:nvPr/>
          </p:nvSpPr>
          <p:spPr>
            <a:xfrm>
              <a:off x="8226727" y="3307310"/>
              <a:ext cx="237566" cy="219291"/>
            </a:xfrm>
            <a:prstGeom prst="rect">
              <a:avLst/>
            </a:prstGeom>
            <a:noFill/>
          </p:spPr>
          <p:txBody>
            <a:bodyPr wrap="none" rtlCol="0">
              <a:spAutoFit/>
            </a:bodyPr>
            <a:lstStyle/>
            <a:p>
              <a:pPr defTabSz="342900"/>
              <a:r>
                <a:rPr lang="en-US" sz="825" b="1" dirty="0">
                  <a:solidFill>
                    <a:srgbClr val="77739E"/>
                  </a:solidFill>
                  <a:latin typeface="Calibri" panose="020F0502020204030204" pitchFamily="34" charset="0"/>
                  <a:cs typeface="Calibri" panose="020F0502020204030204" pitchFamily="34" charset="0"/>
                </a:rPr>
                <a:t>1</a:t>
              </a:r>
            </a:p>
          </p:txBody>
        </p:sp>
        <p:sp>
          <p:nvSpPr>
            <p:cNvPr id="29" name="TextBox 28">
              <a:extLst>
                <a:ext uri="{FF2B5EF4-FFF2-40B4-BE49-F238E27FC236}">
                  <a16:creationId xmlns:a16="http://schemas.microsoft.com/office/drawing/2014/main" id="{13AE3B98-3AC4-8BE5-0099-FB049266F484}"/>
                </a:ext>
              </a:extLst>
            </p:cNvPr>
            <p:cNvSpPr txBox="1"/>
            <p:nvPr/>
          </p:nvSpPr>
          <p:spPr>
            <a:xfrm>
              <a:off x="8226727" y="3532055"/>
              <a:ext cx="237566" cy="219291"/>
            </a:xfrm>
            <a:prstGeom prst="rect">
              <a:avLst/>
            </a:prstGeom>
            <a:noFill/>
          </p:spPr>
          <p:txBody>
            <a:bodyPr wrap="none" rtlCol="0">
              <a:spAutoFit/>
            </a:bodyPr>
            <a:lstStyle/>
            <a:p>
              <a:pPr defTabSz="342900"/>
              <a:r>
                <a:rPr lang="en-US" sz="825" b="1" dirty="0">
                  <a:solidFill>
                    <a:srgbClr val="77739E"/>
                  </a:solidFill>
                  <a:latin typeface="Calibri" panose="020F0502020204030204" pitchFamily="34" charset="0"/>
                  <a:cs typeface="Calibri" panose="020F0502020204030204" pitchFamily="34" charset="0"/>
                </a:rPr>
                <a:t>7</a:t>
              </a:r>
            </a:p>
          </p:txBody>
        </p:sp>
        <p:sp>
          <p:nvSpPr>
            <p:cNvPr id="9" name="Rectangle 8">
              <a:extLst>
                <a:ext uri="{FF2B5EF4-FFF2-40B4-BE49-F238E27FC236}">
                  <a16:creationId xmlns:a16="http://schemas.microsoft.com/office/drawing/2014/main" id="{04142DFE-6AEE-5184-6F2A-8FDF2C43CCBB}"/>
                </a:ext>
              </a:extLst>
            </p:cNvPr>
            <p:cNvSpPr/>
            <p:nvPr/>
          </p:nvSpPr>
          <p:spPr>
            <a:xfrm>
              <a:off x="7020279" y="3107416"/>
              <a:ext cx="1440180" cy="18649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Gill Sans MT" panose="020B0502020104020203"/>
              </a:endParaRPr>
            </a:p>
          </p:txBody>
        </p:sp>
      </p:grpSp>
      <p:sp>
        <p:nvSpPr>
          <p:cNvPr id="31" name="Rectangle 30">
            <a:extLst>
              <a:ext uri="{FF2B5EF4-FFF2-40B4-BE49-F238E27FC236}">
                <a16:creationId xmlns:a16="http://schemas.microsoft.com/office/drawing/2014/main" id="{40E9C4ED-FAA8-06A7-3377-4E905DAEB9EA}"/>
              </a:ext>
            </a:extLst>
          </p:cNvPr>
          <p:cNvSpPr/>
          <p:nvPr/>
        </p:nvSpPr>
        <p:spPr>
          <a:xfrm>
            <a:off x="1170262" y="4515713"/>
            <a:ext cx="524933" cy="11887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DE73128-FFAC-FCD8-5626-D17177DD1A18}"/>
              </a:ext>
            </a:extLst>
          </p:cNvPr>
          <p:cNvSpPr/>
          <p:nvPr/>
        </p:nvSpPr>
        <p:spPr>
          <a:xfrm>
            <a:off x="1327158" y="4732972"/>
            <a:ext cx="524933" cy="11887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7B5B27F-82D4-8DA2-6A0E-36FFAD310683}"/>
              </a:ext>
            </a:extLst>
          </p:cNvPr>
          <p:cNvSpPr/>
          <p:nvPr/>
        </p:nvSpPr>
        <p:spPr>
          <a:xfrm>
            <a:off x="2827627" y="4289022"/>
            <a:ext cx="1188720" cy="11887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0C470F0-8FFE-3ED0-A2C2-E39D1CB55129}"/>
              </a:ext>
            </a:extLst>
          </p:cNvPr>
          <p:cNvSpPr/>
          <p:nvPr/>
        </p:nvSpPr>
        <p:spPr>
          <a:xfrm>
            <a:off x="1495957" y="4972579"/>
            <a:ext cx="365760" cy="118872"/>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951983D-FB8A-28AA-B805-D4A2F8EF0B1F}"/>
              </a:ext>
            </a:extLst>
          </p:cNvPr>
          <p:cNvSpPr/>
          <p:nvPr/>
        </p:nvSpPr>
        <p:spPr>
          <a:xfrm>
            <a:off x="1170262" y="4288927"/>
            <a:ext cx="365760" cy="10058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088D11-7859-635F-9963-67707E61B275}"/>
              </a:ext>
            </a:extLst>
          </p:cNvPr>
          <p:cNvSpPr/>
          <p:nvPr/>
        </p:nvSpPr>
        <p:spPr>
          <a:xfrm>
            <a:off x="2827627" y="4732972"/>
            <a:ext cx="731520" cy="118872"/>
          </a:xfrm>
          <a:prstGeom prst="rect">
            <a:avLst/>
          </a:prstGeom>
          <a:solidFill>
            <a:srgbClr val="F0F0F0"/>
          </a:solidFill>
          <a:ln>
            <a:solidFill>
              <a:srgbClr val="F0F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47791EE-F7D7-2B6D-BCB8-0A38B5173FA0}"/>
              </a:ext>
            </a:extLst>
          </p:cNvPr>
          <p:cNvSpPr/>
          <p:nvPr/>
        </p:nvSpPr>
        <p:spPr>
          <a:xfrm>
            <a:off x="2817042" y="4976394"/>
            <a:ext cx="731520" cy="118872"/>
          </a:xfrm>
          <a:prstGeom prst="rect">
            <a:avLst/>
          </a:prstGeom>
          <a:solidFill>
            <a:srgbClr val="F0F0F0"/>
          </a:solidFill>
          <a:ln>
            <a:solidFill>
              <a:srgbClr val="F0F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5445B88-4429-9F3F-EE1F-B712B3FC94EF}"/>
              </a:ext>
            </a:extLst>
          </p:cNvPr>
          <p:cNvSpPr/>
          <p:nvPr/>
        </p:nvSpPr>
        <p:spPr>
          <a:xfrm>
            <a:off x="2843428" y="5413760"/>
            <a:ext cx="731520" cy="118872"/>
          </a:xfrm>
          <a:prstGeom prst="rect">
            <a:avLst/>
          </a:prstGeom>
          <a:solidFill>
            <a:srgbClr val="F0F0F0"/>
          </a:solidFill>
          <a:ln>
            <a:solidFill>
              <a:srgbClr val="F0F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6F12C4-D3C8-23FD-9E84-6E228282C4C2}"/>
              </a:ext>
            </a:extLst>
          </p:cNvPr>
          <p:cNvSpPr/>
          <p:nvPr/>
        </p:nvSpPr>
        <p:spPr>
          <a:xfrm>
            <a:off x="4274297" y="5415877"/>
            <a:ext cx="548640" cy="118872"/>
          </a:xfrm>
          <a:prstGeom prst="rect">
            <a:avLst/>
          </a:prstGeom>
          <a:solidFill>
            <a:srgbClr val="F0F0F0"/>
          </a:solidFill>
          <a:ln>
            <a:solidFill>
              <a:srgbClr val="F0F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C467446-FEC7-AE8A-41FE-DB491EC2D9B5}"/>
              </a:ext>
            </a:extLst>
          </p:cNvPr>
          <p:cNvSpPr txBox="1"/>
          <p:nvPr/>
        </p:nvSpPr>
        <p:spPr>
          <a:xfrm>
            <a:off x="1092922" y="4218883"/>
            <a:ext cx="460382" cy="246221"/>
          </a:xfrm>
          <a:prstGeom prst="rect">
            <a:avLst/>
          </a:prstGeom>
          <a:noFill/>
        </p:spPr>
        <p:txBody>
          <a:bodyPr wrap="none" rtlCol="0">
            <a:spAutoFit/>
          </a:bodyPr>
          <a:lstStyle/>
          <a:p>
            <a:r>
              <a:rPr lang="en-US" sz="1000" b="1" dirty="0"/>
              <a:t>1466</a:t>
            </a:r>
          </a:p>
        </p:txBody>
      </p:sp>
      <p:sp>
        <p:nvSpPr>
          <p:cNvPr id="42" name="TextBox 41">
            <a:extLst>
              <a:ext uri="{FF2B5EF4-FFF2-40B4-BE49-F238E27FC236}">
                <a16:creationId xmlns:a16="http://schemas.microsoft.com/office/drawing/2014/main" id="{AE6E0F03-87A7-45BF-494A-B053A9C3A47B}"/>
              </a:ext>
            </a:extLst>
          </p:cNvPr>
          <p:cNvSpPr txBox="1"/>
          <p:nvPr/>
        </p:nvSpPr>
        <p:spPr>
          <a:xfrm>
            <a:off x="1098784" y="4642005"/>
            <a:ext cx="266420" cy="276999"/>
          </a:xfrm>
          <a:prstGeom prst="rect">
            <a:avLst/>
          </a:prstGeom>
          <a:noFill/>
        </p:spPr>
        <p:txBody>
          <a:bodyPr wrap="none" rtlCol="0">
            <a:spAutoFit/>
          </a:bodyPr>
          <a:lstStyle/>
          <a:p>
            <a:r>
              <a:rPr lang="en-US" sz="1200" b="1" dirty="0"/>
              <a:t>1</a:t>
            </a:r>
          </a:p>
        </p:txBody>
      </p:sp>
      <p:sp>
        <p:nvSpPr>
          <p:cNvPr id="43" name="TextBox 42">
            <a:extLst>
              <a:ext uri="{FF2B5EF4-FFF2-40B4-BE49-F238E27FC236}">
                <a16:creationId xmlns:a16="http://schemas.microsoft.com/office/drawing/2014/main" id="{8036A265-1A41-0F6F-458D-E48D5D3DBD8C}"/>
              </a:ext>
            </a:extLst>
          </p:cNvPr>
          <p:cNvSpPr txBox="1"/>
          <p:nvPr/>
        </p:nvSpPr>
        <p:spPr>
          <a:xfrm>
            <a:off x="2749757" y="4233951"/>
            <a:ext cx="1614545" cy="230832"/>
          </a:xfrm>
          <a:prstGeom prst="rect">
            <a:avLst/>
          </a:prstGeom>
          <a:noFill/>
        </p:spPr>
        <p:txBody>
          <a:bodyPr wrap="none" rtlCol="0">
            <a:spAutoFit/>
          </a:bodyPr>
          <a:lstStyle/>
          <a:p>
            <a:r>
              <a:rPr lang="en-US" sz="900" b="1" dirty="0"/>
              <a:t>Rice Brown Parboiled 25lbs</a:t>
            </a:r>
          </a:p>
        </p:txBody>
      </p:sp>
      <p:sp>
        <p:nvSpPr>
          <p:cNvPr id="44" name="TextBox 43">
            <a:extLst>
              <a:ext uri="{FF2B5EF4-FFF2-40B4-BE49-F238E27FC236}">
                <a16:creationId xmlns:a16="http://schemas.microsoft.com/office/drawing/2014/main" id="{E09068E7-8A68-1ADD-0700-20DB3936D151}"/>
              </a:ext>
            </a:extLst>
          </p:cNvPr>
          <p:cNvSpPr txBox="1"/>
          <p:nvPr/>
        </p:nvSpPr>
        <p:spPr>
          <a:xfrm>
            <a:off x="2784714" y="4667898"/>
            <a:ext cx="808235" cy="246221"/>
          </a:xfrm>
          <a:prstGeom prst="rect">
            <a:avLst/>
          </a:prstGeom>
          <a:noFill/>
        </p:spPr>
        <p:txBody>
          <a:bodyPr wrap="none" rtlCol="0">
            <a:spAutoFit/>
          </a:bodyPr>
          <a:lstStyle/>
          <a:p>
            <a:r>
              <a:rPr lang="en-US" sz="1000" b="1" dirty="0"/>
              <a:t>Bag 25 lbs.</a:t>
            </a:r>
          </a:p>
        </p:txBody>
      </p:sp>
      <p:sp>
        <p:nvSpPr>
          <p:cNvPr id="15" name="Equals 14">
            <a:extLst>
              <a:ext uri="{FF2B5EF4-FFF2-40B4-BE49-F238E27FC236}">
                <a16:creationId xmlns:a16="http://schemas.microsoft.com/office/drawing/2014/main" id="{057B4B03-856E-120D-8B89-44C6306D01BF}"/>
              </a:ext>
            </a:extLst>
          </p:cNvPr>
          <p:cNvSpPr/>
          <p:nvPr/>
        </p:nvSpPr>
        <p:spPr>
          <a:xfrm>
            <a:off x="9895562" y="4432624"/>
            <a:ext cx="715202" cy="417724"/>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CC00"/>
              </a:solidFill>
              <a:highlight>
                <a:srgbClr val="FFCC00"/>
              </a:highlight>
              <a:latin typeface="Gill Sans MT" panose="020B0502020104020203"/>
            </a:endParaRPr>
          </a:p>
        </p:txBody>
      </p:sp>
      <p:sp>
        <p:nvSpPr>
          <p:cNvPr id="18" name="Equals 17">
            <a:extLst>
              <a:ext uri="{FF2B5EF4-FFF2-40B4-BE49-F238E27FC236}">
                <a16:creationId xmlns:a16="http://schemas.microsoft.com/office/drawing/2014/main" id="{FF9E5869-3BE0-4894-5FEB-73B9663D325C}"/>
              </a:ext>
            </a:extLst>
          </p:cNvPr>
          <p:cNvSpPr/>
          <p:nvPr/>
        </p:nvSpPr>
        <p:spPr>
          <a:xfrm>
            <a:off x="9895562" y="4434397"/>
            <a:ext cx="715202" cy="417724"/>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CC00"/>
              </a:solidFill>
              <a:highlight>
                <a:srgbClr val="FFCC00"/>
              </a:highlight>
              <a:latin typeface="Gill Sans MT" panose="020B0502020104020203"/>
            </a:endParaRPr>
          </a:p>
        </p:txBody>
      </p:sp>
      <p:sp>
        <p:nvSpPr>
          <p:cNvPr id="21" name="Equals 20">
            <a:extLst>
              <a:ext uri="{FF2B5EF4-FFF2-40B4-BE49-F238E27FC236}">
                <a16:creationId xmlns:a16="http://schemas.microsoft.com/office/drawing/2014/main" id="{EA1D9299-604E-9B57-2631-796114A24A9F}"/>
              </a:ext>
            </a:extLst>
          </p:cNvPr>
          <p:cNvSpPr/>
          <p:nvPr/>
        </p:nvSpPr>
        <p:spPr>
          <a:xfrm>
            <a:off x="9895562" y="4432624"/>
            <a:ext cx="715202" cy="417724"/>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CC00"/>
              </a:solidFill>
              <a:highlight>
                <a:srgbClr val="FFCC00"/>
              </a:highlight>
              <a:latin typeface="Gill Sans MT" panose="020B0502020104020203"/>
            </a:endParaRPr>
          </a:p>
        </p:txBody>
      </p:sp>
      <p:sp>
        <p:nvSpPr>
          <p:cNvPr id="24" name="Equals 23">
            <a:extLst>
              <a:ext uri="{FF2B5EF4-FFF2-40B4-BE49-F238E27FC236}">
                <a16:creationId xmlns:a16="http://schemas.microsoft.com/office/drawing/2014/main" id="{AF1A625E-B87E-B07C-E691-110022230E4B}"/>
              </a:ext>
            </a:extLst>
          </p:cNvPr>
          <p:cNvSpPr/>
          <p:nvPr/>
        </p:nvSpPr>
        <p:spPr>
          <a:xfrm>
            <a:off x="9895562" y="4437673"/>
            <a:ext cx="715202" cy="417724"/>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CC00"/>
              </a:solidFill>
              <a:highlight>
                <a:srgbClr val="FFCC00"/>
              </a:highlight>
              <a:latin typeface="Gill Sans MT" panose="020B0502020104020203"/>
            </a:endParaRPr>
          </a:p>
        </p:txBody>
      </p:sp>
      <p:sp>
        <p:nvSpPr>
          <p:cNvPr id="16" name="TextBox 15">
            <a:extLst>
              <a:ext uri="{FF2B5EF4-FFF2-40B4-BE49-F238E27FC236}">
                <a16:creationId xmlns:a16="http://schemas.microsoft.com/office/drawing/2014/main" id="{D4354286-6927-F940-398B-D60C79F4BA57}"/>
              </a:ext>
            </a:extLst>
          </p:cNvPr>
          <p:cNvSpPr txBox="1"/>
          <p:nvPr/>
        </p:nvSpPr>
        <p:spPr>
          <a:xfrm>
            <a:off x="10528034" y="4222978"/>
            <a:ext cx="1683474" cy="769441"/>
          </a:xfrm>
          <a:prstGeom prst="rect">
            <a:avLst/>
          </a:prstGeom>
          <a:noFill/>
        </p:spPr>
        <p:txBody>
          <a:bodyPr wrap="none" rtlCol="0">
            <a:spAutoFit/>
          </a:bodyPr>
          <a:lstStyle/>
          <a:p>
            <a:pPr defTabSz="342900"/>
            <a:r>
              <a:rPr lang="en-US" sz="4400" b="1" dirty="0">
                <a:solidFill>
                  <a:prstClr val="black"/>
                </a:solidFill>
                <a:latin typeface="Calibri" panose="020F0502020204030204" pitchFamily="34" charset="0"/>
                <a:cs typeface="Calibri" panose="020F0502020204030204" pitchFamily="34" charset="0"/>
              </a:rPr>
              <a:t>1 Case</a:t>
            </a:r>
          </a:p>
        </p:txBody>
      </p:sp>
      <p:sp>
        <p:nvSpPr>
          <p:cNvPr id="19" name="TextBox 18">
            <a:extLst>
              <a:ext uri="{FF2B5EF4-FFF2-40B4-BE49-F238E27FC236}">
                <a16:creationId xmlns:a16="http://schemas.microsoft.com/office/drawing/2014/main" id="{93437238-A7EF-792B-CFA8-D258D49FE024}"/>
              </a:ext>
            </a:extLst>
          </p:cNvPr>
          <p:cNvSpPr txBox="1"/>
          <p:nvPr/>
        </p:nvSpPr>
        <p:spPr>
          <a:xfrm>
            <a:off x="10523462" y="4215523"/>
            <a:ext cx="906017" cy="769441"/>
          </a:xfrm>
          <a:prstGeom prst="rect">
            <a:avLst/>
          </a:prstGeom>
          <a:noFill/>
        </p:spPr>
        <p:txBody>
          <a:bodyPr wrap="none" rtlCol="0">
            <a:spAutoFit/>
          </a:bodyPr>
          <a:lstStyle/>
          <a:p>
            <a:pPr defTabSz="342900"/>
            <a:r>
              <a:rPr lang="en-US" sz="4400" b="1" dirty="0">
                <a:solidFill>
                  <a:prstClr val="black"/>
                </a:solidFill>
                <a:latin typeface="Calibri" panose="020F0502020204030204" pitchFamily="34" charset="0"/>
                <a:cs typeface="Calibri" panose="020F0502020204030204" pitchFamily="34" charset="0"/>
              </a:rPr>
              <a:t>.75</a:t>
            </a:r>
          </a:p>
        </p:txBody>
      </p:sp>
      <p:sp>
        <p:nvSpPr>
          <p:cNvPr id="22" name="TextBox 21">
            <a:extLst>
              <a:ext uri="{FF2B5EF4-FFF2-40B4-BE49-F238E27FC236}">
                <a16:creationId xmlns:a16="http://schemas.microsoft.com/office/drawing/2014/main" id="{B90D4604-60C7-8FE4-A53A-C6BF3ECE9B98}"/>
              </a:ext>
            </a:extLst>
          </p:cNvPr>
          <p:cNvSpPr txBox="1"/>
          <p:nvPr/>
        </p:nvSpPr>
        <p:spPr>
          <a:xfrm>
            <a:off x="10531517" y="4225416"/>
            <a:ext cx="906017" cy="769441"/>
          </a:xfrm>
          <a:prstGeom prst="rect">
            <a:avLst/>
          </a:prstGeom>
          <a:noFill/>
        </p:spPr>
        <p:txBody>
          <a:bodyPr wrap="none" rtlCol="0">
            <a:spAutoFit/>
          </a:bodyPr>
          <a:lstStyle/>
          <a:p>
            <a:pPr defTabSz="342900"/>
            <a:r>
              <a:rPr lang="en-US" sz="4400" b="1" dirty="0">
                <a:solidFill>
                  <a:prstClr val="black"/>
                </a:solidFill>
                <a:latin typeface="Calibri" panose="020F0502020204030204" pitchFamily="34" charset="0"/>
                <a:cs typeface="Calibri" panose="020F0502020204030204" pitchFamily="34" charset="0"/>
              </a:rPr>
              <a:t>.50</a:t>
            </a:r>
          </a:p>
        </p:txBody>
      </p:sp>
      <p:sp>
        <p:nvSpPr>
          <p:cNvPr id="25" name="TextBox 24">
            <a:extLst>
              <a:ext uri="{FF2B5EF4-FFF2-40B4-BE49-F238E27FC236}">
                <a16:creationId xmlns:a16="http://schemas.microsoft.com/office/drawing/2014/main" id="{B4379979-B498-EAAD-4095-A60D39771AB2}"/>
              </a:ext>
            </a:extLst>
          </p:cNvPr>
          <p:cNvSpPr txBox="1"/>
          <p:nvPr/>
        </p:nvSpPr>
        <p:spPr>
          <a:xfrm>
            <a:off x="10507055" y="4230926"/>
            <a:ext cx="906017" cy="769441"/>
          </a:xfrm>
          <a:prstGeom prst="rect">
            <a:avLst/>
          </a:prstGeom>
          <a:noFill/>
        </p:spPr>
        <p:txBody>
          <a:bodyPr wrap="none" rtlCol="0">
            <a:spAutoFit/>
          </a:bodyPr>
          <a:lstStyle/>
          <a:p>
            <a:pPr defTabSz="342900"/>
            <a:r>
              <a:rPr lang="en-US" sz="4400" b="1" dirty="0">
                <a:solidFill>
                  <a:prstClr val="black"/>
                </a:solidFill>
                <a:latin typeface="Calibri" panose="020F0502020204030204" pitchFamily="34" charset="0"/>
                <a:cs typeface="Calibri" panose="020F0502020204030204" pitchFamily="34" charset="0"/>
              </a:rPr>
              <a:t>.25</a:t>
            </a:r>
          </a:p>
        </p:txBody>
      </p:sp>
      <p:sp>
        <p:nvSpPr>
          <p:cNvPr id="53" name="TextBox 52">
            <a:extLst>
              <a:ext uri="{FF2B5EF4-FFF2-40B4-BE49-F238E27FC236}">
                <a16:creationId xmlns:a16="http://schemas.microsoft.com/office/drawing/2014/main" id="{30AA05AD-81E4-2C08-E8EA-7FBC6FB4C1BF}"/>
              </a:ext>
            </a:extLst>
          </p:cNvPr>
          <p:cNvSpPr txBox="1"/>
          <p:nvPr/>
        </p:nvSpPr>
        <p:spPr>
          <a:xfrm>
            <a:off x="1087684" y="4858133"/>
            <a:ext cx="447558" cy="338554"/>
          </a:xfrm>
          <a:prstGeom prst="rect">
            <a:avLst/>
          </a:prstGeom>
          <a:noFill/>
        </p:spPr>
        <p:txBody>
          <a:bodyPr wrap="none" rtlCol="0">
            <a:spAutoFit/>
          </a:bodyPr>
          <a:lstStyle/>
          <a:p>
            <a:pPr defTabSz="342900"/>
            <a:r>
              <a:rPr lang="en-US" sz="1600" b="1" dirty="0">
                <a:solidFill>
                  <a:prstClr val="black"/>
                </a:solidFill>
                <a:latin typeface="Calibri" panose="020F0502020204030204" pitchFamily="34" charset="0"/>
                <a:cs typeface="Calibri" panose="020F0502020204030204" pitchFamily="34" charset="0"/>
              </a:rPr>
              <a:t>.75</a:t>
            </a:r>
          </a:p>
        </p:txBody>
      </p:sp>
      <p:sp>
        <p:nvSpPr>
          <p:cNvPr id="54" name="TextBox 53">
            <a:extLst>
              <a:ext uri="{FF2B5EF4-FFF2-40B4-BE49-F238E27FC236}">
                <a16:creationId xmlns:a16="http://schemas.microsoft.com/office/drawing/2014/main" id="{6CC159CC-8170-3FCE-390A-B6254F425B0F}"/>
              </a:ext>
            </a:extLst>
          </p:cNvPr>
          <p:cNvSpPr txBox="1"/>
          <p:nvPr/>
        </p:nvSpPr>
        <p:spPr>
          <a:xfrm>
            <a:off x="1087684" y="4856190"/>
            <a:ext cx="447558" cy="338554"/>
          </a:xfrm>
          <a:prstGeom prst="rect">
            <a:avLst/>
          </a:prstGeom>
          <a:noFill/>
        </p:spPr>
        <p:txBody>
          <a:bodyPr wrap="none" rtlCol="0">
            <a:spAutoFit/>
          </a:bodyPr>
          <a:lstStyle/>
          <a:p>
            <a:pPr defTabSz="342900"/>
            <a:r>
              <a:rPr lang="en-US" sz="1600" b="1" dirty="0">
                <a:solidFill>
                  <a:prstClr val="black"/>
                </a:solidFill>
                <a:latin typeface="Calibri" panose="020F0502020204030204" pitchFamily="34" charset="0"/>
                <a:cs typeface="Calibri" panose="020F0502020204030204" pitchFamily="34" charset="0"/>
              </a:rPr>
              <a:t>.50</a:t>
            </a:r>
          </a:p>
        </p:txBody>
      </p:sp>
      <p:sp>
        <p:nvSpPr>
          <p:cNvPr id="55" name="TextBox 54">
            <a:extLst>
              <a:ext uri="{FF2B5EF4-FFF2-40B4-BE49-F238E27FC236}">
                <a16:creationId xmlns:a16="http://schemas.microsoft.com/office/drawing/2014/main" id="{16F57AAB-1F50-AD69-0BE7-F0EB98897069}"/>
              </a:ext>
            </a:extLst>
          </p:cNvPr>
          <p:cNvSpPr txBox="1"/>
          <p:nvPr/>
        </p:nvSpPr>
        <p:spPr>
          <a:xfrm>
            <a:off x="1087684" y="4856800"/>
            <a:ext cx="447558" cy="338554"/>
          </a:xfrm>
          <a:prstGeom prst="rect">
            <a:avLst/>
          </a:prstGeom>
          <a:noFill/>
        </p:spPr>
        <p:txBody>
          <a:bodyPr wrap="none" rtlCol="0">
            <a:spAutoFit/>
          </a:bodyPr>
          <a:lstStyle/>
          <a:p>
            <a:pPr defTabSz="342900"/>
            <a:r>
              <a:rPr lang="en-US" sz="1600" b="1" dirty="0">
                <a:solidFill>
                  <a:prstClr val="black"/>
                </a:solidFill>
                <a:latin typeface="Calibri" panose="020F0502020204030204" pitchFamily="34" charset="0"/>
                <a:cs typeface="Calibri" panose="020F0502020204030204" pitchFamily="34" charset="0"/>
              </a:rPr>
              <a:t>.25</a:t>
            </a:r>
          </a:p>
        </p:txBody>
      </p:sp>
      <p:sp>
        <p:nvSpPr>
          <p:cNvPr id="56" name="TextBox 55">
            <a:extLst>
              <a:ext uri="{FF2B5EF4-FFF2-40B4-BE49-F238E27FC236}">
                <a16:creationId xmlns:a16="http://schemas.microsoft.com/office/drawing/2014/main" id="{36D3DA3E-F34B-404E-2459-31F5AED9D464}"/>
              </a:ext>
            </a:extLst>
          </p:cNvPr>
          <p:cNvSpPr txBox="1"/>
          <p:nvPr/>
        </p:nvSpPr>
        <p:spPr>
          <a:xfrm>
            <a:off x="1092922" y="4448574"/>
            <a:ext cx="260008" cy="261610"/>
          </a:xfrm>
          <a:prstGeom prst="rect">
            <a:avLst/>
          </a:prstGeom>
          <a:noFill/>
        </p:spPr>
        <p:txBody>
          <a:bodyPr wrap="none" rtlCol="0">
            <a:spAutoFit/>
          </a:bodyPr>
          <a:lstStyle/>
          <a:p>
            <a:r>
              <a:rPr lang="en-US" sz="1100" b="1" dirty="0">
                <a:solidFill>
                  <a:schemeClr val="accent5"/>
                </a:solidFill>
                <a:effectLst>
                  <a:outerShdw blurRad="38100" dist="38100" dir="2700000" algn="tl">
                    <a:srgbClr val="000000">
                      <a:alpha val="43137"/>
                    </a:srgbClr>
                  </a:outerShdw>
                </a:effectLst>
              </a:rPr>
              <a:t>1</a:t>
            </a:r>
          </a:p>
        </p:txBody>
      </p:sp>
      <p:sp>
        <p:nvSpPr>
          <p:cNvPr id="57" name="Arrow: Right 56">
            <a:extLst>
              <a:ext uri="{FF2B5EF4-FFF2-40B4-BE49-F238E27FC236}">
                <a16:creationId xmlns:a16="http://schemas.microsoft.com/office/drawing/2014/main" id="{DC0765F2-5E71-72ED-D001-99B360CCED92}"/>
              </a:ext>
            </a:extLst>
          </p:cNvPr>
          <p:cNvSpPr/>
          <p:nvPr/>
        </p:nvSpPr>
        <p:spPr>
          <a:xfrm flipH="1">
            <a:off x="2696901" y="4441559"/>
            <a:ext cx="457200" cy="27432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9CE4842-BE80-2752-703D-DE5247AF2110}"/>
              </a:ext>
            </a:extLst>
          </p:cNvPr>
          <p:cNvSpPr txBox="1"/>
          <p:nvPr/>
        </p:nvSpPr>
        <p:spPr>
          <a:xfrm>
            <a:off x="375557" y="1445840"/>
            <a:ext cx="5387981" cy="1384995"/>
          </a:xfrm>
          <a:prstGeom prst="rect">
            <a:avLst/>
          </a:prstGeom>
          <a:noFill/>
        </p:spPr>
        <p:txBody>
          <a:bodyPr wrap="square" rtlCol="0">
            <a:spAutoFit/>
          </a:bodyPr>
          <a:lstStyle/>
          <a:p>
            <a:pPr marL="182880" lvl="2" defTabSz="342900"/>
            <a:r>
              <a:rPr lang="en-US" sz="2800" dirty="0">
                <a:latin typeface="Aptos" panose="020B0004020202020204" pitchFamily="34" charset="0"/>
                <a:cs typeface="Calibri" panose="020F0502020204030204" pitchFamily="34" charset="0"/>
              </a:rPr>
              <a:t>If units per case = 1.00</a:t>
            </a:r>
          </a:p>
          <a:p>
            <a:pPr marL="640080" lvl="2" indent="-274320" defTabSz="342900">
              <a:buFont typeface="Arial" panose="020B0604020202020204" pitchFamily="34" charset="0"/>
              <a:buChar char="•"/>
            </a:pPr>
            <a:r>
              <a:rPr lang="en-US" sz="2800" dirty="0">
                <a:latin typeface="Aptos" panose="020B0004020202020204" pitchFamily="34" charset="0"/>
                <a:cs typeface="Calibri" panose="020F0502020204030204" pitchFamily="34" charset="0"/>
              </a:rPr>
              <a:t>Broken quantities are entered as a decimal (.25, .50, .75)</a:t>
            </a:r>
            <a:endParaRPr lang="en-US" sz="3200" dirty="0">
              <a:solidFill>
                <a:prstClr val="black"/>
              </a:solidFill>
              <a:latin typeface="Aptos" panose="020B0004020202020204" pitchFamily="34" charset="0"/>
              <a:cs typeface="Calibri" panose="020F0502020204030204" pitchFamily="34" charset="0"/>
            </a:endParaRPr>
          </a:p>
        </p:txBody>
      </p:sp>
      <p:sp>
        <p:nvSpPr>
          <p:cNvPr id="13" name="Arrow: Right 12">
            <a:extLst>
              <a:ext uri="{FF2B5EF4-FFF2-40B4-BE49-F238E27FC236}">
                <a16:creationId xmlns:a16="http://schemas.microsoft.com/office/drawing/2014/main" id="{FB59450A-8F50-A094-02D8-4429F6275804}"/>
              </a:ext>
            </a:extLst>
          </p:cNvPr>
          <p:cNvSpPr/>
          <p:nvPr/>
        </p:nvSpPr>
        <p:spPr>
          <a:xfrm flipH="1">
            <a:off x="2689606" y="4652369"/>
            <a:ext cx="457200" cy="27432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487A995E-EFC4-164E-79CC-6F6655D99A93}"/>
              </a:ext>
            </a:extLst>
          </p:cNvPr>
          <p:cNvSpPr/>
          <p:nvPr/>
        </p:nvSpPr>
        <p:spPr>
          <a:xfrm flipH="1">
            <a:off x="2693193" y="4927601"/>
            <a:ext cx="457200" cy="274320"/>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57575744"/>
      </p:ext>
    </p:extLst>
  </p:cSld>
  <p:clrMapOvr>
    <a:masterClrMapping/>
  </p:clrMapOvr>
  <mc:AlternateContent xmlns:mc="http://schemas.openxmlformats.org/markup-compatibility/2006" xmlns:p14="http://schemas.microsoft.com/office/powerpoint/2010/main">
    <mc:Choice Requires="p14">
      <p:transition spd="slow" p14:dur="2000" advTm="51997"/>
    </mc:Choice>
    <mc:Fallback xmlns="">
      <p:transition spd="slow" advTm="5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2000"/>
                                  </p:stCondLst>
                                  <p:childTnLst>
                                    <p:set>
                                      <p:cBhvr>
                                        <p:cTn id="6" dur="1" fill="hold">
                                          <p:stCondLst>
                                            <p:cond delay="0"/>
                                          </p:stCondLst>
                                        </p:cTn>
                                        <p:tgtEl>
                                          <p:spTgt spid="57"/>
                                        </p:tgtEl>
                                        <p:attrNameLst>
                                          <p:attrName>style.visibility</p:attrName>
                                        </p:attrNameLst>
                                      </p:cBhvr>
                                      <p:to>
                                        <p:strVal val="visible"/>
                                      </p:to>
                                    </p:set>
                                  </p:childTnLst>
                                </p:cTn>
                              </p:par>
                            </p:childTnLst>
                          </p:cTn>
                        </p:par>
                        <p:par>
                          <p:cTn id="7" fill="hold">
                            <p:stCondLst>
                              <p:cond delay="2000"/>
                            </p:stCondLst>
                            <p:childTnLst>
                              <p:par>
                                <p:cTn id="8" presetID="35" presetClass="path" presetSubtype="0" repeatCount="3000" accel="50000" decel="50000" fill="hold" grpId="0" nodeType="afterEffect">
                                  <p:stCondLst>
                                    <p:cond delay="0"/>
                                  </p:stCondLst>
                                  <p:childTnLst>
                                    <p:animMotion origin="layout" path="M -3.95833E-6 -2.59259E-6 L -0.05559 -0.00162 " pathEditMode="relative" rAng="0" ptsTypes="AA">
                                      <p:cBhvr>
                                        <p:cTn id="9" dur="2000" fill="hold"/>
                                        <p:tgtEl>
                                          <p:spTgt spid="57"/>
                                        </p:tgtEl>
                                        <p:attrNameLst>
                                          <p:attrName>ppt_x</p:attrName>
                                          <p:attrName>ppt_y</p:attrName>
                                        </p:attrNameLst>
                                      </p:cBhvr>
                                      <p:rCtr x="-2786" y="-93"/>
                                    </p:animMotion>
                                  </p:childTnLst>
                                </p:cTn>
                              </p:par>
                            </p:childTnLst>
                          </p:cTn>
                        </p:par>
                        <p:par>
                          <p:cTn id="10" fill="hold">
                            <p:stCondLst>
                              <p:cond delay="8000"/>
                            </p:stCondLst>
                            <p:childTnLst>
                              <p:par>
                                <p:cTn id="11" presetID="1" presetClass="exit" presetSubtype="0" fill="hold" grpId="2" nodeType="afterEffect">
                                  <p:stCondLst>
                                    <p:cond delay="0"/>
                                  </p:stCondLst>
                                  <p:childTnLst>
                                    <p:set>
                                      <p:cBhvr>
                                        <p:cTn id="12" dur="1" fill="hold">
                                          <p:stCondLst>
                                            <p:cond delay="0"/>
                                          </p:stCondLst>
                                        </p:cTn>
                                        <p:tgtEl>
                                          <p:spTgt spid="57"/>
                                        </p:tgtEl>
                                        <p:attrNameLst>
                                          <p:attrName>style.visibility</p:attrName>
                                        </p:attrNameLst>
                                      </p:cBhvr>
                                      <p:to>
                                        <p:strVal val="hidden"/>
                                      </p:to>
                                    </p:set>
                                  </p:childTnLst>
                                </p:cTn>
                              </p:par>
                            </p:childTnLst>
                          </p:cTn>
                        </p:par>
                        <p:par>
                          <p:cTn id="13" fill="hold">
                            <p:stCondLst>
                              <p:cond delay="8000"/>
                            </p:stCondLst>
                            <p:childTnLst>
                              <p:par>
                                <p:cTn id="14" presetID="22" presetClass="entr" presetSubtype="8" fill="hold" grpId="0" nodeType="afterEffect">
                                  <p:stCondLst>
                                    <p:cond delay="30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1" presetClass="entr" presetSubtype="0" fill="hold" grpId="1" nodeType="withEffect">
                                  <p:stCondLst>
                                    <p:cond delay="3000"/>
                                  </p:stCondLst>
                                  <p:childTnLst>
                                    <p:set>
                                      <p:cBhvr>
                                        <p:cTn id="21" dur="1" fill="hold">
                                          <p:stCondLst>
                                            <p:cond delay="0"/>
                                          </p:stCondLst>
                                        </p:cTn>
                                        <p:tgtEl>
                                          <p:spTgt spid="13"/>
                                        </p:tgtEl>
                                        <p:attrNameLst>
                                          <p:attrName>style.visibility</p:attrName>
                                        </p:attrNameLst>
                                      </p:cBhvr>
                                      <p:to>
                                        <p:strVal val="visible"/>
                                      </p:to>
                                    </p:set>
                                  </p:childTnLst>
                                </p:cTn>
                              </p:par>
                              <p:par>
                                <p:cTn id="22" presetID="22" presetClass="entr" presetSubtype="8" fill="hold" grpId="0" nodeType="withEffect">
                                  <p:stCondLst>
                                    <p:cond delay="300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par>
                          <p:cTn id="25" fill="hold">
                            <p:stCondLst>
                              <p:cond delay="11500"/>
                            </p:stCondLst>
                            <p:childTnLst>
                              <p:par>
                                <p:cTn id="26" presetID="35" presetClass="path" presetSubtype="0" repeatCount="3000" accel="50000" decel="50000" fill="hold" grpId="0" nodeType="afterEffect">
                                  <p:stCondLst>
                                    <p:cond delay="0"/>
                                  </p:stCondLst>
                                  <p:childTnLst>
                                    <p:animMotion origin="layout" path="M -2.91667E-6 3.7037E-7 L -0.0556 -0.00162 " pathEditMode="relative" rAng="0" ptsTypes="AA">
                                      <p:cBhvr>
                                        <p:cTn id="27" dur="2000" fill="hold"/>
                                        <p:tgtEl>
                                          <p:spTgt spid="13"/>
                                        </p:tgtEl>
                                        <p:attrNameLst>
                                          <p:attrName>ppt_x</p:attrName>
                                          <p:attrName>ppt_y</p:attrName>
                                        </p:attrNameLst>
                                      </p:cBhvr>
                                      <p:rCtr x="-2786" y="-93"/>
                                    </p:animMotion>
                                  </p:childTnLst>
                                </p:cTn>
                              </p:par>
                            </p:childTnLst>
                          </p:cTn>
                        </p:par>
                        <p:par>
                          <p:cTn id="28" fill="hold">
                            <p:stCondLst>
                              <p:cond delay="17500"/>
                            </p:stCondLst>
                            <p:childTnLst>
                              <p:par>
                                <p:cTn id="29" presetID="1" presetClass="exit" presetSubtype="0" fill="hold" grpId="2" nodeType="after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300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300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300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ntr" presetSubtype="0" fill="hold" grpId="1" nodeType="withEffect">
                                  <p:stCondLst>
                                    <p:cond delay="3000"/>
                                  </p:stCondLst>
                                  <p:childTnLst>
                                    <p:set>
                                      <p:cBhvr>
                                        <p:cTn id="38" dur="1" fill="hold">
                                          <p:stCondLst>
                                            <p:cond delay="0"/>
                                          </p:stCondLst>
                                        </p:cTn>
                                        <p:tgtEl>
                                          <p:spTgt spid="26"/>
                                        </p:tgtEl>
                                        <p:attrNameLst>
                                          <p:attrName>style.visibility</p:attrName>
                                        </p:attrNameLst>
                                      </p:cBhvr>
                                      <p:to>
                                        <p:strVal val="visible"/>
                                      </p:to>
                                    </p:set>
                                  </p:childTnLst>
                                </p:cTn>
                              </p:par>
                              <p:par>
                                <p:cTn id="39" presetID="22" presetClass="entr" presetSubtype="4" fill="hold" grpId="0" nodeType="withEffect">
                                  <p:stCondLst>
                                    <p:cond delay="300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par>
                          <p:cTn id="42" fill="hold">
                            <p:stCondLst>
                              <p:cond delay="21000"/>
                            </p:stCondLst>
                            <p:childTnLst>
                              <p:par>
                                <p:cTn id="43" presetID="35" presetClass="path" presetSubtype="0" repeatCount="3000" accel="50000" decel="50000" fill="hold" grpId="0" nodeType="afterEffect">
                                  <p:stCondLst>
                                    <p:cond delay="0"/>
                                  </p:stCondLst>
                                  <p:childTnLst>
                                    <p:animMotion origin="layout" path="M -3.33333E-6 4.07407E-6 L -0.0556 -0.00162 " pathEditMode="relative" rAng="0" ptsTypes="AA">
                                      <p:cBhvr>
                                        <p:cTn id="44" dur="2000" fill="hold"/>
                                        <p:tgtEl>
                                          <p:spTgt spid="26"/>
                                        </p:tgtEl>
                                        <p:attrNameLst>
                                          <p:attrName>ppt_x</p:attrName>
                                          <p:attrName>ppt_y</p:attrName>
                                        </p:attrNameLst>
                                      </p:cBhvr>
                                      <p:rCtr x="-2786" y="-93"/>
                                    </p:animMotion>
                                  </p:childTnLst>
                                </p:cTn>
                              </p:par>
                            </p:childTnLst>
                          </p:cTn>
                        </p:par>
                        <p:par>
                          <p:cTn id="45" fill="hold">
                            <p:stCondLst>
                              <p:cond delay="27000"/>
                            </p:stCondLst>
                            <p:childTnLst>
                              <p:par>
                                <p:cTn id="46" presetID="1" presetClass="exit" presetSubtype="0" fill="hold" grpId="2" nodeType="afterEffect">
                                  <p:stCondLst>
                                    <p:cond delay="0"/>
                                  </p:stCondLst>
                                  <p:childTnLst>
                                    <p:set>
                                      <p:cBhvr>
                                        <p:cTn id="47" dur="1" fill="hold">
                                          <p:stCondLst>
                                            <p:cond delay="0"/>
                                          </p:stCondLst>
                                        </p:cTn>
                                        <p:tgtEl>
                                          <p:spTgt spid="26"/>
                                        </p:tgtEl>
                                        <p:attrNameLst>
                                          <p:attrName>style.visibility</p:attrName>
                                        </p:attrNameLst>
                                      </p:cBhvr>
                                      <p:to>
                                        <p:strVal val="hidden"/>
                                      </p:to>
                                    </p:set>
                                  </p:childTnLst>
                                </p:cTn>
                              </p:par>
                              <p:par>
                                <p:cTn id="48" presetID="22" presetClass="entr" presetSubtype="8"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par>
                          <p:cTn id="54" fill="hold">
                            <p:stCondLst>
                              <p:cond delay="27500"/>
                            </p:stCondLst>
                            <p:childTnLst>
                              <p:par>
                                <p:cTn id="55" presetID="22" presetClass="exit" presetSubtype="4" fill="hold" grpId="1" nodeType="afterEffect">
                                  <p:stCondLst>
                                    <p:cond delay="5000"/>
                                  </p:stCondLst>
                                  <p:childTnLst>
                                    <p:animEffect transition="out" filter="wipe(down)">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par>
                          <p:cTn id="58" fill="hold">
                            <p:stCondLst>
                              <p:cond delay="33000"/>
                            </p:stCondLst>
                            <p:childTnLst>
                              <p:par>
                                <p:cTn id="59" presetID="1" presetClass="exit" presetSubtype="0" fill="hold" grpId="1" nodeType="afterEffect">
                                  <p:stCondLst>
                                    <p:cond delay="0"/>
                                  </p:stCondLst>
                                  <p:childTnLst>
                                    <p:set>
                                      <p:cBhvr>
                                        <p:cTn id="60" dur="1" fill="hold">
                                          <p:stCondLst>
                                            <p:cond delay="0"/>
                                          </p:stCondLst>
                                        </p:cTn>
                                        <p:tgtEl>
                                          <p:spTgt spid="53"/>
                                        </p:tgtEl>
                                        <p:attrNameLst>
                                          <p:attrName>style.visibility</p:attrName>
                                        </p:attrNameLst>
                                      </p:cBhvr>
                                      <p:to>
                                        <p:strVal val="hidden"/>
                                      </p:to>
                                    </p:set>
                                  </p:childTnLst>
                                </p:cTn>
                              </p:par>
                              <p:par>
                                <p:cTn id="61" presetID="22" presetClass="exit" presetSubtype="1" fill="hold" grpId="2" nodeType="withEffect">
                                  <p:stCondLst>
                                    <p:cond delay="0"/>
                                  </p:stCondLst>
                                  <p:childTnLst>
                                    <p:animEffect transition="out" filter="wipe(up)">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9"/>
                                        </p:tgtEl>
                                        <p:attrNameLst>
                                          <p:attrName>style.visibility</p:attrName>
                                        </p:attrNameLst>
                                      </p:cBhvr>
                                      <p:to>
                                        <p:strVal val="hidden"/>
                                      </p:to>
                                    </p:set>
                                  </p:childTnLst>
                                </p:cTn>
                              </p:par>
                            </p:childTnLst>
                          </p:cTn>
                        </p:par>
                        <p:par>
                          <p:cTn id="66" fill="hold">
                            <p:stCondLst>
                              <p:cond delay="33500"/>
                            </p:stCondLst>
                            <p:childTnLst>
                              <p:par>
                                <p:cTn id="67" presetID="22" presetClass="entr" presetSubtype="4"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down)">
                                      <p:cBhvr>
                                        <p:cTn id="69" dur="500"/>
                                        <p:tgtEl>
                                          <p:spTgt spid="2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left)">
                                      <p:cBhvr>
                                        <p:cTn id="72" dur="500"/>
                                        <p:tgtEl>
                                          <p:spTgt spid="54"/>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par>
                                <p:cTn id="76" presetID="22" presetClass="exit" presetSubtype="1" fill="hold" grpId="1" nodeType="withEffect">
                                  <p:stCondLst>
                                    <p:cond delay="5000"/>
                                  </p:stCondLst>
                                  <p:childTnLst>
                                    <p:animEffect transition="out" filter="wipe(up)">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par>
                          <p:cTn id="79" fill="hold">
                            <p:stCondLst>
                              <p:cond delay="39000"/>
                            </p:stCondLst>
                            <p:childTnLst>
                              <p:par>
                                <p:cTn id="80" presetID="1" presetClass="exit" presetSubtype="0" fill="hold" grpId="1" nodeType="afterEffect">
                                  <p:stCondLst>
                                    <p:cond delay="0"/>
                                  </p:stCondLst>
                                  <p:childTnLst>
                                    <p:set>
                                      <p:cBhvr>
                                        <p:cTn id="81" dur="1" fill="hold">
                                          <p:stCondLst>
                                            <p:cond delay="0"/>
                                          </p:stCondLst>
                                        </p:cTn>
                                        <p:tgtEl>
                                          <p:spTgt spid="22"/>
                                        </p:tgtEl>
                                        <p:attrNameLst>
                                          <p:attrName>style.visibility</p:attrName>
                                        </p:attrNameLst>
                                      </p:cBhvr>
                                      <p:to>
                                        <p:strVal val="hidden"/>
                                      </p:to>
                                    </p:set>
                                  </p:childTnLst>
                                </p:cTn>
                              </p:par>
                            </p:childTnLst>
                          </p:cTn>
                        </p:par>
                        <p:par>
                          <p:cTn id="82" fill="hold">
                            <p:stCondLst>
                              <p:cond delay="39000"/>
                            </p:stCondLst>
                            <p:childTnLst>
                              <p:par>
                                <p:cTn id="83" presetID="1" presetClass="exit" presetSubtype="0" fill="hold" grpId="1" nodeType="afterEffect">
                                  <p:stCondLst>
                                    <p:cond delay="0"/>
                                  </p:stCondLst>
                                  <p:childTnLst>
                                    <p:set>
                                      <p:cBhvr>
                                        <p:cTn id="84" dur="1" fill="hold">
                                          <p:stCondLst>
                                            <p:cond delay="0"/>
                                          </p:stCondLst>
                                        </p:cTn>
                                        <p:tgtEl>
                                          <p:spTgt spid="54"/>
                                        </p:tgtEl>
                                        <p:attrNameLst>
                                          <p:attrName>style.visibility</p:attrName>
                                        </p:attrNameLst>
                                      </p:cBhvr>
                                      <p:to>
                                        <p:strVal val="hidden"/>
                                      </p:to>
                                    </p:set>
                                  </p:childTnLst>
                                </p:cTn>
                              </p:par>
                            </p:childTnLst>
                          </p:cTn>
                        </p:par>
                        <p:par>
                          <p:cTn id="85" fill="hold">
                            <p:stCondLst>
                              <p:cond delay="39000"/>
                            </p:stCondLst>
                            <p:childTnLst>
                              <p:par>
                                <p:cTn id="86" presetID="22" presetClass="entr" presetSubtype="4"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wipe(left)">
                                      <p:cBhvr>
                                        <p:cTn id="91" dur="500"/>
                                        <p:tgtEl>
                                          <p:spTgt spid="55"/>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left)">
                                      <p:cBhvr>
                                        <p:cTn id="9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P spid="17" grpId="1" animBg="1"/>
      <p:bldP spid="17" grpId="2" animBg="1"/>
      <p:bldP spid="20" grpId="0" animBg="1"/>
      <p:bldP spid="20" grpId="1" animBg="1"/>
      <p:bldP spid="23" grpId="0" animBg="1"/>
      <p:bldP spid="42" grpId="0"/>
      <p:bldP spid="42" grpId="1"/>
      <p:bldP spid="16" grpId="0"/>
      <p:bldP spid="16" grpId="1"/>
      <p:bldP spid="19" grpId="0"/>
      <p:bldP spid="19" grpId="1"/>
      <p:bldP spid="22" grpId="0"/>
      <p:bldP spid="22" grpId="1"/>
      <p:bldP spid="25" grpId="0"/>
      <p:bldP spid="53" grpId="0"/>
      <p:bldP spid="53" grpId="1"/>
      <p:bldP spid="54" grpId="0"/>
      <p:bldP spid="54" grpId="1"/>
      <p:bldP spid="55" grpId="0"/>
      <p:bldP spid="57" grpId="0" animBg="1"/>
      <p:bldP spid="57" grpId="1" animBg="1"/>
      <p:bldP spid="57" grpId="2" animBg="1"/>
      <p:bldP spid="13" grpId="0" animBg="1"/>
      <p:bldP spid="13" grpId="1" animBg="1"/>
      <p:bldP spid="13" grpId="2" animBg="1"/>
      <p:bldP spid="26" grpId="0" animBg="1"/>
      <p:bldP spid="26" grpId="1" animBg="1"/>
      <p:bldP spid="2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AAA33A97-8BC8-92A5-769C-AE20343C07A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6577B9C-D4BD-5E14-B02E-A3BF257B8212}"/>
              </a:ext>
            </a:extLst>
          </p:cNvPr>
          <p:cNvSpPr txBox="1"/>
          <p:nvPr/>
        </p:nvSpPr>
        <p:spPr>
          <a:xfrm>
            <a:off x="3590724" y="210737"/>
            <a:ext cx="5010552"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Financial Literacy</a:t>
            </a:r>
          </a:p>
        </p:txBody>
      </p:sp>
      <p:cxnSp>
        <p:nvCxnSpPr>
          <p:cNvPr id="5" name="Straight Connector 4">
            <a:extLst>
              <a:ext uri="{FF2B5EF4-FFF2-40B4-BE49-F238E27FC236}">
                <a16:creationId xmlns:a16="http://schemas.microsoft.com/office/drawing/2014/main" id="{D8797723-DEE6-B60D-4FD6-8F805CBD5C1F}"/>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6" name="Group 5">
            <a:extLst>
              <a:ext uri="{FF2B5EF4-FFF2-40B4-BE49-F238E27FC236}">
                <a16:creationId xmlns:a16="http://schemas.microsoft.com/office/drawing/2014/main" id="{FCA225C2-4BE0-31C8-FBD8-7B21574A0395}"/>
              </a:ext>
            </a:extLst>
          </p:cNvPr>
          <p:cNvGrpSpPr/>
          <p:nvPr/>
        </p:nvGrpSpPr>
        <p:grpSpPr>
          <a:xfrm>
            <a:off x="836932" y="5684462"/>
            <a:ext cx="10518136" cy="712817"/>
            <a:chOff x="836932" y="5684462"/>
            <a:chExt cx="10518136" cy="712817"/>
          </a:xfrm>
        </p:grpSpPr>
        <p:sp>
          <p:nvSpPr>
            <p:cNvPr id="39" name="Rectangle 38">
              <a:extLst>
                <a:ext uri="{FF2B5EF4-FFF2-40B4-BE49-F238E27FC236}">
                  <a16:creationId xmlns:a16="http://schemas.microsoft.com/office/drawing/2014/main" id="{CC59578C-3BC7-2CAA-97F9-750F064EAA95}"/>
                </a:ext>
              </a:extLst>
            </p:cNvPr>
            <p:cNvSpPr/>
            <p:nvPr/>
          </p:nvSpPr>
          <p:spPr>
            <a:xfrm>
              <a:off x="846030" y="5684462"/>
              <a:ext cx="2502219" cy="712817"/>
            </a:xfrm>
            <a:prstGeom prst="rect">
              <a:avLst/>
            </a:prstGeom>
            <a:solidFill>
              <a:schemeClr val="accent6">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69B946D-4989-0958-A48D-9D33FB397D1F}"/>
                </a:ext>
              </a:extLst>
            </p:cNvPr>
            <p:cNvSpPr/>
            <p:nvPr/>
          </p:nvSpPr>
          <p:spPr>
            <a:xfrm>
              <a:off x="3712185" y="5684462"/>
              <a:ext cx="1310185" cy="712817"/>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724D955-116D-8FB1-66E8-7AD8A36C356B}"/>
                </a:ext>
              </a:extLst>
            </p:cNvPr>
            <p:cNvSpPr/>
            <p:nvPr/>
          </p:nvSpPr>
          <p:spPr>
            <a:xfrm>
              <a:off x="5431809" y="5684462"/>
              <a:ext cx="3434687" cy="712817"/>
            </a:xfrm>
            <a:prstGeom prst="rect">
              <a:avLst/>
            </a:prstGeom>
            <a:solidFill>
              <a:schemeClr val="accent2">
                <a:lumMod val="60000"/>
                <a:lumOff val="4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AF998BB-5A7F-8D61-8EFC-353DB6D36263}"/>
                </a:ext>
              </a:extLst>
            </p:cNvPr>
            <p:cNvSpPr/>
            <p:nvPr/>
          </p:nvSpPr>
          <p:spPr>
            <a:xfrm>
              <a:off x="9235407" y="5684462"/>
              <a:ext cx="2028542" cy="712817"/>
            </a:xfrm>
            <a:prstGeom prst="rect">
              <a:avLst/>
            </a:prstGeom>
            <a:solidFill>
              <a:schemeClr val="accent3">
                <a:lumMod val="60000"/>
                <a:lumOff val="4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F1F4D11-B042-C39D-2BB7-426510CAC43D}"/>
                </a:ext>
              </a:extLst>
            </p:cNvPr>
            <p:cNvSpPr txBox="1"/>
            <p:nvPr/>
          </p:nvSpPr>
          <p:spPr>
            <a:xfrm>
              <a:off x="836932" y="5750684"/>
              <a:ext cx="10518136" cy="523220"/>
            </a:xfrm>
            <a:prstGeom prst="rect">
              <a:avLst/>
            </a:prstGeom>
            <a:noFill/>
          </p:spPr>
          <p:txBody>
            <a:bodyPr wrap="none" rtlCol="0">
              <a:spAutoFit/>
            </a:bodyPr>
            <a:lstStyle/>
            <a:p>
              <a:r>
                <a:rPr lang="en-US" sz="2800" dirty="0">
                  <a:latin typeface="Aptos" panose="020B0004020202020204" pitchFamily="34" charset="0"/>
                </a:rPr>
                <a:t>(Total Revenue)  –   (Costs)   –   (Operating Expenses)   =  Net-Income</a:t>
              </a:r>
            </a:p>
          </p:txBody>
        </p:sp>
      </p:grpSp>
      <p:grpSp>
        <p:nvGrpSpPr>
          <p:cNvPr id="29" name="Group 28">
            <a:extLst>
              <a:ext uri="{FF2B5EF4-FFF2-40B4-BE49-F238E27FC236}">
                <a16:creationId xmlns:a16="http://schemas.microsoft.com/office/drawing/2014/main" id="{2C8DFCAB-D0C9-B12A-DD99-18442265EB5B}"/>
              </a:ext>
            </a:extLst>
          </p:cNvPr>
          <p:cNvGrpSpPr/>
          <p:nvPr/>
        </p:nvGrpSpPr>
        <p:grpSpPr>
          <a:xfrm>
            <a:off x="4607122" y="1254096"/>
            <a:ext cx="2977753" cy="3779867"/>
            <a:chOff x="3746978" y="1254096"/>
            <a:chExt cx="2977753" cy="3779867"/>
          </a:xfrm>
        </p:grpSpPr>
        <p:sp>
          <p:nvSpPr>
            <p:cNvPr id="21" name="Rectangle 20">
              <a:extLst>
                <a:ext uri="{FF2B5EF4-FFF2-40B4-BE49-F238E27FC236}">
                  <a16:creationId xmlns:a16="http://schemas.microsoft.com/office/drawing/2014/main" id="{FB2A7782-B5F4-BF33-A23B-50163DF0858B}"/>
                </a:ext>
              </a:extLst>
            </p:cNvPr>
            <p:cNvSpPr/>
            <p:nvPr/>
          </p:nvSpPr>
          <p:spPr>
            <a:xfrm>
              <a:off x="3775809" y="1967649"/>
              <a:ext cx="2920093" cy="3066314"/>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36B2C9-AA20-1448-9908-BB96158BEFC3}"/>
                </a:ext>
              </a:extLst>
            </p:cNvPr>
            <p:cNvSpPr/>
            <p:nvPr/>
          </p:nvSpPr>
          <p:spPr>
            <a:xfrm>
              <a:off x="3775811" y="1254096"/>
              <a:ext cx="2920093" cy="712817"/>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70F8D37-8677-DA65-6333-5F9017A9D099}"/>
                </a:ext>
              </a:extLst>
            </p:cNvPr>
            <p:cNvSpPr txBox="1"/>
            <p:nvPr/>
          </p:nvSpPr>
          <p:spPr>
            <a:xfrm>
              <a:off x="4665957" y="1348894"/>
              <a:ext cx="1139800" cy="523220"/>
            </a:xfrm>
            <a:prstGeom prst="rect">
              <a:avLst/>
            </a:prstGeom>
            <a:noFill/>
          </p:spPr>
          <p:txBody>
            <a:bodyPr wrap="none" rtlCol="0">
              <a:spAutoFit/>
            </a:bodyPr>
            <a:lstStyle/>
            <a:p>
              <a:pPr algn="ctr"/>
              <a:r>
                <a:rPr lang="en-US" sz="2800" b="1" dirty="0">
                  <a:ea typeface="Calibri" panose="020F0502020204030204" pitchFamily="34" charset="0"/>
                  <a:cs typeface="Calibri" panose="020F0502020204030204" pitchFamily="34" charset="0"/>
                </a:rPr>
                <a:t>Costs</a:t>
              </a:r>
              <a:endParaRPr lang="en-US" sz="2800" dirty="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A83AC7C-A51D-3510-B7E5-C0D9EC9197A7}"/>
                </a:ext>
              </a:extLst>
            </p:cNvPr>
            <p:cNvSpPr txBox="1"/>
            <p:nvPr/>
          </p:nvSpPr>
          <p:spPr>
            <a:xfrm>
              <a:off x="3746978" y="2003767"/>
              <a:ext cx="2977753" cy="1384995"/>
            </a:xfrm>
            <a:prstGeom prst="rect">
              <a:avLst/>
            </a:prstGeom>
            <a:noFill/>
          </p:spPr>
          <p:txBody>
            <a:bodyPr wrap="square">
              <a:spAutoFit/>
            </a:bodyPr>
            <a:lstStyle/>
            <a:p>
              <a:pPr algn="ctr"/>
              <a:r>
                <a:rPr kumimoji="0" lang="en-US" sz="2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All costs required for the business to operate. </a:t>
              </a:r>
              <a:endParaRPr lang="en-US" dirty="0"/>
            </a:p>
          </p:txBody>
        </p:sp>
      </p:grpSp>
      <p:pic>
        <p:nvPicPr>
          <p:cNvPr id="33" name="Picture 32" descr="A person holding a pencil and papers&#10;&#10;AI-generated content may be incorrect.">
            <a:extLst>
              <a:ext uri="{FF2B5EF4-FFF2-40B4-BE49-F238E27FC236}">
                <a16:creationId xmlns:a16="http://schemas.microsoft.com/office/drawing/2014/main" id="{29294A0E-7EEB-2AEF-F3FF-78B846EDCF2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7500" y1="57037" x2="80800" y2="87130"/>
                        <a14:foregroundMark x1="23800" y1="89907" x2="23300" y2="68333"/>
                      </a14:backgroundRemoval>
                    </a14:imgEffect>
                    <a14:imgEffect>
                      <a14:sharpenSoften amount="25000"/>
                    </a14:imgEffect>
                    <a14:imgEffect>
                      <a14:saturation sat="3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310941" y="3363501"/>
            <a:ext cx="1570114" cy="1695723"/>
          </a:xfrm>
          <a:prstGeom prst="rect">
            <a:avLst/>
          </a:prstGeom>
        </p:spPr>
      </p:pic>
      <p:grpSp>
        <p:nvGrpSpPr>
          <p:cNvPr id="46" name="Group 45">
            <a:extLst>
              <a:ext uri="{FF2B5EF4-FFF2-40B4-BE49-F238E27FC236}">
                <a16:creationId xmlns:a16="http://schemas.microsoft.com/office/drawing/2014/main" id="{DEB26247-3DB4-A323-4010-E7DA219A534D}"/>
              </a:ext>
            </a:extLst>
          </p:cNvPr>
          <p:cNvGrpSpPr/>
          <p:nvPr/>
        </p:nvGrpSpPr>
        <p:grpSpPr>
          <a:xfrm>
            <a:off x="8240418" y="1252471"/>
            <a:ext cx="2920098" cy="3779867"/>
            <a:chOff x="8121343" y="1252471"/>
            <a:chExt cx="2920098" cy="3779867"/>
          </a:xfrm>
        </p:grpSpPr>
        <p:grpSp>
          <p:nvGrpSpPr>
            <p:cNvPr id="28" name="Group 27">
              <a:extLst>
                <a:ext uri="{FF2B5EF4-FFF2-40B4-BE49-F238E27FC236}">
                  <a16:creationId xmlns:a16="http://schemas.microsoft.com/office/drawing/2014/main" id="{EAE5BCE6-8E34-6C6C-05DE-31578A0152B1}"/>
                </a:ext>
              </a:extLst>
            </p:cNvPr>
            <p:cNvGrpSpPr/>
            <p:nvPr/>
          </p:nvGrpSpPr>
          <p:grpSpPr>
            <a:xfrm>
              <a:off x="8121343" y="1252471"/>
              <a:ext cx="2920098" cy="3779867"/>
              <a:chOff x="7346339" y="1252471"/>
              <a:chExt cx="2920098" cy="3779867"/>
            </a:xfrm>
          </p:grpSpPr>
          <p:sp>
            <p:nvSpPr>
              <p:cNvPr id="23" name="Rectangle 22">
                <a:extLst>
                  <a:ext uri="{FF2B5EF4-FFF2-40B4-BE49-F238E27FC236}">
                    <a16:creationId xmlns:a16="http://schemas.microsoft.com/office/drawing/2014/main" id="{624E79FC-67AF-4E73-03E8-D36A2C18E95E}"/>
                  </a:ext>
                </a:extLst>
              </p:cNvPr>
              <p:cNvSpPr/>
              <p:nvPr/>
            </p:nvSpPr>
            <p:spPr>
              <a:xfrm>
                <a:off x="7346342" y="1966024"/>
                <a:ext cx="2920093" cy="3066314"/>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F13B3B-BC92-5946-0AA2-2629EEF8196D}"/>
                  </a:ext>
                </a:extLst>
              </p:cNvPr>
              <p:cNvSpPr/>
              <p:nvPr/>
            </p:nvSpPr>
            <p:spPr>
              <a:xfrm>
                <a:off x="7346344" y="1252471"/>
                <a:ext cx="2920093" cy="712817"/>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8738C0-338F-194A-0492-CA4771132457}"/>
                  </a:ext>
                </a:extLst>
              </p:cNvPr>
              <p:cNvSpPr txBox="1"/>
              <p:nvPr/>
            </p:nvSpPr>
            <p:spPr>
              <a:xfrm>
                <a:off x="7738451" y="1347269"/>
                <a:ext cx="2135879" cy="523220"/>
              </a:xfrm>
              <a:prstGeom prst="rect">
                <a:avLst/>
              </a:prstGeom>
              <a:noFill/>
            </p:spPr>
            <p:txBody>
              <a:bodyPr wrap="square" rtlCol="0">
                <a:spAutoFit/>
              </a:bodyPr>
              <a:lstStyle/>
              <a:p>
                <a:r>
                  <a:rPr lang="en-US" sz="2800" b="1" dirty="0">
                    <a:ea typeface="Calibri" panose="020F0502020204030204" pitchFamily="34" charset="0"/>
                    <a:cs typeface="Calibri" panose="020F0502020204030204" pitchFamily="34" charset="0"/>
                  </a:rPr>
                  <a:t>Net-Income</a:t>
                </a:r>
                <a:endParaRPr lang="en-US" sz="2800" dirty="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57C70DA-19A0-1256-4148-D0092D0CF252}"/>
                  </a:ext>
                </a:extLst>
              </p:cNvPr>
              <p:cNvSpPr txBox="1"/>
              <p:nvPr/>
            </p:nvSpPr>
            <p:spPr>
              <a:xfrm>
                <a:off x="7346339" y="2003767"/>
                <a:ext cx="2920093" cy="1815882"/>
              </a:xfrm>
              <a:prstGeom prst="rect">
                <a:avLst/>
              </a:prstGeom>
              <a:noFill/>
            </p:spPr>
            <p:txBody>
              <a:bodyPr wrap="square">
                <a:spAutoFit/>
              </a:bodyPr>
              <a:lstStyle/>
              <a:p>
                <a:pPr algn="ctr"/>
                <a:r>
                  <a:rPr kumimoji="0" lang="en-US" sz="2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Amount of revenue after all costs are paid in full.</a:t>
                </a:r>
                <a:endParaRPr lang="en-US" dirty="0"/>
              </a:p>
            </p:txBody>
          </p:sp>
        </p:grpSp>
        <p:pic>
          <p:nvPicPr>
            <p:cNvPr id="36" name="Picture 35" descr="A building with money bags and coins&#10;&#10;AI-generated content may be incorrect.">
              <a:extLst>
                <a:ext uri="{FF2B5EF4-FFF2-40B4-BE49-F238E27FC236}">
                  <a16:creationId xmlns:a16="http://schemas.microsoft.com/office/drawing/2014/main" id="{7A20C9EC-FE7C-8704-328E-79A2CA18636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1000">
                          <a14:foregroundMark x1="71100" y1="36204" x2="71100" y2="36204"/>
                          <a14:foregroundMark x1="79300" y1="24537" x2="79800" y2="30926"/>
                          <a14:foregroundMark x1="84500" y1="41111" x2="82400" y2="43796"/>
                          <a14:foregroundMark x1="89200" y1="66296" x2="91000" y2="69074"/>
                          <a14:foregroundMark x1="83600" y1="60648" x2="60300" y2="66481"/>
                          <a14:foregroundMark x1="70900" y1="70556" x2="71300" y2="63519"/>
                          <a14:foregroundMark x1="71300" y1="63519" x2="70700" y2="63148"/>
                          <a14:foregroundMark x1="45700" y1="25000" x2="33000" y2="36111"/>
                          <a14:foregroundMark x1="36100" y1="24259" x2="56500" y2="3453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b="19217"/>
            <a:stretch/>
          </p:blipFill>
          <p:spPr>
            <a:xfrm>
              <a:off x="8818506" y="3589099"/>
              <a:ext cx="1654231" cy="1443239"/>
            </a:xfrm>
            <a:prstGeom prst="rect">
              <a:avLst/>
            </a:prstGeom>
          </p:spPr>
        </p:pic>
      </p:grpSp>
      <p:grpSp>
        <p:nvGrpSpPr>
          <p:cNvPr id="45" name="Group 44">
            <a:extLst>
              <a:ext uri="{FF2B5EF4-FFF2-40B4-BE49-F238E27FC236}">
                <a16:creationId xmlns:a16="http://schemas.microsoft.com/office/drawing/2014/main" id="{D778C180-8673-A853-4E64-E72184A718AE}"/>
              </a:ext>
            </a:extLst>
          </p:cNvPr>
          <p:cNvGrpSpPr/>
          <p:nvPr/>
        </p:nvGrpSpPr>
        <p:grpSpPr>
          <a:xfrm>
            <a:off x="1031484" y="1254096"/>
            <a:ext cx="2920095" cy="3862370"/>
            <a:chOff x="1150559" y="1254096"/>
            <a:chExt cx="2920095" cy="3862370"/>
          </a:xfrm>
        </p:grpSpPr>
        <p:grpSp>
          <p:nvGrpSpPr>
            <p:cNvPr id="34" name="Group 33">
              <a:extLst>
                <a:ext uri="{FF2B5EF4-FFF2-40B4-BE49-F238E27FC236}">
                  <a16:creationId xmlns:a16="http://schemas.microsoft.com/office/drawing/2014/main" id="{1EB573FA-E9F4-A8B2-E2C0-9AA43CCE0C02}"/>
                </a:ext>
              </a:extLst>
            </p:cNvPr>
            <p:cNvGrpSpPr/>
            <p:nvPr/>
          </p:nvGrpSpPr>
          <p:grpSpPr>
            <a:xfrm>
              <a:off x="1150559" y="1254096"/>
              <a:ext cx="2920095" cy="3779867"/>
              <a:chOff x="1150559" y="1254096"/>
              <a:chExt cx="2920095" cy="3779867"/>
            </a:xfrm>
          </p:grpSpPr>
          <p:grpSp>
            <p:nvGrpSpPr>
              <p:cNvPr id="27" name="Group 26">
                <a:extLst>
                  <a:ext uri="{FF2B5EF4-FFF2-40B4-BE49-F238E27FC236}">
                    <a16:creationId xmlns:a16="http://schemas.microsoft.com/office/drawing/2014/main" id="{AC37C9A8-0293-C90A-89A2-8848A57D299C}"/>
                  </a:ext>
                </a:extLst>
              </p:cNvPr>
              <p:cNvGrpSpPr/>
              <p:nvPr/>
            </p:nvGrpSpPr>
            <p:grpSpPr>
              <a:xfrm>
                <a:off x="1150559" y="1254096"/>
                <a:ext cx="2920095" cy="3779867"/>
                <a:chOff x="375555" y="1254096"/>
                <a:chExt cx="2920095" cy="3779867"/>
              </a:xfrm>
            </p:grpSpPr>
            <p:sp>
              <p:nvSpPr>
                <p:cNvPr id="14" name="Rectangle 13">
                  <a:extLst>
                    <a:ext uri="{FF2B5EF4-FFF2-40B4-BE49-F238E27FC236}">
                      <a16:creationId xmlns:a16="http://schemas.microsoft.com/office/drawing/2014/main" id="{E7CDB66E-2E78-DD0B-F16D-1B9E13B1087D}"/>
                    </a:ext>
                  </a:extLst>
                </p:cNvPr>
                <p:cNvSpPr/>
                <p:nvPr/>
              </p:nvSpPr>
              <p:spPr>
                <a:xfrm>
                  <a:off x="375555" y="1967649"/>
                  <a:ext cx="2920093" cy="306631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49DD70-730E-3620-1094-582C47C7B513}"/>
                    </a:ext>
                  </a:extLst>
                </p:cNvPr>
                <p:cNvSpPr/>
                <p:nvPr/>
              </p:nvSpPr>
              <p:spPr>
                <a:xfrm>
                  <a:off x="375557" y="1254096"/>
                  <a:ext cx="2920093" cy="71281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A01542-077E-C8F8-346F-CF8DF37CFF8D}"/>
                    </a:ext>
                  </a:extLst>
                </p:cNvPr>
                <p:cNvSpPr txBox="1"/>
                <p:nvPr/>
              </p:nvSpPr>
              <p:spPr>
                <a:xfrm>
                  <a:off x="1035163" y="1348894"/>
                  <a:ext cx="1600881" cy="523220"/>
                </a:xfrm>
                <a:prstGeom prst="rect">
                  <a:avLst/>
                </a:prstGeom>
                <a:noFill/>
              </p:spPr>
              <p:txBody>
                <a:bodyPr wrap="square" rtlCol="0">
                  <a:spAutoFit/>
                </a:bodyPr>
                <a:lstStyle/>
                <a:p>
                  <a:pPr algn="ctr"/>
                  <a:r>
                    <a:rPr lang="en-US" sz="2800" b="1" dirty="0">
                      <a:ea typeface="Calibri" panose="020F0502020204030204" pitchFamily="34" charset="0"/>
                      <a:cs typeface="Calibri" panose="020F0502020204030204" pitchFamily="34" charset="0"/>
                    </a:rPr>
                    <a:t>Revenue</a:t>
                  </a:r>
                  <a:endParaRPr lang="en-US" sz="2800" dirty="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920955A-AC87-3089-0080-5C400BE8430F}"/>
                    </a:ext>
                  </a:extLst>
                </p:cNvPr>
                <p:cNvSpPr txBox="1"/>
                <p:nvPr/>
              </p:nvSpPr>
              <p:spPr>
                <a:xfrm>
                  <a:off x="375556" y="2003767"/>
                  <a:ext cx="2920093" cy="2246769"/>
                </a:xfrm>
                <a:prstGeom prst="rect">
                  <a:avLst/>
                </a:prstGeom>
                <a:noFill/>
              </p:spPr>
              <p:txBody>
                <a:bodyPr wrap="square">
                  <a:spAutoFit/>
                </a:bodyPr>
                <a:lstStyle/>
                <a:p>
                  <a:pPr algn="ctr"/>
                  <a:r>
                    <a:rPr kumimoji="0" lang="en-US" sz="2800" b="0" i="0" u="none" strike="noStrike" kern="1200" cap="none" spc="0" normalizeH="0" baseline="0" noProof="0" dirty="0">
                      <a:ln>
                        <a:noFill/>
                      </a:ln>
                      <a:solidFill>
                        <a:prstClr val="black"/>
                      </a:solidFill>
                      <a:effectLst/>
                      <a:uLnTx/>
                      <a:uFillTx/>
                      <a:latin typeface="Aptos" panose="02110004020202020204"/>
                      <a:ea typeface="Calibri" panose="020F0502020204030204" pitchFamily="34" charset="0"/>
                      <a:cs typeface="Calibri" panose="020F0502020204030204" pitchFamily="34" charset="0"/>
                    </a:rPr>
                    <a:t>Is the total income earned, before any expenses are subtracted.</a:t>
                  </a:r>
                  <a:endParaRPr lang="en-US" dirty="0"/>
                </a:p>
              </p:txBody>
            </p:sp>
          </p:grpSp>
          <mc:AlternateContent xmlns:mc="http://schemas.openxmlformats.org/markup-compatibility/2006">
            <mc:Choice xmlns:am3d="http://schemas.microsoft.com/office/drawing/2017/model3d" Requires="am3d">
              <p:graphicFrame>
                <p:nvGraphicFramePr>
                  <p:cNvPr id="31" name="3D Model 30" descr="Stack of money">
                    <a:extLst>
                      <a:ext uri="{FF2B5EF4-FFF2-40B4-BE49-F238E27FC236}">
                        <a16:creationId xmlns:a16="http://schemas.microsoft.com/office/drawing/2014/main" id="{94F69CCD-BF76-D47C-FA0A-356869E6F606}"/>
                      </a:ext>
                    </a:extLst>
                  </p:cNvPr>
                  <p:cNvGraphicFramePr>
                    <a:graphicFrameLocks noChangeAspect="1"/>
                  </p:cNvGraphicFramePr>
                  <p:nvPr>
                    <p:extLst>
                      <p:ext uri="{D42A27DB-BD31-4B8C-83A1-F6EECF244321}">
                        <p14:modId xmlns:p14="http://schemas.microsoft.com/office/powerpoint/2010/main" val="2175884373"/>
                      </p:ext>
                    </p:extLst>
                  </p:nvPr>
                </p:nvGraphicFramePr>
                <p:xfrm>
                  <a:off x="1911185" y="4181046"/>
                  <a:ext cx="1002611" cy="777354"/>
                </p:xfrm>
                <a:graphic>
                  <a:graphicData uri="http://schemas.microsoft.com/office/drawing/2017/model3d">
                    <am3d:model3d r:embed="rId11">
                      <am3d:spPr>
                        <a:xfrm>
                          <a:off x="0" y="0"/>
                          <a:ext cx="1002611" cy="777354"/>
                        </a:xfrm>
                        <a:prstGeom prst="rect">
                          <a:avLst/>
                        </a:prstGeom>
                      </am3d:spPr>
                      <am3d:camera>
                        <am3d:pos x="0" y="0" z="51325734"/>
                        <am3d:up dx="0" dy="36000000" dz="0"/>
                        <am3d:lookAt x="0" y="0" z="0"/>
                        <am3d:perspective fov="2700000"/>
                      </am3d:camera>
                      <am3d:trans>
                        <am3d:meterPerModelUnit n="498134" d="1000000"/>
                        <am3d:preTrans dx="-5049" dy="-1991224" dz="209463"/>
                        <am3d:scale>
                          <am3d:sx n="1000000" d="1000000"/>
                          <am3d:sy n="1000000" d="1000000"/>
                          <am3d:sz n="1000000" d="1000000"/>
                        </am3d:scale>
                        <am3d:rot ax="4539856" ay="1520940" az="3549961"/>
                        <am3d:postTrans dx="0" dy="0" dz="0"/>
                      </am3d:trans>
                      <am3d:raster rName="Office3DRenderer" rVer="16.0.8326">
                        <am3d:blip r:embed="rId12"/>
                      </am3d:raster>
                      <am3d:objViewport viewportSz="10409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Stack of money">
                    <a:extLst>
                      <a:ext uri="{FF2B5EF4-FFF2-40B4-BE49-F238E27FC236}">
                        <a16:creationId xmlns:a16="http://schemas.microsoft.com/office/drawing/2014/main" id="{94F69CCD-BF76-D47C-FA0A-356869E6F606}"/>
                      </a:ext>
                    </a:extLst>
                  </p:cNvPr>
                  <p:cNvPicPr>
                    <a:picLocks noGrp="1" noRot="1" noChangeAspect="1" noMove="1" noResize="1" noEditPoints="1" noAdjustHandles="1" noChangeArrowheads="1" noChangeShapeType="1" noCrop="1"/>
                  </p:cNvPicPr>
                  <p:nvPr/>
                </p:nvPicPr>
                <p:blipFill>
                  <a:blip r:embed="rId12"/>
                  <a:stretch>
                    <a:fillRect/>
                  </a:stretch>
                </p:blipFill>
                <p:spPr>
                  <a:xfrm>
                    <a:off x="1792110" y="4181046"/>
                    <a:ext cx="1002611" cy="777354"/>
                  </a:xfrm>
                  <a:prstGeom prst="rect">
                    <a:avLst/>
                  </a:prstGeom>
                </p:spPr>
              </p:pic>
            </mc:Fallback>
          </mc:AlternateContent>
        </p:grpSp>
        <p:pic>
          <p:nvPicPr>
            <p:cNvPr id="38" name="Picture 37" descr="A calculator and pie chart&#10;&#10;AI-generated content may be incorrect.">
              <a:extLst>
                <a:ext uri="{FF2B5EF4-FFF2-40B4-BE49-F238E27FC236}">
                  <a16:creationId xmlns:a16="http://schemas.microsoft.com/office/drawing/2014/main" id="{9AF57F48-B3A4-6CCC-3B3E-B8F4BDE67C4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70306" y1="32959" x2="70306" y2="32959"/>
                          <a14:foregroundMark x1="67245" y1="24898" x2="63265" y2="3755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2354919" y="3968703"/>
              <a:ext cx="1147763" cy="1147763"/>
            </a:xfrm>
            <a:prstGeom prst="rect">
              <a:avLst/>
            </a:prstGeom>
          </p:spPr>
        </p:pic>
      </p:grpSp>
      <p:sp>
        <p:nvSpPr>
          <p:cNvPr id="43" name="Minus Sign 42">
            <a:extLst>
              <a:ext uri="{FF2B5EF4-FFF2-40B4-BE49-F238E27FC236}">
                <a16:creationId xmlns:a16="http://schemas.microsoft.com/office/drawing/2014/main" id="{FF58723C-4745-0E49-FFA6-A062ECF989F4}"/>
              </a:ext>
            </a:extLst>
          </p:cNvPr>
          <p:cNvSpPr/>
          <p:nvPr/>
        </p:nvSpPr>
        <p:spPr>
          <a:xfrm>
            <a:off x="3952602" y="3150394"/>
            <a:ext cx="685801" cy="557212"/>
          </a:xfrm>
          <a:prstGeom prst="mathMinus">
            <a:avLst/>
          </a:prstGeom>
          <a:solidFill>
            <a:srgbClr val="FF0000"/>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quals 43">
            <a:extLst>
              <a:ext uri="{FF2B5EF4-FFF2-40B4-BE49-F238E27FC236}">
                <a16:creationId xmlns:a16="http://schemas.microsoft.com/office/drawing/2014/main" id="{204E1925-945D-4873-6540-9D58A4D6E3D1}"/>
              </a:ext>
            </a:extLst>
          </p:cNvPr>
          <p:cNvSpPr/>
          <p:nvPr/>
        </p:nvSpPr>
        <p:spPr>
          <a:xfrm>
            <a:off x="7579443" y="3239443"/>
            <a:ext cx="632648" cy="370874"/>
          </a:xfrm>
          <a:prstGeom prst="mathEqual">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6735354"/>
      </p:ext>
    </p:extLst>
  </p:cSld>
  <p:clrMapOvr>
    <a:masterClrMapping/>
  </p:clrMapOvr>
  <mc:AlternateContent xmlns:mc="http://schemas.openxmlformats.org/markup-compatibility/2006" xmlns:p14="http://schemas.microsoft.com/office/powerpoint/2010/main">
    <mc:Choice Requires="p14">
      <p:transition spd="slow" p14:dur="2000" advTm="30029"/>
    </mc:Choice>
    <mc:Fallback xmlns="">
      <p:transition spd="slow" advTm="3002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white gradient&#10;&#10;AI-generated content may be incorrect.">
            <a:extLst>
              <a:ext uri="{FF2B5EF4-FFF2-40B4-BE49-F238E27FC236}">
                <a16:creationId xmlns:a16="http://schemas.microsoft.com/office/drawing/2014/main" id="{DD5478BE-96FD-8C8F-D5E2-71CC13EE54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3287301-F0D0-85F8-14D8-92FF9A76BEB9}"/>
              </a:ext>
            </a:extLst>
          </p:cNvPr>
          <p:cNvSpPr txBox="1"/>
          <p:nvPr/>
        </p:nvSpPr>
        <p:spPr>
          <a:xfrm>
            <a:off x="2135330" y="205294"/>
            <a:ext cx="7921340"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Inventory Common Mistakes</a:t>
            </a:r>
          </a:p>
        </p:txBody>
      </p:sp>
      <p:cxnSp>
        <p:nvCxnSpPr>
          <p:cNvPr id="4" name="Straight Connector 3">
            <a:extLst>
              <a:ext uri="{FF2B5EF4-FFF2-40B4-BE49-F238E27FC236}">
                <a16:creationId xmlns:a16="http://schemas.microsoft.com/office/drawing/2014/main" id="{E1C9917A-F59E-B201-C6FF-250D6FCA805E}"/>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39FB10ED-DA1E-7E53-0E8B-A52C443CCC26}"/>
              </a:ext>
            </a:extLst>
          </p:cNvPr>
          <p:cNvSpPr txBox="1"/>
          <p:nvPr/>
        </p:nvSpPr>
        <p:spPr>
          <a:xfrm>
            <a:off x="375557" y="1187014"/>
            <a:ext cx="11440886" cy="1569660"/>
          </a:xfrm>
          <a:prstGeom prst="rect">
            <a:avLst/>
          </a:prstGeom>
          <a:noFill/>
          <a:ln w="19050">
            <a:noFill/>
          </a:ln>
        </p:spPr>
        <p:txBody>
          <a:bodyPr wrap="square" rtlCol="0">
            <a:spAutoFit/>
          </a:bodyPr>
          <a:lstStyle/>
          <a:p>
            <a:pPr algn="ctr" defTabSz="342900"/>
            <a:r>
              <a:rPr lang="en-US" sz="3200" dirty="0">
                <a:solidFill>
                  <a:prstClr val="black"/>
                </a:solidFill>
                <a:latin typeface="Aptos" panose="020B0004020202020204" pitchFamily="34" charset="0"/>
                <a:cs typeface="Calibri" panose="020F0502020204030204" pitchFamily="34" charset="0"/>
              </a:rPr>
              <a:t>When entering case counts into inventory, accuracy is critical.</a:t>
            </a:r>
          </a:p>
          <a:p>
            <a:pPr algn="ctr" defTabSz="342900"/>
            <a:r>
              <a:rPr lang="en-US" sz="3200" dirty="0">
                <a:solidFill>
                  <a:prstClr val="black"/>
                </a:solidFill>
                <a:latin typeface="Aptos" panose="020B0004020202020204" pitchFamily="34" charset="0"/>
                <a:cs typeface="Calibri" panose="020F0502020204030204" pitchFamily="34" charset="0"/>
              </a:rPr>
              <a:t>Central office reviews each site’s physical inventory and checks for discrepancies that inflate inventory costs.</a:t>
            </a:r>
          </a:p>
        </p:txBody>
      </p:sp>
      <p:grpSp>
        <p:nvGrpSpPr>
          <p:cNvPr id="47" name="Group 46">
            <a:extLst>
              <a:ext uri="{FF2B5EF4-FFF2-40B4-BE49-F238E27FC236}">
                <a16:creationId xmlns:a16="http://schemas.microsoft.com/office/drawing/2014/main" id="{4158D0BC-29EC-B281-20A5-13B53E522C98}"/>
              </a:ext>
            </a:extLst>
          </p:cNvPr>
          <p:cNvGrpSpPr/>
          <p:nvPr/>
        </p:nvGrpSpPr>
        <p:grpSpPr>
          <a:xfrm>
            <a:off x="1117323" y="2796618"/>
            <a:ext cx="9717868" cy="1778409"/>
            <a:chOff x="1117323" y="2796618"/>
            <a:chExt cx="9717868" cy="1778409"/>
          </a:xfrm>
        </p:grpSpPr>
        <p:pic>
          <p:nvPicPr>
            <p:cNvPr id="44" name="Picture 43">
              <a:extLst>
                <a:ext uri="{FF2B5EF4-FFF2-40B4-BE49-F238E27FC236}">
                  <a16:creationId xmlns:a16="http://schemas.microsoft.com/office/drawing/2014/main" id="{67A5936C-2508-4EFF-C35F-B18EEB6AAD1A}"/>
                </a:ext>
              </a:extLst>
            </p:cNvPr>
            <p:cNvPicPr>
              <a:picLocks noChangeAspect="1"/>
            </p:cNvPicPr>
            <p:nvPr/>
          </p:nvPicPr>
          <p:blipFill>
            <a:blip r:embed="rId5"/>
            <a:srcRect b="52257"/>
            <a:stretch>
              <a:fillRect/>
            </a:stretch>
          </p:blipFill>
          <p:spPr>
            <a:xfrm>
              <a:off x="1117325" y="2796619"/>
              <a:ext cx="9717866" cy="1778408"/>
            </a:xfrm>
            <a:prstGeom prst="rect">
              <a:avLst/>
            </a:prstGeom>
            <a:ln>
              <a:noFill/>
            </a:ln>
          </p:spPr>
        </p:pic>
        <p:sp>
          <p:nvSpPr>
            <p:cNvPr id="45" name="Rectangle 44">
              <a:extLst>
                <a:ext uri="{FF2B5EF4-FFF2-40B4-BE49-F238E27FC236}">
                  <a16:creationId xmlns:a16="http://schemas.microsoft.com/office/drawing/2014/main" id="{BF20F4DD-9739-7405-553F-75123004BDB5}"/>
                </a:ext>
              </a:extLst>
            </p:cNvPr>
            <p:cNvSpPr/>
            <p:nvPr/>
          </p:nvSpPr>
          <p:spPr>
            <a:xfrm>
              <a:off x="1117323" y="2796618"/>
              <a:ext cx="9717867" cy="177840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AB958FB1-0DA4-8817-5C5A-4B82E5901FAD}"/>
              </a:ext>
            </a:extLst>
          </p:cNvPr>
          <p:cNvGrpSpPr/>
          <p:nvPr/>
        </p:nvGrpSpPr>
        <p:grpSpPr>
          <a:xfrm>
            <a:off x="1117323" y="4762510"/>
            <a:ext cx="9717868" cy="1862489"/>
            <a:chOff x="1117323" y="4762510"/>
            <a:chExt cx="9717868" cy="1862489"/>
          </a:xfrm>
        </p:grpSpPr>
        <p:pic>
          <p:nvPicPr>
            <p:cNvPr id="42" name="Picture 41">
              <a:extLst>
                <a:ext uri="{FF2B5EF4-FFF2-40B4-BE49-F238E27FC236}">
                  <a16:creationId xmlns:a16="http://schemas.microsoft.com/office/drawing/2014/main" id="{7B0A2140-DAA6-4375-0B65-0FEBF85E1A8F}"/>
                </a:ext>
              </a:extLst>
            </p:cNvPr>
            <p:cNvPicPr>
              <a:picLocks noChangeAspect="1"/>
            </p:cNvPicPr>
            <p:nvPr/>
          </p:nvPicPr>
          <p:blipFill>
            <a:blip r:embed="rId5"/>
            <a:srcRect t="50000"/>
            <a:stretch>
              <a:fillRect/>
            </a:stretch>
          </p:blipFill>
          <p:spPr>
            <a:xfrm>
              <a:off x="1117325" y="4762510"/>
              <a:ext cx="9717866" cy="1862489"/>
            </a:xfrm>
            <a:prstGeom prst="rect">
              <a:avLst/>
            </a:prstGeom>
          </p:spPr>
        </p:pic>
        <p:sp>
          <p:nvSpPr>
            <p:cNvPr id="46" name="Rectangle 45">
              <a:extLst>
                <a:ext uri="{FF2B5EF4-FFF2-40B4-BE49-F238E27FC236}">
                  <a16:creationId xmlns:a16="http://schemas.microsoft.com/office/drawing/2014/main" id="{20F44542-5AA9-5B0C-E7F3-FC9CAC8C30DF}"/>
                </a:ext>
              </a:extLst>
            </p:cNvPr>
            <p:cNvSpPr/>
            <p:nvPr/>
          </p:nvSpPr>
          <p:spPr>
            <a:xfrm>
              <a:off x="1117323" y="4772383"/>
              <a:ext cx="9717867" cy="1852616"/>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8D9F556-5D3F-690E-FFC3-E92DB372EFDB}"/>
              </a:ext>
            </a:extLst>
          </p:cNvPr>
          <p:cNvSpPr txBox="1"/>
          <p:nvPr/>
        </p:nvSpPr>
        <p:spPr>
          <a:xfrm>
            <a:off x="5262747" y="3320489"/>
            <a:ext cx="508473" cy="461665"/>
          </a:xfrm>
          <a:prstGeom prst="rect">
            <a:avLst/>
          </a:prstGeom>
          <a:noFill/>
        </p:spPr>
        <p:txBody>
          <a:bodyPr wrap="none" rtlCol="0">
            <a:spAutoFit/>
          </a:bodyPr>
          <a:lstStyle/>
          <a:p>
            <a:pPr defTabSz="342900"/>
            <a:r>
              <a:rPr lang="en-US" sz="2400" dirty="0">
                <a:solidFill>
                  <a:prstClr val="black"/>
                </a:solidFill>
                <a:highlight>
                  <a:srgbClr val="00FFFF"/>
                </a:highlight>
                <a:latin typeface="Gill Sans MT" panose="020B0502020104020203"/>
              </a:rPr>
              <a:t>  2</a:t>
            </a:r>
          </a:p>
        </p:txBody>
      </p:sp>
      <p:sp>
        <p:nvSpPr>
          <p:cNvPr id="13" name="TextBox 12">
            <a:extLst>
              <a:ext uri="{FF2B5EF4-FFF2-40B4-BE49-F238E27FC236}">
                <a16:creationId xmlns:a16="http://schemas.microsoft.com/office/drawing/2014/main" id="{E290F0A2-1B3A-6DA8-BBD0-8BB556132CF8}"/>
              </a:ext>
            </a:extLst>
          </p:cNvPr>
          <p:cNvSpPr txBox="1"/>
          <p:nvPr/>
        </p:nvSpPr>
        <p:spPr>
          <a:xfrm>
            <a:off x="5262747" y="4012532"/>
            <a:ext cx="492443" cy="461665"/>
          </a:xfrm>
          <a:prstGeom prst="rect">
            <a:avLst/>
          </a:prstGeom>
          <a:noFill/>
        </p:spPr>
        <p:txBody>
          <a:bodyPr wrap="none" rtlCol="0">
            <a:spAutoFit/>
          </a:bodyPr>
          <a:lstStyle/>
          <a:p>
            <a:pPr defTabSz="342900"/>
            <a:r>
              <a:rPr lang="en-US" sz="2400" dirty="0">
                <a:solidFill>
                  <a:prstClr val="black"/>
                </a:solidFill>
                <a:highlight>
                  <a:srgbClr val="00FFFF"/>
                </a:highlight>
                <a:latin typeface="Gill Sans MT" panose="020B0502020104020203"/>
              </a:rPr>
              <a:t>20</a:t>
            </a:r>
          </a:p>
        </p:txBody>
      </p:sp>
      <p:sp>
        <p:nvSpPr>
          <p:cNvPr id="28" name="TextBox 27">
            <a:extLst>
              <a:ext uri="{FF2B5EF4-FFF2-40B4-BE49-F238E27FC236}">
                <a16:creationId xmlns:a16="http://schemas.microsoft.com/office/drawing/2014/main" id="{7DE76279-BB14-3E9A-0E9D-02F653FA4243}"/>
              </a:ext>
            </a:extLst>
          </p:cNvPr>
          <p:cNvSpPr txBox="1"/>
          <p:nvPr/>
        </p:nvSpPr>
        <p:spPr>
          <a:xfrm>
            <a:off x="7371869" y="5312553"/>
            <a:ext cx="644728" cy="461665"/>
          </a:xfrm>
          <a:prstGeom prst="rect">
            <a:avLst/>
          </a:prstGeom>
          <a:noFill/>
        </p:spPr>
        <p:txBody>
          <a:bodyPr wrap="none" rtlCol="0">
            <a:spAutoFit/>
          </a:bodyPr>
          <a:lstStyle/>
          <a:p>
            <a:pPr defTabSz="342900"/>
            <a:r>
              <a:rPr lang="en-US" sz="2400" dirty="0">
                <a:solidFill>
                  <a:prstClr val="black"/>
                </a:solidFill>
                <a:highlight>
                  <a:srgbClr val="00FFFF"/>
                </a:highlight>
                <a:latin typeface="Gill Sans MT" panose="020B0502020104020203"/>
              </a:rPr>
              <a:t> .25</a:t>
            </a:r>
          </a:p>
        </p:txBody>
      </p:sp>
      <p:sp>
        <p:nvSpPr>
          <p:cNvPr id="22" name="TextBox 21">
            <a:extLst>
              <a:ext uri="{FF2B5EF4-FFF2-40B4-BE49-F238E27FC236}">
                <a16:creationId xmlns:a16="http://schemas.microsoft.com/office/drawing/2014/main" id="{3E58AACD-FB4F-6FCD-201A-74A75EEF5A07}"/>
              </a:ext>
            </a:extLst>
          </p:cNvPr>
          <p:cNvSpPr txBox="1"/>
          <p:nvPr/>
        </p:nvSpPr>
        <p:spPr>
          <a:xfrm>
            <a:off x="7437244" y="5955246"/>
            <a:ext cx="577402" cy="461665"/>
          </a:xfrm>
          <a:prstGeom prst="rect">
            <a:avLst/>
          </a:prstGeom>
          <a:noFill/>
        </p:spPr>
        <p:txBody>
          <a:bodyPr wrap="none" rtlCol="0">
            <a:spAutoFit/>
          </a:bodyPr>
          <a:lstStyle/>
          <a:p>
            <a:pPr defTabSz="342900"/>
            <a:r>
              <a:rPr lang="en-US" sz="2400" dirty="0">
                <a:solidFill>
                  <a:prstClr val="black"/>
                </a:solidFill>
                <a:highlight>
                  <a:srgbClr val="00FFFF"/>
                </a:highlight>
                <a:latin typeface="Gill Sans MT" panose="020B0502020104020203"/>
              </a:rPr>
              <a:t> 25</a:t>
            </a:r>
          </a:p>
        </p:txBody>
      </p:sp>
    </p:spTree>
    <p:extLst>
      <p:ext uri="{BB962C8B-B14F-4D97-AF65-F5344CB8AC3E}">
        <p14:creationId xmlns:p14="http://schemas.microsoft.com/office/powerpoint/2010/main" val="1216125478"/>
      </p:ext>
    </p:extLst>
  </p:cSld>
  <p:clrMapOvr>
    <a:masterClrMapping/>
  </p:clrMapOvr>
  <mc:AlternateContent xmlns:mc="http://schemas.openxmlformats.org/markup-compatibility/2006" xmlns:p14="http://schemas.microsoft.com/office/powerpoint/2010/main">
    <mc:Choice Requires="p14">
      <p:transition spd="slow" p14:dur="2000" advTm="73820"/>
    </mc:Choice>
    <mc:Fallback xmlns="">
      <p:transition spd="slow" advTm="7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15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15500"/>
                            </p:stCondLst>
                            <p:childTnLst>
                              <p:par>
                                <p:cTn id="9" presetID="22" presetClass="entr" presetSubtype="8"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6000"/>
                            </p:stCondLst>
                            <p:childTnLst>
                              <p:par>
                                <p:cTn id="13" presetID="6" presetClass="emph" presetSubtype="0" fill="hold" grpId="0" nodeType="afterEffect">
                                  <p:stCondLst>
                                    <p:cond delay="0"/>
                                  </p:stCondLst>
                                  <p:childTnLst>
                                    <p:animScale>
                                      <p:cBhvr>
                                        <p:cTn id="14" dur="2000" fill="hold"/>
                                        <p:tgtEl>
                                          <p:spTgt spid="12"/>
                                        </p:tgtEl>
                                      </p:cBhvr>
                                      <p:by x="150000" y="150000"/>
                                    </p:animScale>
                                  </p:childTnLst>
                                </p:cTn>
                              </p:par>
                              <p:par>
                                <p:cTn id="15" presetID="6" presetClass="emph" presetSubtype="0" fill="hold" grpId="0" nodeType="withEffect">
                                  <p:stCondLst>
                                    <p:cond delay="0"/>
                                  </p:stCondLst>
                                  <p:childTnLst>
                                    <p:animScale>
                                      <p:cBhvr>
                                        <p:cTn id="16" dur="2000" fill="hold"/>
                                        <p:tgtEl>
                                          <p:spTgt spid="13"/>
                                        </p:tgtEl>
                                      </p:cBhvr>
                                      <p:by x="150000" y="150000"/>
                                    </p:animScale>
                                  </p:childTnLst>
                                </p:cTn>
                              </p:par>
                            </p:childTnLst>
                          </p:cTn>
                        </p:par>
                        <p:par>
                          <p:cTn id="17" fill="hold">
                            <p:stCondLst>
                              <p:cond delay="18000"/>
                            </p:stCondLst>
                            <p:childTnLst>
                              <p:par>
                                <p:cTn id="18" presetID="22" presetClass="entr" presetSubtype="1" fill="hold" nodeType="afterEffect">
                                  <p:stCondLst>
                                    <p:cond delay="22000"/>
                                  </p:stCondLst>
                                  <p:childTnLst>
                                    <p:set>
                                      <p:cBhvr>
                                        <p:cTn id="19" dur="1" fill="hold">
                                          <p:stCondLst>
                                            <p:cond delay="0"/>
                                          </p:stCondLst>
                                        </p:cTn>
                                        <p:tgtEl>
                                          <p:spTgt spid="48"/>
                                        </p:tgtEl>
                                        <p:attrNameLst>
                                          <p:attrName>style.visibility</p:attrName>
                                        </p:attrNameLst>
                                      </p:cBhvr>
                                      <p:to>
                                        <p:strVal val="visible"/>
                                      </p:to>
                                    </p:set>
                                    <p:animEffect transition="in" filter="wipe(up)">
                                      <p:cBhvr>
                                        <p:cTn id="20" dur="500"/>
                                        <p:tgtEl>
                                          <p:spTgt spid="48"/>
                                        </p:tgtEl>
                                      </p:cBhvr>
                                    </p:animEffect>
                                  </p:childTnLst>
                                </p:cTn>
                              </p:par>
                            </p:childTnLst>
                          </p:cTn>
                        </p:par>
                        <p:par>
                          <p:cTn id="21" fill="hold">
                            <p:stCondLst>
                              <p:cond delay="4050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41000"/>
                            </p:stCondLst>
                            <p:childTnLst>
                              <p:par>
                                <p:cTn id="26" presetID="6" presetClass="emph" presetSubtype="0" fill="hold" grpId="1" nodeType="afterEffect">
                                  <p:stCondLst>
                                    <p:cond delay="0"/>
                                  </p:stCondLst>
                                  <p:childTnLst>
                                    <p:animScale>
                                      <p:cBhvr>
                                        <p:cTn id="27" dur="2000" fill="hold"/>
                                        <p:tgtEl>
                                          <p:spTgt spid="22"/>
                                        </p:tgtEl>
                                      </p:cBhvr>
                                      <p:by x="150000" y="150000"/>
                                    </p:animScale>
                                  </p:childTnLst>
                                </p:cTn>
                              </p:par>
                            </p:childTnLst>
                          </p:cTn>
                        </p:par>
                        <p:par>
                          <p:cTn id="28" fill="hold">
                            <p:stCondLst>
                              <p:cond delay="43000"/>
                            </p:stCondLst>
                            <p:childTnLst>
                              <p:par>
                                <p:cTn id="29" presetID="22" presetClass="entr" presetSubtype="8"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43500"/>
                            </p:stCondLst>
                            <p:childTnLst>
                              <p:par>
                                <p:cTn id="33" presetID="6" presetClass="emph" presetSubtype="0" fill="hold" grpId="1" nodeType="afterEffect">
                                  <p:stCondLst>
                                    <p:cond delay="0"/>
                                  </p:stCondLst>
                                  <p:childTnLst>
                                    <p:animScale>
                                      <p:cBhvr>
                                        <p:cTn id="34"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28" grpId="0"/>
      <p:bldP spid="28" grpId="1"/>
      <p:bldP spid="22" grpId="0"/>
      <p:bldP spid="2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C3ECA-D202-9A44-F55C-51013F4A5DC3}"/>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0FB05006-1DD9-117E-4D5D-908E8D2A473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3288C7-54A6-8466-11D1-BA0528247507}"/>
              </a:ext>
            </a:extLst>
          </p:cNvPr>
          <p:cNvSpPr txBox="1"/>
          <p:nvPr/>
        </p:nvSpPr>
        <p:spPr>
          <a:xfrm>
            <a:off x="1554130" y="205294"/>
            <a:ext cx="9083741"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Physical Inventory Sheet Activity</a:t>
            </a:r>
          </a:p>
        </p:txBody>
      </p:sp>
      <p:cxnSp>
        <p:nvCxnSpPr>
          <p:cNvPr id="4" name="Straight Connector 3">
            <a:extLst>
              <a:ext uri="{FF2B5EF4-FFF2-40B4-BE49-F238E27FC236}">
                <a16:creationId xmlns:a16="http://schemas.microsoft.com/office/drawing/2014/main" id="{5BDEDF43-FF43-1211-232F-2CA0C5B9AE64}"/>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5A7DB50D-3CA6-286B-3040-2900298ACBA0}"/>
              </a:ext>
            </a:extLst>
          </p:cNvPr>
          <p:cNvSpPr txBox="1"/>
          <p:nvPr/>
        </p:nvSpPr>
        <p:spPr>
          <a:xfrm>
            <a:off x="211987" y="1229342"/>
            <a:ext cx="5198213" cy="1200329"/>
          </a:xfrm>
          <a:prstGeom prst="rect">
            <a:avLst/>
          </a:prstGeom>
          <a:noFill/>
        </p:spPr>
        <p:txBody>
          <a:bodyPr wrap="square">
            <a:spAutoFit/>
          </a:bodyPr>
          <a:lstStyle/>
          <a:p>
            <a:pPr algn="ctr"/>
            <a:r>
              <a:rPr lang="en-US" sz="2400" dirty="0"/>
              <a:t>Use the </a:t>
            </a:r>
            <a:r>
              <a:rPr lang="en-US" sz="2400" i="1" dirty="0"/>
              <a:t>Physical Inventory Worksheet </a:t>
            </a:r>
            <a:r>
              <a:rPr lang="en-US" sz="2400" dirty="0"/>
              <a:t>to</a:t>
            </a:r>
            <a:r>
              <a:rPr lang="en-US" sz="2400" i="1" dirty="0"/>
              <a:t> </a:t>
            </a:r>
            <a:r>
              <a:rPr lang="en-US" sz="2400" dirty="0"/>
              <a:t>enter the full and broken case quantities.</a:t>
            </a:r>
          </a:p>
        </p:txBody>
      </p:sp>
      <p:pic>
        <p:nvPicPr>
          <p:cNvPr id="11" name="Picture 10">
            <a:extLst>
              <a:ext uri="{FF2B5EF4-FFF2-40B4-BE49-F238E27FC236}">
                <a16:creationId xmlns:a16="http://schemas.microsoft.com/office/drawing/2014/main" id="{26430C63-DF2C-50D9-4079-DC4ACB83F32C}"/>
              </a:ext>
            </a:extLst>
          </p:cNvPr>
          <p:cNvPicPr>
            <a:picLocks noChangeAspect="1"/>
          </p:cNvPicPr>
          <p:nvPr/>
        </p:nvPicPr>
        <p:blipFill>
          <a:blip r:embed="rId5"/>
          <a:stretch>
            <a:fillRect/>
          </a:stretch>
        </p:blipFill>
        <p:spPr>
          <a:xfrm>
            <a:off x="965940" y="2417233"/>
            <a:ext cx="3565198" cy="4307933"/>
          </a:xfrm>
          <a:prstGeom prst="rect">
            <a:avLst/>
          </a:prstGeom>
          <a:ln>
            <a:solidFill>
              <a:schemeClr val="tx1"/>
            </a:solidFill>
          </a:ln>
        </p:spPr>
      </p:pic>
      <p:pic>
        <p:nvPicPr>
          <p:cNvPr id="60" name="Picture 59">
            <a:extLst>
              <a:ext uri="{FF2B5EF4-FFF2-40B4-BE49-F238E27FC236}">
                <a16:creationId xmlns:a16="http://schemas.microsoft.com/office/drawing/2014/main" id="{E11AB83D-2DB5-193E-5EB0-8F1FAE2B2E9F}"/>
              </a:ext>
            </a:extLst>
          </p:cNvPr>
          <p:cNvPicPr>
            <a:picLocks noChangeAspect="1"/>
          </p:cNvPicPr>
          <p:nvPr/>
        </p:nvPicPr>
        <p:blipFill>
          <a:blip r:embed="rId6"/>
          <a:stretch>
            <a:fillRect/>
          </a:stretch>
        </p:blipFill>
        <p:spPr>
          <a:xfrm>
            <a:off x="5744619" y="1560663"/>
            <a:ext cx="5607314" cy="4772965"/>
          </a:xfrm>
          <a:prstGeom prst="rect">
            <a:avLst/>
          </a:prstGeom>
        </p:spPr>
      </p:pic>
    </p:spTree>
    <p:extLst>
      <p:ext uri="{BB962C8B-B14F-4D97-AF65-F5344CB8AC3E}">
        <p14:creationId xmlns:p14="http://schemas.microsoft.com/office/powerpoint/2010/main" val="1599195108"/>
      </p:ext>
    </p:extLst>
  </p:cSld>
  <p:clrMapOvr>
    <a:masterClrMapping/>
  </p:clrMapOvr>
  <mc:AlternateContent xmlns:mc="http://schemas.openxmlformats.org/markup-compatibility/2006" xmlns:p14="http://schemas.microsoft.com/office/powerpoint/2010/main">
    <mc:Choice Requires="p14">
      <p:transition spd="slow" p14:dur="2000" advTm="28165"/>
    </mc:Choice>
    <mc:Fallback xmlns="">
      <p:transition spd="slow" advTm="28165"/>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C3ECA-D202-9A44-F55C-51013F4A5DC3}"/>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0FB05006-1DD9-117E-4D5D-908E8D2A473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50DC3A-DF7A-C0CB-2537-A421E46E1BD1}"/>
              </a:ext>
            </a:extLst>
          </p:cNvPr>
          <p:cNvPicPr>
            <a:picLocks noChangeAspect="1"/>
          </p:cNvPicPr>
          <p:nvPr/>
        </p:nvPicPr>
        <p:blipFill>
          <a:blip r:embed="rId5"/>
          <a:stretch>
            <a:fillRect/>
          </a:stretch>
        </p:blipFill>
        <p:spPr>
          <a:xfrm>
            <a:off x="3836091" y="0"/>
            <a:ext cx="8056827" cy="6858000"/>
          </a:xfrm>
          <a:prstGeom prst="rect">
            <a:avLst/>
          </a:prstGeom>
        </p:spPr>
      </p:pic>
      <p:sp>
        <p:nvSpPr>
          <p:cNvPr id="3" name="TextBox 2">
            <a:extLst>
              <a:ext uri="{FF2B5EF4-FFF2-40B4-BE49-F238E27FC236}">
                <a16:creationId xmlns:a16="http://schemas.microsoft.com/office/drawing/2014/main" id="{C246D5D0-9A7C-7773-8A04-AE23B987B076}"/>
              </a:ext>
            </a:extLst>
          </p:cNvPr>
          <p:cNvSpPr txBox="1"/>
          <p:nvPr/>
        </p:nvSpPr>
        <p:spPr>
          <a:xfrm>
            <a:off x="211988" y="2706066"/>
            <a:ext cx="3411384" cy="1569660"/>
          </a:xfrm>
          <a:prstGeom prst="rect">
            <a:avLst/>
          </a:prstGeom>
          <a:noFill/>
        </p:spPr>
        <p:txBody>
          <a:bodyPr wrap="square">
            <a:spAutoFit/>
          </a:bodyPr>
          <a:lstStyle/>
          <a:p>
            <a:pPr algn="ctr"/>
            <a:r>
              <a:rPr lang="en-US" sz="2400" dirty="0"/>
              <a:t>Use the </a:t>
            </a:r>
            <a:r>
              <a:rPr lang="en-US" sz="2400" i="1" dirty="0"/>
              <a:t>Physical Inventory Worksheet </a:t>
            </a:r>
            <a:r>
              <a:rPr lang="en-US" sz="2400" dirty="0"/>
              <a:t>to</a:t>
            </a:r>
            <a:r>
              <a:rPr lang="en-US" sz="2400" i="1" dirty="0"/>
              <a:t> </a:t>
            </a:r>
            <a:r>
              <a:rPr lang="en-US" sz="2400" dirty="0"/>
              <a:t>enter the full and broken case quantities.</a:t>
            </a:r>
          </a:p>
        </p:txBody>
      </p:sp>
    </p:spTree>
    <p:extLst>
      <p:ext uri="{BB962C8B-B14F-4D97-AF65-F5344CB8AC3E}">
        <p14:creationId xmlns:p14="http://schemas.microsoft.com/office/powerpoint/2010/main" val="2166672570"/>
      </p:ext>
    </p:extLst>
  </p:cSld>
  <p:clrMapOvr>
    <a:masterClrMapping/>
  </p:clrMapOvr>
  <mc:AlternateContent xmlns:mc="http://schemas.openxmlformats.org/markup-compatibility/2006" xmlns:p14="http://schemas.microsoft.com/office/powerpoint/2010/main">
    <mc:Choice Requires="p14">
      <p:transition spd="slow" p14:dur="2000" advTm="28165"/>
    </mc:Choice>
    <mc:Fallback xmlns="">
      <p:transition spd="slow" advTm="28165"/>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BF8D9-448D-BF0C-7C8A-4C39704A0A67}"/>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8AD57F4C-6816-C958-8635-5D4CBA0C8DA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DDFE08B-A333-8E6A-C1F9-A97ECDCD30A7}"/>
              </a:ext>
            </a:extLst>
          </p:cNvPr>
          <p:cNvSpPr txBox="1"/>
          <p:nvPr/>
        </p:nvSpPr>
        <p:spPr>
          <a:xfrm>
            <a:off x="188897" y="151817"/>
            <a:ext cx="4089433"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Answer Sheet</a:t>
            </a:r>
          </a:p>
        </p:txBody>
      </p:sp>
      <p:pic>
        <p:nvPicPr>
          <p:cNvPr id="8" name="Picture 7" descr="A close-up of a document&#10;&#10;AI-generated content may be incorrect.">
            <a:extLst>
              <a:ext uri="{FF2B5EF4-FFF2-40B4-BE49-F238E27FC236}">
                <a16:creationId xmlns:a16="http://schemas.microsoft.com/office/drawing/2014/main" id="{11415222-EEDB-B8C5-5D5F-AC16C6084A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0138" y="102645"/>
            <a:ext cx="5605462" cy="6652710"/>
          </a:xfrm>
          <a:prstGeom prst="rect">
            <a:avLst/>
          </a:prstGeom>
          <a:ln>
            <a:solidFill>
              <a:schemeClr val="tx1"/>
            </a:solidFill>
          </a:ln>
        </p:spPr>
      </p:pic>
      <p:sp>
        <p:nvSpPr>
          <p:cNvPr id="7" name="TextBox 6">
            <a:extLst>
              <a:ext uri="{FF2B5EF4-FFF2-40B4-BE49-F238E27FC236}">
                <a16:creationId xmlns:a16="http://schemas.microsoft.com/office/drawing/2014/main" id="{C1BA9932-C85A-946E-7AC5-DE42FD98CE9B}"/>
              </a:ext>
            </a:extLst>
          </p:cNvPr>
          <p:cNvSpPr txBox="1"/>
          <p:nvPr/>
        </p:nvSpPr>
        <p:spPr>
          <a:xfrm>
            <a:off x="7910511" y="1112553"/>
            <a:ext cx="1367682" cy="253916"/>
          </a:xfrm>
          <a:prstGeom prst="rect">
            <a:avLst/>
          </a:prstGeom>
        </p:spPr>
        <p:txBody>
          <a:bodyPr wrap="none" rtlCol="0">
            <a:spAutoFit/>
          </a:bodyPr>
          <a:lstStyle/>
          <a:p>
            <a:r>
              <a:rPr lang="en-US" sz="1050" b="1" dirty="0">
                <a:solidFill>
                  <a:srgbClr val="FF0000"/>
                </a:solidFill>
              </a:rPr>
              <a:t>2                                  .75</a:t>
            </a:r>
          </a:p>
        </p:txBody>
      </p:sp>
      <p:sp>
        <p:nvSpPr>
          <p:cNvPr id="9" name="TextBox 8">
            <a:extLst>
              <a:ext uri="{FF2B5EF4-FFF2-40B4-BE49-F238E27FC236}">
                <a16:creationId xmlns:a16="http://schemas.microsoft.com/office/drawing/2014/main" id="{7A11BE53-EA2E-03F5-158F-EFCF5CCA7DD2}"/>
              </a:ext>
            </a:extLst>
          </p:cNvPr>
          <p:cNvSpPr txBox="1"/>
          <p:nvPr/>
        </p:nvSpPr>
        <p:spPr>
          <a:xfrm>
            <a:off x="7910511" y="2693703"/>
            <a:ext cx="256802" cy="253916"/>
          </a:xfrm>
          <a:prstGeom prst="rect">
            <a:avLst/>
          </a:prstGeom>
          <a:noFill/>
        </p:spPr>
        <p:txBody>
          <a:bodyPr wrap="none" rtlCol="0">
            <a:spAutoFit/>
          </a:bodyPr>
          <a:lstStyle/>
          <a:p>
            <a:r>
              <a:rPr lang="en-US" sz="1050" b="1" dirty="0">
                <a:solidFill>
                  <a:srgbClr val="FF0000"/>
                </a:solidFill>
              </a:rPr>
              <a:t>3</a:t>
            </a:r>
          </a:p>
        </p:txBody>
      </p:sp>
      <p:sp>
        <p:nvSpPr>
          <p:cNvPr id="10" name="TextBox 9">
            <a:extLst>
              <a:ext uri="{FF2B5EF4-FFF2-40B4-BE49-F238E27FC236}">
                <a16:creationId xmlns:a16="http://schemas.microsoft.com/office/drawing/2014/main" id="{33ADAC4D-9250-793B-B331-02C454C1938A}"/>
              </a:ext>
            </a:extLst>
          </p:cNvPr>
          <p:cNvSpPr txBox="1"/>
          <p:nvPr/>
        </p:nvSpPr>
        <p:spPr>
          <a:xfrm>
            <a:off x="7910511" y="3035975"/>
            <a:ext cx="1282723" cy="253916"/>
          </a:xfrm>
          <a:prstGeom prst="rect">
            <a:avLst/>
          </a:prstGeom>
          <a:noFill/>
        </p:spPr>
        <p:txBody>
          <a:bodyPr wrap="none" rtlCol="0">
            <a:spAutoFit/>
          </a:bodyPr>
          <a:lstStyle/>
          <a:p>
            <a:r>
              <a:rPr lang="en-US" sz="1050" b="1" dirty="0">
                <a:solidFill>
                  <a:srgbClr val="FF0000"/>
                </a:solidFill>
              </a:rPr>
              <a:t>2                                   3</a:t>
            </a:r>
          </a:p>
        </p:txBody>
      </p:sp>
      <p:sp>
        <p:nvSpPr>
          <p:cNvPr id="11" name="TextBox 10">
            <a:extLst>
              <a:ext uri="{FF2B5EF4-FFF2-40B4-BE49-F238E27FC236}">
                <a16:creationId xmlns:a16="http://schemas.microsoft.com/office/drawing/2014/main" id="{28FF79FE-7AAB-105A-CE25-1C0D390D61FA}"/>
              </a:ext>
            </a:extLst>
          </p:cNvPr>
          <p:cNvSpPr txBox="1"/>
          <p:nvPr/>
        </p:nvSpPr>
        <p:spPr>
          <a:xfrm>
            <a:off x="7910510" y="4763944"/>
            <a:ext cx="1282723" cy="253916"/>
          </a:xfrm>
          <a:prstGeom prst="rect">
            <a:avLst/>
          </a:prstGeom>
          <a:noFill/>
        </p:spPr>
        <p:txBody>
          <a:bodyPr wrap="none" rtlCol="0">
            <a:spAutoFit/>
          </a:bodyPr>
          <a:lstStyle/>
          <a:p>
            <a:r>
              <a:rPr lang="en-US" sz="1050" b="1" dirty="0">
                <a:solidFill>
                  <a:srgbClr val="FF0000"/>
                </a:solidFill>
              </a:rPr>
              <a:t>3                                   4</a:t>
            </a:r>
          </a:p>
        </p:txBody>
      </p:sp>
      <p:sp>
        <p:nvSpPr>
          <p:cNvPr id="12" name="TextBox 11">
            <a:extLst>
              <a:ext uri="{FF2B5EF4-FFF2-40B4-BE49-F238E27FC236}">
                <a16:creationId xmlns:a16="http://schemas.microsoft.com/office/drawing/2014/main" id="{06B976A3-6938-A706-2804-7C1416429CDE}"/>
              </a:ext>
            </a:extLst>
          </p:cNvPr>
          <p:cNvSpPr txBox="1"/>
          <p:nvPr/>
        </p:nvSpPr>
        <p:spPr>
          <a:xfrm>
            <a:off x="7910509" y="6023005"/>
            <a:ext cx="1367682" cy="253916"/>
          </a:xfrm>
          <a:prstGeom prst="rect">
            <a:avLst/>
          </a:prstGeom>
          <a:noFill/>
        </p:spPr>
        <p:txBody>
          <a:bodyPr wrap="none" rtlCol="0">
            <a:spAutoFit/>
          </a:bodyPr>
          <a:lstStyle/>
          <a:p>
            <a:r>
              <a:rPr lang="en-US" sz="1050" b="1" dirty="0">
                <a:solidFill>
                  <a:srgbClr val="FF0000"/>
                </a:solidFill>
              </a:rPr>
              <a:t>2                                  .75</a:t>
            </a:r>
          </a:p>
        </p:txBody>
      </p:sp>
      <p:sp>
        <p:nvSpPr>
          <p:cNvPr id="13" name="TextBox 12">
            <a:extLst>
              <a:ext uri="{FF2B5EF4-FFF2-40B4-BE49-F238E27FC236}">
                <a16:creationId xmlns:a16="http://schemas.microsoft.com/office/drawing/2014/main" id="{CA40F01A-891C-0DDD-078D-6FE029F2F6F8}"/>
              </a:ext>
            </a:extLst>
          </p:cNvPr>
          <p:cNvSpPr txBox="1"/>
          <p:nvPr/>
        </p:nvSpPr>
        <p:spPr>
          <a:xfrm>
            <a:off x="7905686" y="1232862"/>
            <a:ext cx="1382110" cy="253916"/>
          </a:xfrm>
          <a:prstGeom prst="rect">
            <a:avLst/>
          </a:prstGeom>
          <a:noFill/>
        </p:spPr>
        <p:txBody>
          <a:bodyPr wrap="none" rtlCol="0">
            <a:spAutoFit/>
          </a:bodyPr>
          <a:lstStyle/>
          <a:p>
            <a:r>
              <a:rPr lang="en-US" sz="1050" b="1" dirty="0">
                <a:solidFill>
                  <a:srgbClr val="FF0000"/>
                </a:solidFill>
              </a:rPr>
              <a:t>4                                    11</a:t>
            </a:r>
          </a:p>
        </p:txBody>
      </p:sp>
      <p:sp>
        <p:nvSpPr>
          <p:cNvPr id="14" name="TextBox 13">
            <a:extLst>
              <a:ext uri="{FF2B5EF4-FFF2-40B4-BE49-F238E27FC236}">
                <a16:creationId xmlns:a16="http://schemas.microsoft.com/office/drawing/2014/main" id="{B69B53A5-F364-1040-E0A8-0FD1904CEE87}"/>
              </a:ext>
            </a:extLst>
          </p:cNvPr>
          <p:cNvSpPr txBox="1"/>
          <p:nvPr/>
        </p:nvSpPr>
        <p:spPr>
          <a:xfrm>
            <a:off x="4943473" y="6506595"/>
            <a:ext cx="377026" cy="200055"/>
          </a:xfrm>
          <a:prstGeom prst="rect">
            <a:avLst/>
          </a:prstGeom>
          <a:noFill/>
        </p:spPr>
        <p:txBody>
          <a:bodyPr wrap="none" rtlCol="0">
            <a:spAutoFit/>
          </a:bodyPr>
          <a:lstStyle/>
          <a:p>
            <a:r>
              <a:rPr lang="en-US" sz="700" b="1" dirty="0"/>
              <a:t>1123</a:t>
            </a:r>
          </a:p>
        </p:txBody>
      </p:sp>
      <p:sp>
        <p:nvSpPr>
          <p:cNvPr id="23" name="TextBox 22">
            <a:extLst>
              <a:ext uri="{FF2B5EF4-FFF2-40B4-BE49-F238E27FC236}">
                <a16:creationId xmlns:a16="http://schemas.microsoft.com/office/drawing/2014/main" id="{1532EA1C-42C2-454C-D352-789B8B1E5244}"/>
              </a:ext>
            </a:extLst>
          </p:cNvPr>
          <p:cNvSpPr txBox="1"/>
          <p:nvPr/>
        </p:nvSpPr>
        <p:spPr>
          <a:xfrm>
            <a:off x="1452707" y="985830"/>
            <a:ext cx="1574470" cy="338554"/>
          </a:xfrm>
          <a:prstGeom prst="rect">
            <a:avLst/>
          </a:prstGeom>
          <a:noFill/>
        </p:spPr>
        <p:txBody>
          <a:bodyPr wrap="none" rtlCol="0">
            <a:spAutoFit/>
          </a:bodyPr>
          <a:lstStyle/>
          <a:p>
            <a:r>
              <a:rPr lang="en-US" sz="1600" dirty="0"/>
              <a:t>Cases On Hand</a:t>
            </a:r>
          </a:p>
        </p:txBody>
      </p:sp>
      <p:sp>
        <p:nvSpPr>
          <p:cNvPr id="24" name="TextBox 23">
            <a:extLst>
              <a:ext uri="{FF2B5EF4-FFF2-40B4-BE49-F238E27FC236}">
                <a16:creationId xmlns:a16="http://schemas.microsoft.com/office/drawing/2014/main" id="{F765687C-E03E-2DA3-4900-C0DB8AEBBECF}"/>
              </a:ext>
            </a:extLst>
          </p:cNvPr>
          <p:cNvSpPr txBox="1"/>
          <p:nvPr/>
        </p:nvSpPr>
        <p:spPr>
          <a:xfrm>
            <a:off x="2994165" y="985830"/>
            <a:ext cx="1635641" cy="338554"/>
          </a:xfrm>
          <a:prstGeom prst="rect">
            <a:avLst/>
          </a:prstGeom>
          <a:noFill/>
        </p:spPr>
        <p:txBody>
          <a:bodyPr wrap="none" rtlCol="0">
            <a:spAutoFit/>
          </a:bodyPr>
          <a:lstStyle/>
          <a:p>
            <a:r>
              <a:rPr lang="en-US" sz="1600" dirty="0"/>
              <a:t>Broken On Hand</a:t>
            </a:r>
          </a:p>
        </p:txBody>
      </p:sp>
      <p:sp>
        <p:nvSpPr>
          <p:cNvPr id="25" name="TextBox 24">
            <a:extLst>
              <a:ext uri="{FF2B5EF4-FFF2-40B4-BE49-F238E27FC236}">
                <a16:creationId xmlns:a16="http://schemas.microsoft.com/office/drawing/2014/main" id="{0234846D-8683-7AFE-E3C5-9FB17400DCC7}"/>
              </a:ext>
            </a:extLst>
          </p:cNvPr>
          <p:cNvSpPr txBox="1"/>
          <p:nvPr/>
        </p:nvSpPr>
        <p:spPr>
          <a:xfrm>
            <a:off x="273481" y="985830"/>
            <a:ext cx="1217000" cy="338554"/>
          </a:xfrm>
          <a:prstGeom prst="rect">
            <a:avLst/>
          </a:prstGeom>
          <a:noFill/>
        </p:spPr>
        <p:txBody>
          <a:bodyPr wrap="none" rtlCol="0">
            <a:spAutoFit/>
          </a:bodyPr>
          <a:lstStyle/>
          <a:p>
            <a:r>
              <a:rPr lang="en-US" sz="1600" dirty="0"/>
              <a:t>Description</a:t>
            </a:r>
          </a:p>
        </p:txBody>
      </p:sp>
      <p:cxnSp>
        <p:nvCxnSpPr>
          <p:cNvPr id="27" name="Straight Connector 26">
            <a:extLst>
              <a:ext uri="{FF2B5EF4-FFF2-40B4-BE49-F238E27FC236}">
                <a16:creationId xmlns:a16="http://schemas.microsoft.com/office/drawing/2014/main" id="{D834991E-52ED-BF80-D578-3537F13BD22F}"/>
              </a:ext>
            </a:extLst>
          </p:cNvPr>
          <p:cNvCxnSpPr>
            <a:cxnSpLocks/>
          </p:cNvCxnSpPr>
          <p:nvPr/>
        </p:nvCxnSpPr>
        <p:spPr>
          <a:xfrm>
            <a:off x="1471572" y="1302748"/>
            <a:ext cx="0" cy="2388185"/>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43D3D76B-0477-9166-E27D-60E012019604}"/>
              </a:ext>
            </a:extLst>
          </p:cNvPr>
          <p:cNvCxnSpPr>
            <a:cxnSpLocks/>
          </p:cNvCxnSpPr>
          <p:nvPr/>
        </p:nvCxnSpPr>
        <p:spPr>
          <a:xfrm>
            <a:off x="3008406" y="1302748"/>
            <a:ext cx="0" cy="2388185"/>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42EB93D2-2CDD-34DF-2E59-D1B0ABA5B9C4}"/>
              </a:ext>
            </a:extLst>
          </p:cNvPr>
          <p:cNvCxnSpPr>
            <a:cxnSpLocks/>
          </p:cNvCxnSpPr>
          <p:nvPr/>
        </p:nvCxnSpPr>
        <p:spPr>
          <a:xfrm flipH="1">
            <a:off x="323808" y="1304911"/>
            <a:ext cx="4114800"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4B2AE58A-D71D-FCC6-9DAF-08912E08B86C}"/>
              </a:ext>
            </a:extLst>
          </p:cNvPr>
          <p:cNvCxnSpPr>
            <a:cxnSpLocks/>
          </p:cNvCxnSpPr>
          <p:nvPr/>
        </p:nvCxnSpPr>
        <p:spPr>
          <a:xfrm flipH="1">
            <a:off x="323808" y="1743065"/>
            <a:ext cx="41148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388FB0C7-B63A-44CE-A78D-DF7F4D689B3D}"/>
              </a:ext>
            </a:extLst>
          </p:cNvPr>
          <p:cNvCxnSpPr>
            <a:cxnSpLocks/>
          </p:cNvCxnSpPr>
          <p:nvPr/>
        </p:nvCxnSpPr>
        <p:spPr>
          <a:xfrm flipH="1">
            <a:off x="323808" y="2132639"/>
            <a:ext cx="41148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4C01EAD5-BC65-9804-5E90-DBA046D986D3}"/>
              </a:ext>
            </a:extLst>
          </p:cNvPr>
          <p:cNvCxnSpPr>
            <a:cxnSpLocks/>
          </p:cNvCxnSpPr>
          <p:nvPr/>
        </p:nvCxnSpPr>
        <p:spPr>
          <a:xfrm flipH="1">
            <a:off x="323808" y="2522213"/>
            <a:ext cx="4114800" cy="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E7D24229-0D54-C0D9-ED6A-FE94879371F9}"/>
              </a:ext>
            </a:extLst>
          </p:cNvPr>
          <p:cNvCxnSpPr>
            <a:cxnSpLocks/>
          </p:cNvCxnSpPr>
          <p:nvPr/>
        </p:nvCxnSpPr>
        <p:spPr>
          <a:xfrm flipH="1">
            <a:off x="323808" y="2911787"/>
            <a:ext cx="4114800" cy="0"/>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4C8FA337-9360-F087-D651-224F26BFA281}"/>
              </a:ext>
            </a:extLst>
          </p:cNvPr>
          <p:cNvCxnSpPr>
            <a:cxnSpLocks/>
          </p:cNvCxnSpPr>
          <p:nvPr/>
        </p:nvCxnSpPr>
        <p:spPr>
          <a:xfrm flipH="1">
            <a:off x="323808" y="3690936"/>
            <a:ext cx="4114800" cy="0"/>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7EEDD185-3FC5-3023-7E37-EB4373414804}"/>
              </a:ext>
            </a:extLst>
          </p:cNvPr>
          <p:cNvCxnSpPr>
            <a:cxnSpLocks/>
          </p:cNvCxnSpPr>
          <p:nvPr/>
        </p:nvCxnSpPr>
        <p:spPr>
          <a:xfrm flipH="1">
            <a:off x="323808" y="3301361"/>
            <a:ext cx="4114800" cy="0"/>
          </a:xfrm>
          <a:prstGeom prst="line">
            <a:avLst/>
          </a:prstGeom>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1A24F650-7A9B-CAF3-A452-8B56D4995C0B}"/>
              </a:ext>
            </a:extLst>
          </p:cNvPr>
          <p:cNvSpPr txBox="1"/>
          <p:nvPr/>
        </p:nvSpPr>
        <p:spPr>
          <a:xfrm>
            <a:off x="180054" y="1261753"/>
            <a:ext cx="1366080" cy="523220"/>
          </a:xfrm>
          <a:prstGeom prst="rect">
            <a:avLst/>
          </a:prstGeom>
          <a:noFill/>
        </p:spPr>
        <p:txBody>
          <a:bodyPr wrap="none" rtlCol="0">
            <a:spAutoFit/>
          </a:bodyPr>
          <a:lstStyle/>
          <a:p>
            <a:pPr algn="ctr"/>
            <a:r>
              <a:rPr lang="en-US" sz="1400" dirty="0"/>
              <a:t>Seasoning Salt </a:t>
            </a:r>
          </a:p>
          <a:p>
            <a:pPr algn="ctr"/>
            <a:r>
              <a:rPr lang="en-US" sz="1400" dirty="0"/>
              <a:t>10oz</a:t>
            </a:r>
          </a:p>
        </p:txBody>
      </p:sp>
      <p:sp>
        <p:nvSpPr>
          <p:cNvPr id="39" name="TextBox 38">
            <a:extLst>
              <a:ext uri="{FF2B5EF4-FFF2-40B4-BE49-F238E27FC236}">
                <a16:creationId xmlns:a16="http://schemas.microsoft.com/office/drawing/2014/main" id="{56BB5B52-0DC0-69D1-351E-DD7251E2C8D2}"/>
              </a:ext>
            </a:extLst>
          </p:cNvPr>
          <p:cNvSpPr txBox="1"/>
          <p:nvPr/>
        </p:nvSpPr>
        <p:spPr>
          <a:xfrm>
            <a:off x="540498" y="1794053"/>
            <a:ext cx="663964" cy="307777"/>
          </a:xfrm>
          <a:prstGeom prst="rect">
            <a:avLst/>
          </a:prstGeom>
          <a:noFill/>
        </p:spPr>
        <p:txBody>
          <a:bodyPr wrap="none" rtlCol="0">
            <a:spAutoFit/>
          </a:bodyPr>
          <a:lstStyle/>
          <a:p>
            <a:pPr algn="ctr"/>
            <a:r>
              <a:rPr lang="en-US" sz="1400" dirty="0"/>
              <a:t>Relish</a:t>
            </a:r>
          </a:p>
        </p:txBody>
      </p:sp>
      <p:sp>
        <p:nvSpPr>
          <p:cNvPr id="40" name="TextBox 39">
            <a:extLst>
              <a:ext uri="{FF2B5EF4-FFF2-40B4-BE49-F238E27FC236}">
                <a16:creationId xmlns:a16="http://schemas.microsoft.com/office/drawing/2014/main" id="{5EDB2242-07AA-F99A-3615-52536715E950}"/>
              </a:ext>
            </a:extLst>
          </p:cNvPr>
          <p:cNvSpPr txBox="1"/>
          <p:nvPr/>
        </p:nvSpPr>
        <p:spPr>
          <a:xfrm>
            <a:off x="394443" y="2213233"/>
            <a:ext cx="975075" cy="307777"/>
          </a:xfrm>
          <a:prstGeom prst="rect">
            <a:avLst/>
          </a:prstGeom>
          <a:noFill/>
        </p:spPr>
        <p:txBody>
          <a:bodyPr wrap="none" rtlCol="0">
            <a:spAutoFit/>
          </a:bodyPr>
          <a:lstStyle/>
          <a:p>
            <a:pPr algn="ctr"/>
            <a:r>
              <a:rPr lang="en-US" sz="1400" dirty="0"/>
              <a:t>Tuna Light</a:t>
            </a:r>
          </a:p>
        </p:txBody>
      </p:sp>
      <p:sp>
        <p:nvSpPr>
          <p:cNvPr id="41" name="TextBox 40">
            <a:extLst>
              <a:ext uri="{FF2B5EF4-FFF2-40B4-BE49-F238E27FC236}">
                <a16:creationId xmlns:a16="http://schemas.microsoft.com/office/drawing/2014/main" id="{AADF5438-1D3A-DBBC-910E-33B98F6075F3}"/>
              </a:ext>
            </a:extLst>
          </p:cNvPr>
          <p:cNvSpPr txBox="1"/>
          <p:nvPr/>
        </p:nvSpPr>
        <p:spPr>
          <a:xfrm>
            <a:off x="429089" y="2584066"/>
            <a:ext cx="886782" cy="307777"/>
          </a:xfrm>
          <a:prstGeom prst="rect">
            <a:avLst/>
          </a:prstGeom>
          <a:noFill/>
        </p:spPr>
        <p:txBody>
          <a:bodyPr wrap="none" rtlCol="0">
            <a:spAutoFit/>
          </a:bodyPr>
          <a:lstStyle/>
          <a:p>
            <a:pPr algn="ctr"/>
            <a:r>
              <a:rPr lang="en-US" sz="1400" dirty="0"/>
              <a:t>Cheerios</a:t>
            </a:r>
          </a:p>
        </p:txBody>
      </p:sp>
      <p:sp>
        <p:nvSpPr>
          <p:cNvPr id="42" name="TextBox 41">
            <a:extLst>
              <a:ext uri="{FF2B5EF4-FFF2-40B4-BE49-F238E27FC236}">
                <a16:creationId xmlns:a16="http://schemas.microsoft.com/office/drawing/2014/main" id="{78889108-1B71-7979-7A0F-A73D96590FA5}"/>
              </a:ext>
            </a:extLst>
          </p:cNvPr>
          <p:cNvSpPr txBox="1"/>
          <p:nvPr/>
        </p:nvSpPr>
        <p:spPr>
          <a:xfrm>
            <a:off x="516683" y="2852504"/>
            <a:ext cx="762773" cy="523220"/>
          </a:xfrm>
          <a:prstGeom prst="rect">
            <a:avLst/>
          </a:prstGeom>
          <a:noFill/>
        </p:spPr>
        <p:txBody>
          <a:bodyPr wrap="none" rtlCol="0">
            <a:spAutoFit/>
          </a:bodyPr>
          <a:lstStyle/>
          <a:p>
            <a:pPr algn="ctr"/>
            <a:r>
              <a:rPr lang="en-US" sz="1400" dirty="0"/>
              <a:t>Teriyaki</a:t>
            </a:r>
          </a:p>
          <a:p>
            <a:pPr algn="ctr"/>
            <a:r>
              <a:rPr lang="en-US" sz="1400" dirty="0"/>
              <a:t>Sauce</a:t>
            </a:r>
          </a:p>
        </p:txBody>
      </p:sp>
      <p:sp>
        <p:nvSpPr>
          <p:cNvPr id="43" name="TextBox 42">
            <a:extLst>
              <a:ext uri="{FF2B5EF4-FFF2-40B4-BE49-F238E27FC236}">
                <a16:creationId xmlns:a16="http://schemas.microsoft.com/office/drawing/2014/main" id="{B8F2FDFF-4189-68BB-7A0F-B4EE6E851080}"/>
              </a:ext>
            </a:extLst>
          </p:cNvPr>
          <p:cNvSpPr txBox="1"/>
          <p:nvPr/>
        </p:nvSpPr>
        <p:spPr>
          <a:xfrm>
            <a:off x="581414" y="3353847"/>
            <a:ext cx="601126" cy="307777"/>
          </a:xfrm>
          <a:prstGeom prst="rect">
            <a:avLst/>
          </a:prstGeom>
          <a:noFill/>
        </p:spPr>
        <p:txBody>
          <a:bodyPr wrap="none" rtlCol="0">
            <a:spAutoFit/>
          </a:bodyPr>
          <a:lstStyle/>
          <a:p>
            <a:pPr algn="ctr"/>
            <a:r>
              <a:rPr lang="en-US" sz="1400" dirty="0"/>
              <a:t>Mayo</a:t>
            </a:r>
          </a:p>
        </p:txBody>
      </p:sp>
      <p:sp>
        <p:nvSpPr>
          <p:cNvPr id="48" name="TextBox 47">
            <a:extLst>
              <a:ext uri="{FF2B5EF4-FFF2-40B4-BE49-F238E27FC236}">
                <a16:creationId xmlns:a16="http://schemas.microsoft.com/office/drawing/2014/main" id="{CC7D6BF5-DFE2-6F43-1FEA-142C0AAD2574}"/>
              </a:ext>
            </a:extLst>
          </p:cNvPr>
          <p:cNvSpPr txBox="1"/>
          <p:nvPr/>
        </p:nvSpPr>
        <p:spPr>
          <a:xfrm>
            <a:off x="2043091" y="1299493"/>
            <a:ext cx="1960793" cy="461665"/>
          </a:xfrm>
          <a:prstGeom prst="rect">
            <a:avLst/>
          </a:prstGeom>
        </p:spPr>
        <p:txBody>
          <a:bodyPr wrap="none" rtlCol="0">
            <a:spAutoFit/>
          </a:bodyPr>
          <a:lstStyle/>
          <a:p>
            <a:r>
              <a:rPr lang="en-US" sz="2400" b="1" dirty="0">
                <a:solidFill>
                  <a:srgbClr val="FF0000"/>
                </a:solidFill>
              </a:rPr>
              <a:t>2                   .75</a:t>
            </a:r>
          </a:p>
        </p:txBody>
      </p:sp>
      <p:sp>
        <p:nvSpPr>
          <p:cNvPr id="49" name="TextBox 48">
            <a:extLst>
              <a:ext uri="{FF2B5EF4-FFF2-40B4-BE49-F238E27FC236}">
                <a16:creationId xmlns:a16="http://schemas.microsoft.com/office/drawing/2014/main" id="{2E34A96C-6BEE-1CEE-3C45-7019311ED6D3}"/>
              </a:ext>
            </a:extLst>
          </p:cNvPr>
          <p:cNvSpPr txBox="1"/>
          <p:nvPr/>
        </p:nvSpPr>
        <p:spPr>
          <a:xfrm>
            <a:off x="2043091" y="1717108"/>
            <a:ext cx="412292" cy="461665"/>
          </a:xfrm>
          <a:prstGeom prst="rect">
            <a:avLst/>
          </a:prstGeom>
        </p:spPr>
        <p:txBody>
          <a:bodyPr wrap="none" rtlCol="0">
            <a:spAutoFit/>
          </a:bodyPr>
          <a:lstStyle/>
          <a:p>
            <a:r>
              <a:rPr lang="en-US" sz="2400" b="1" dirty="0">
                <a:solidFill>
                  <a:srgbClr val="FF0000"/>
                </a:solidFill>
              </a:rPr>
              <a:t>3 </a:t>
            </a:r>
          </a:p>
        </p:txBody>
      </p:sp>
      <p:sp>
        <p:nvSpPr>
          <p:cNvPr id="50" name="TextBox 49">
            <a:extLst>
              <a:ext uri="{FF2B5EF4-FFF2-40B4-BE49-F238E27FC236}">
                <a16:creationId xmlns:a16="http://schemas.microsoft.com/office/drawing/2014/main" id="{8A50CF28-8526-9559-7E83-4DB641A465C0}"/>
              </a:ext>
            </a:extLst>
          </p:cNvPr>
          <p:cNvSpPr txBox="1"/>
          <p:nvPr/>
        </p:nvSpPr>
        <p:spPr>
          <a:xfrm>
            <a:off x="2043091" y="2132636"/>
            <a:ext cx="1890261" cy="461665"/>
          </a:xfrm>
          <a:prstGeom prst="rect">
            <a:avLst/>
          </a:prstGeom>
        </p:spPr>
        <p:txBody>
          <a:bodyPr wrap="none" rtlCol="0">
            <a:spAutoFit/>
          </a:bodyPr>
          <a:lstStyle/>
          <a:p>
            <a:r>
              <a:rPr lang="en-US" sz="2400" b="1" dirty="0">
                <a:solidFill>
                  <a:srgbClr val="FF0000"/>
                </a:solidFill>
              </a:rPr>
              <a:t>2                      3</a:t>
            </a:r>
          </a:p>
        </p:txBody>
      </p:sp>
      <p:sp>
        <p:nvSpPr>
          <p:cNvPr id="51" name="TextBox 50">
            <a:extLst>
              <a:ext uri="{FF2B5EF4-FFF2-40B4-BE49-F238E27FC236}">
                <a16:creationId xmlns:a16="http://schemas.microsoft.com/office/drawing/2014/main" id="{54656EA0-4210-2098-F7E6-C395523283D4}"/>
              </a:ext>
            </a:extLst>
          </p:cNvPr>
          <p:cNvSpPr txBox="1"/>
          <p:nvPr/>
        </p:nvSpPr>
        <p:spPr>
          <a:xfrm>
            <a:off x="2043091" y="2513317"/>
            <a:ext cx="1890261" cy="461665"/>
          </a:xfrm>
          <a:prstGeom prst="rect">
            <a:avLst/>
          </a:prstGeom>
        </p:spPr>
        <p:txBody>
          <a:bodyPr wrap="none" rtlCol="0">
            <a:spAutoFit/>
          </a:bodyPr>
          <a:lstStyle/>
          <a:p>
            <a:r>
              <a:rPr lang="en-US" sz="2400" b="1" dirty="0">
                <a:solidFill>
                  <a:srgbClr val="FF0000"/>
                </a:solidFill>
              </a:rPr>
              <a:t>3                      4</a:t>
            </a:r>
          </a:p>
        </p:txBody>
      </p:sp>
      <p:sp>
        <p:nvSpPr>
          <p:cNvPr id="52" name="TextBox 51">
            <a:extLst>
              <a:ext uri="{FF2B5EF4-FFF2-40B4-BE49-F238E27FC236}">
                <a16:creationId xmlns:a16="http://schemas.microsoft.com/office/drawing/2014/main" id="{E60B762D-07AB-2B78-7D7A-2576A2CA4C81}"/>
              </a:ext>
            </a:extLst>
          </p:cNvPr>
          <p:cNvSpPr txBox="1"/>
          <p:nvPr/>
        </p:nvSpPr>
        <p:spPr>
          <a:xfrm>
            <a:off x="2043090" y="2937741"/>
            <a:ext cx="2023311" cy="461665"/>
          </a:xfrm>
          <a:prstGeom prst="rect">
            <a:avLst/>
          </a:prstGeom>
        </p:spPr>
        <p:txBody>
          <a:bodyPr wrap="none" rtlCol="0">
            <a:spAutoFit/>
          </a:bodyPr>
          <a:lstStyle/>
          <a:p>
            <a:r>
              <a:rPr lang="en-US" sz="2400" b="1" dirty="0">
                <a:solidFill>
                  <a:srgbClr val="FF0000"/>
                </a:solidFill>
              </a:rPr>
              <a:t>2                    .75</a:t>
            </a:r>
          </a:p>
        </p:txBody>
      </p:sp>
      <p:sp>
        <p:nvSpPr>
          <p:cNvPr id="53" name="TextBox 52">
            <a:extLst>
              <a:ext uri="{FF2B5EF4-FFF2-40B4-BE49-F238E27FC236}">
                <a16:creationId xmlns:a16="http://schemas.microsoft.com/office/drawing/2014/main" id="{A6E8FE67-FC40-306D-F19A-92CBF506497E}"/>
              </a:ext>
            </a:extLst>
          </p:cNvPr>
          <p:cNvSpPr txBox="1"/>
          <p:nvPr/>
        </p:nvSpPr>
        <p:spPr>
          <a:xfrm>
            <a:off x="2030598" y="3301361"/>
            <a:ext cx="2055371" cy="461665"/>
          </a:xfrm>
          <a:prstGeom prst="rect">
            <a:avLst/>
          </a:prstGeom>
        </p:spPr>
        <p:txBody>
          <a:bodyPr wrap="none" rtlCol="0">
            <a:spAutoFit/>
          </a:bodyPr>
          <a:lstStyle/>
          <a:p>
            <a:r>
              <a:rPr lang="en-US" sz="2400" b="1" dirty="0">
                <a:solidFill>
                  <a:srgbClr val="FF0000"/>
                </a:solidFill>
              </a:rPr>
              <a:t>4                     11</a:t>
            </a:r>
          </a:p>
        </p:txBody>
      </p:sp>
      <p:sp>
        <p:nvSpPr>
          <p:cNvPr id="54" name="Rectangle 53">
            <a:extLst>
              <a:ext uri="{FF2B5EF4-FFF2-40B4-BE49-F238E27FC236}">
                <a16:creationId xmlns:a16="http://schemas.microsoft.com/office/drawing/2014/main" id="{AC126322-B9E9-CDD1-4EA6-9CC041D868BD}"/>
              </a:ext>
            </a:extLst>
          </p:cNvPr>
          <p:cNvSpPr/>
          <p:nvPr/>
        </p:nvSpPr>
        <p:spPr>
          <a:xfrm>
            <a:off x="7300913" y="947738"/>
            <a:ext cx="514665" cy="5807617"/>
          </a:xfrm>
          <a:prstGeom prst="rect">
            <a:avLst/>
          </a:prstGeom>
          <a:solidFill>
            <a:schemeClr val="accent5">
              <a:lumMod val="20000"/>
              <a:lumOff val="8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240DB4-A967-30F6-6A16-AA8D922B1DA5}"/>
              </a:ext>
            </a:extLst>
          </p:cNvPr>
          <p:cNvPicPr>
            <a:picLocks noChangeAspect="1"/>
          </p:cNvPicPr>
          <p:nvPr/>
        </p:nvPicPr>
        <p:blipFill>
          <a:blip r:embed="rId7"/>
          <a:stretch>
            <a:fillRect/>
          </a:stretch>
        </p:blipFill>
        <p:spPr>
          <a:xfrm>
            <a:off x="629167" y="3783121"/>
            <a:ext cx="3504081" cy="2982686"/>
          </a:xfrm>
          <a:prstGeom prst="rect">
            <a:avLst/>
          </a:prstGeom>
        </p:spPr>
      </p:pic>
    </p:spTree>
    <p:custDataLst>
      <p:tags r:id="rId1"/>
    </p:custDataLst>
    <p:extLst>
      <p:ext uri="{BB962C8B-B14F-4D97-AF65-F5344CB8AC3E}">
        <p14:creationId xmlns:p14="http://schemas.microsoft.com/office/powerpoint/2010/main" val="622719317"/>
      </p:ext>
    </p:extLst>
  </p:cSld>
  <p:clrMapOvr>
    <a:masterClrMapping/>
  </p:clrMapOvr>
  <mc:AlternateContent xmlns:mc="http://schemas.openxmlformats.org/markup-compatibility/2006" xmlns:p14="http://schemas.microsoft.com/office/powerpoint/2010/main">
    <mc:Choice Requires="p14">
      <p:transition spd="slow" p14:dur="2000" advTm="120170"/>
    </mc:Choice>
    <mc:Fallback xmlns="">
      <p:transition spd="slow" advTm="12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ppt_x"/>
                                          </p:val>
                                        </p:tav>
                                        <p:tav tm="100000">
                                          <p:val>
                                            <p:strVal val="#ppt_x"/>
                                          </p:val>
                                        </p:tav>
                                      </p:tavLst>
                                    </p:anim>
                                    <p:anim calcmode="lin" valueType="num">
                                      <p:cBhvr additive="base">
                                        <p:cTn id="48" dur="500" fill="hold"/>
                                        <p:tgtEl>
                                          <p:spTgt spid="5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ppt_x"/>
                                          </p:val>
                                        </p:tav>
                                        <p:tav tm="100000">
                                          <p:val>
                                            <p:strVal val="#ppt_x"/>
                                          </p:val>
                                        </p:tav>
                                      </p:tavLst>
                                    </p:anim>
                                    <p:anim calcmode="lin" valueType="num">
                                      <p:cBhvr additive="base">
                                        <p:cTn id="52" dur="500" fill="hold"/>
                                        <p:tgtEl>
                                          <p:spTgt spid="53"/>
                                        </p:tgtEl>
                                        <p:attrNameLst>
                                          <p:attrName>ppt_y</p:attrName>
                                        </p:attrNameLst>
                                      </p:cBhvr>
                                      <p:tavLst>
                                        <p:tav tm="0">
                                          <p:val>
                                            <p:strVal val="1+#ppt_h/2"/>
                                          </p:val>
                                        </p:tav>
                                        <p:tav tm="100000">
                                          <p:val>
                                            <p:strVal val="#ppt_y"/>
                                          </p:val>
                                        </p:tav>
                                      </p:tavLst>
                                    </p:anim>
                                  </p:childTnLst>
                                </p:cTn>
                              </p:par>
                              <p:par>
                                <p:cTn id="53" presetID="22" presetClass="entr" presetSubtype="1"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up)">
                                      <p:cBhvr>
                                        <p:cTn id="5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48" grpId="0"/>
      <p:bldP spid="49" grpId="0"/>
      <p:bldP spid="50" grpId="0"/>
      <p:bldP spid="51" grpId="0"/>
      <p:bldP spid="52" grpId="0"/>
      <p:bldP spid="53" grpId="0"/>
      <p:bldP spid="5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yellow and white gradient&#10;&#10;AI-generated content may be incorrect.">
            <a:extLst>
              <a:ext uri="{FF2B5EF4-FFF2-40B4-BE49-F238E27FC236}">
                <a16:creationId xmlns:a16="http://schemas.microsoft.com/office/drawing/2014/main" id="{668FCA91-1EE6-AF63-DDE8-7716E4AD531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AD264D-69F2-41DF-5717-BAFFC72E2726}"/>
              </a:ext>
            </a:extLst>
          </p:cNvPr>
          <p:cNvSpPr txBox="1"/>
          <p:nvPr/>
        </p:nvSpPr>
        <p:spPr>
          <a:xfrm>
            <a:off x="6919460" y="2257008"/>
            <a:ext cx="4896984" cy="3924151"/>
          </a:xfrm>
          <a:prstGeom prst="rect">
            <a:avLst/>
          </a:prstGeom>
          <a:noFill/>
        </p:spPr>
        <p:txBody>
          <a:bodyPr wrap="square">
            <a:spAutoFit/>
          </a:bodyPr>
          <a:lstStyle/>
          <a:p>
            <a:pPr defTabSz="342900"/>
            <a:endParaRPr lang="en-US" sz="500" dirty="0">
              <a:solidFill>
                <a:prstClr val="black"/>
              </a:solidFill>
              <a:latin typeface="Aptos" panose="020B0004020202020204" pitchFamily="34" charset="0"/>
              <a:cs typeface="Calibri" panose="020F0502020204030204" pitchFamily="34" charset="0"/>
            </a:endParaRPr>
          </a:p>
          <a:p>
            <a:pPr marL="457200" indent="-274320" defTabSz="342900">
              <a:buFont typeface="Arial" panose="020B0604020202020204" pitchFamily="34" charset="0"/>
              <a:buChar char="•"/>
            </a:pPr>
            <a:r>
              <a:rPr lang="en-US" sz="2600" dirty="0">
                <a:solidFill>
                  <a:prstClr val="black"/>
                </a:solidFill>
                <a:latin typeface="Aptos" panose="020B0004020202020204" pitchFamily="34" charset="0"/>
                <a:cs typeface="Calibri" panose="020F0502020204030204" pitchFamily="34" charset="0"/>
              </a:rPr>
              <a:t>Review total value entered</a:t>
            </a:r>
          </a:p>
          <a:p>
            <a:pPr marL="457200" indent="-274320" defTabSz="342900">
              <a:buFont typeface="Arial" panose="020B0604020202020204" pitchFamily="34" charset="0"/>
              <a:buChar char="•"/>
            </a:pPr>
            <a:endParaRPr lang="en-US" sz="500" dirty="0">
              <a:solidFill>
                <a:prstClr val="black"/>
              </a:solidFill>
              <a:latin typeface="Aptos" panose="020B0004020202020204" pitchFamily="34" charset="0"/>
              <a:cs typeface="Calibri" panose="020F0502020204030204" pitchFamily="34" charset="0"/>
            </a:endParaRPr>
          </a:p>
          <a:p>
            <a:pPr marL="457200" indent="-274320" defTabSz="342900">
              <a:buFont typeface="Arial" panose="020B0604020202020204" pitchFamily="34" charset="0"/>
              <a:buChar char="•"/>
            </a:pPr>
            <a:r>
              <a:rPr lang="en-US" sz="2600" dirty="0">
                <a:solidFill>
                  <a:prstClr val="black"/>
                </a:solidFill>
                <a:latin typeface="Aptos" panose="020B0004020202020204" pitchFamily="34" charset="0"/>
                <a:cs typeface="Calibri" panose="020F0502020204030204" pitchFamily="34" charset="0"/>
              </a:rPr>
              <a:t>If the total value entered is excessive, the case quantity could be entered incorrectly.</a:t>
            </a:r>
          </a:p>
          <a:p>
            <a:pPr defTabSz="342900"/>
            <a:endParaRPr lang="en-US" sz="500" dirty="0">
              <a:solidFill>
                <a:prstClr val="black"/>
              </a:solidFill>
              <a:latin typeface="Aptos" panose="020B0004020202020204" pitchFamily="34" charset="0"/>
              <a:cs typeface="Calibri" panose="020F0502020204030204" pitchFamily="34" charset="0"/>
            </a:endParaRPr>
          </a:p>
          <a:p>
            <a:pPr defTabSz="342900"/>
            <a:r>
              <a:rPr lang="en-US" sz="2600" dirty="0">
                <a:solidFill>
                  <a:prstClr val="black"/>
                </a:solidFill>
                <a:latin typeface="Aptos" panose="020B0004020202020204" pitchFamily="34" charset="0"/>
                <a:cs typeface="Calibri" panose="020F0502020204030204" pitchFamily="34" charset="0"/>
              </a:rPr>
              <a:t>Once all case counts are input and total value amounts are verified and correct, </a:t>
            </a:r>
          </a:p>
          <a:p>
            <a:pPr marL="457200" indent="-274320" defTabSz="342900">
              <a:buFont typeface="Arial" panose="020B0604020202020204" pitchFamily="34" charset="0"/>
              <a:buChar char="•"/>
            </a:pPr>
            <a:r>
              <a:rPr lang="en-US" sz="2600" dirty="0">
                <a:solidFill>
                  <a:prstClr val="black"/>
                </a:solidFill>
                <a:latin typeface="Aptos" panose="020B0004020202020204" pitchFamily="34" charset="0"/>
                <a:cs typeface="Calibri" panose="020F0502020204030204" pitchFamily="34" charset="0"/>
              </a:rPr>
              <a:t>Click “Site Complete” and “Save”</a:t>
            </a:r>
          </a:p>
        </p:txBody>
      </p:sp>
      <p:sp>
        <p:nvSpPr>
          <p:cNvPr id="8" name="TextBox 7">
            <a:extLst>
              <a:ext uri="{FF2B5EF4-FFF2-40B4-BE49-F238E27FC236}">
                <a16:creationId xmlns:a16="http://schemas.microsoft.com/office/drawing/2014/main" id="{3DEE1888-C355-1FB1-09D9-D820B6849230}"/>
              </a:ext>
            </a:extLst>
          </p:cNvPr>
          <p:cNvSpPr txBox="1"/>
          <p:nvPr/>
        </p:nvSpPr>
        <p:spPr>
          <a:xfrm>
            <a:off x="3099912" y="205294"/>
            <a:ext cx="5992176"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Completing Inventory</a:t>
            </a:r>
          </a:p>
        </p:txBody>
      </p:sp>
      <p:cxnSp>
        <p:nvCxnSpPr>
          <p:cNvPr id="9" name="Straight Connector 8">
            <a:extLst>
              <a:ext uri="{FF2B5EF4-FFF2-40B4-BE49-F238E27FC236}">
                <a16:creationId xmlns:a16="http://schemas.microsoft.com/office/drawing/2014/main" id="{3F5ECA4D-83FC-BBD3-CA8E-F5F5AB11582F}"/>
              </a:ext>
            </a:extLst>
          </p:cNvPr>
          <p:cNvCxnSpPr>
            <a:cxnSpLocks/>
          </p:cNvCxnSpPr>
          <p:nvPr/>
        </p:nvCxnSpPr>
        <p:spPr>
          <a:xfrm>
            <a:off x="375557" y="1023253"/>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F142F228-3FD2-C9CD-D034-F5C46B0880E1}"/>
              </a:ext>
            </a:extLst>
          </p:cNvPr>
          <p:cNvGrpSpPr/>
          <p:nvPr/>
        </p:nvGrpSpPr>
        <p:grpSpPr>
          <a:xfrm>
            <a:off x="1201487" y="2121399"/>
            <a:ext cx="5455173" cy="3921791"/>
            <a:chOff x="5836075" y="1944954"/>
            <a:chExt cx="5996530" cy="4451631"/>
          </a:xfrm>
        </p:grpSpPr>
        <p:pic>
          <p:nvPicPr>
            <p:cNvPr id="2" name="Picture 1" descr="Table&#10;&#10;Description automatically generated">
              <a:extLst>
                <a:ext uri="{FF2B5EF4-FFF2-40B4-BE49-F238E27FC236}">
                  <a16:creationId xmlns:a16="http://schemas.microsoft.com/office/drawing/2014/main" id="{9592C4FE-CC7D-BC1D-259E-C926DF682786}"/>
                </a:ext>
              </a:extLst>
            </p:cNvPr>
            <p:cNvPicPr>
              <a:picLocks noChangeAspect="1"/>
            </p:cNvPicPr>
            <p:nvPr/>
          </p:nvPicPr>
          <p:blipFill rotWithShape="1">
            <a:blip r:embed="rId5">
              <a:extLst>
                <a:ext uri="{28A0092B-C50C-407E-A947-70E740481C1C}">
                  <a14:useLocalDpi xmlns:a14="http://schemas.microsoft.com/office/drawing/2010/main" val="0"/>
                </a:ext>
              </a:extLst>
            </a:blip>
            <a:srcRect l="618" t="1505" r="508" b="508"/>
            <a:stretch/>
          </p:blipFill>
          <p:spPr>
            <a:xfrm>
              <a:off x="5836075" y="1944954"/>
              <a:ext cx="5980367" cy="4451631"/>
            </a:xfrm>
            <a:prstGeom prst="rect">
              <a:avLst/>
            </a:prstGeom>
            <a:ln w="19050">
              <a:solidFill>
                <a:schemeClr val="tx1"/>
              </a:solidFill>
            </a:ln>
          </p:spPr>
        </p:pic>
        <p:sp>
          <p:nvSpPr>
            <p:cNvPr id="14" name="Arrow: Right 13">
              <a:extLst>
                <a:ext uri="{FF2B5EF4-FFF2-40B4-BE49-F238E27FC236}">
                  <a16:creationId xmlns:a16="http://schemas.microsoft.com/office/drawing/2014/main" id="{8AD28B06-778D-AC63-26C3-B4F69A3B2C78}"/>
                </a:ext>
              </a:extLst>
            </p:cNvPr>
            <p:cNvSpPr/>
            <p:nvPr/>
          </p:nvSpPr>
          <p:spPr>
            <a:xfrm rot="5400000">
              <a:off x="11068874" y="5004817"/>
              <a:ext cx="647700" cy="4318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a black square&#10;&#10;AI-generated content may be incorrect.">
              <a:extLst>
                <a:ext uri="{FF2B5EF4-FFF2-40B4-BE49-F238E27FC236}">
                  <a16:creationId xmlns:a16="http://schemas.microsoft.com/office/drawing/2014/main" id="{991829D7-5C64-A3F5-9C98-7077BAE56C3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723354" y="2652633"/>
              <a:ext cx="345121" cy="345121"/>
            </a:xfrm>
            <a:prstGeom prst="rect">
              <a:avLst/>
            </a:prstGeom>
          </p:spPr>
        </p:pic>
        <p:sp>
          <p:nvSpPr>
            <p:cNvPr id="10" name="Rectangle 9">
              <a:extLst>
                <a:ext uri="{FF2B5EF4-FFF2-40B4-BE49-F238E27FC236}">
                  <a16:creationId xmlns:a16="http://schemas.microsoft.com/office/drawing/2014/main" id="{CF9862EF-73D4-7EBA-DBCD-505F8AFF810B}"/>
                </a:ext>
              </a:extLst>
            </p:cNvPr>
            <p:cNvSpPr/>
            <p:nvPr/>
          </p:nvSpPr>
          <p:spPr>
            <a:xfrm>
              <a:off x="10039775" y="2651992"/>
              <a:ext cx="1066800" cy="3451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A56A1A-EC6F-2D5A-8A12-0CC352670537}"/>
                </a:ext>
              </a:extLst>
            </p:cNvPr>
            <p:cNvSpPr/>
            <p:nvPr/>
          </p:nvSpPr>
          <p:spPr>
            <a:xfrm>
              <a:off x="9056721" y="2226487"/>
              <a:ext cx="457200" cy="2789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986E2D-9DD5-DBE6-F52A-4C664D31761D}"/>
                </a:ext>
              </a:extLst>
            </p:cNvPr>
            <p:cNvSpPr/>
            <p:nvPr/>
          </p:nvSpPr>
          <p:spPr>
            <a:xfrm>
              <a:off x="10003805" y="5634955"/>
              <a:ext cx="1828800" cy="2743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9628D72-3593-3C7C-5B27-56CEDA249B64}"/>
              </a:ext>
            </a:extLst>
          </p:cNvPr>
          <p:cNvSpPr txBox="1"/>
          <p:nvPr/>
        </p:nvSpPr>
        <p:spPr>
          <a:xfrm>
            <a:off x="875732" y="1241585"/>
            <a:ext cx="10440537" cy="523220"/>
          </a:xfrm>
          <a:prstGeom prst="rect">
            <a:avLst/>
          </a:prstGeom>
          <a:noFill/>
        </p:spPr>
        <p:txBody>
          <a:bodyPr wrap="square">
            <a:spAutoFit/>
          </a:bodyPr>
          <a:lstStyle/>
          <a:p>
            <a:pPr algn="ctr"/>
            <a:r>
              <a:rPr lang="en-US" sz="2800" dirty="0"/>
              <a:t>Once all Physical Inventory case counts have been input into CMS:</a:t>
            </a:r>
          </a:p>
        </p:txBody>
      </p:sp>
    </p:spTree>
    <p:extLst>
      <p:ext uri="{BB962C8B-B14F-4D97-AF65-F5344CB8AC3E}">
        <p14:creationId xmlns:p14="http://schemas.microsoft.com/office/powerpoint/2010/main" val="3277939177"/>
      </p:ext>
    </p:extLst>
  </p:cSld>
  <p:clrMapOvr>
    <a:masterClrMapping/>
  </p:clrMapOvr>
  <mc:AlternateContent xmlns:mc="http://schemas.openxmlformats.org/markup-compatibility/2006" xmlns:p14="http://schemas.microsoft.com/office/powerpoint/2010/main">
    <mc:Choice Requires="p14">
      <p:transition spd="slow" p14:dur="2000" advTm="26414"/>
    </mc:Choice>
    <mc:Fallback xmlns="">
      <p:transition spd="slow" advTm="26414"/>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02F4C-7EB1-EACD-3D43-8AF13404F07F}"/>
            </a:ext>
          </a:extLst>
        </p:cNvPr>
        <p:cNvGrpSpPr/>
        <p:nvPr/>
      </p:nvGrpSpPr>
      <p:grpSpPr>
        <a:xfrm>
          <a:off x="0" y="0"/>
          <a:ext cx="0" cy="0"/>
          <a:chOff x="0" y="0"/>
          <a:chExt cx="0" cy="0"/>
        </a:xfrm>
      </p:grpSpPr>
      <p:pic>
        <p:nvPicPr>
          <p:cNvPr id="4" name="Picture 3" descr="A yellow and white gradient&#10;&#10;AI-generated content may be incorrect.">
            <a:extLst>
              <a:ext uri="{FF2B5EF4-FFF2-40B4-BE49-F238E27FC236}">
                <a16:creationId xmlns:a16="http://schemas.microsoft.com/office/drawing/2014/main" id="{BDA16F39-76CC-3917-B3C9-4FA00D8E527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grpSp>
        <p:nvGrpSpPr>
          <p:cNvPr id="39" name="Group 38">
            <a:extLst>
              <a:ext uri="{FF2B5EF4-FFF2-40B4-BE49-F238E27FC236}">
                <a16:creationId xmlns:a16="http://schemas.microsoft.com/office/drawing/2014/main" id="{14F39F55-3FD7-9547-4F18-448F20BB54DF}"/>
              </a:ext>
            </a:extLst>
          </p:cNvPr>
          <p:cNvGrpSpPr/>
          <p:nvPr/>
        </p:nvGrpSpPr>
        <p:grpSpPr>
          <a:xfrm>
            <a:off x="3734936" y="-1735"/>
            <a:ext cx="8256896" cy="6050507"/>
            <a:chOff x="3466529" y="325813"/>
            <a:chExt cx="8256896" cy="6050507"/>
          </a:xfrm>
        </p:grpSpPr>
        <p:sp>
          <p:nvSpPr>
            <p:cNvPr id="40" name="Cloud 39">
              <a:extLst>
                <a:ext uri="{FF2B5EF4-FFF2-40B4-BE49-F238E27FC236}">
                  <a16:creationId xmlns:a16="http://schemas.microsoft.com/office/drawing/2014/main" id="{F42E5CA9-4BDA-3C99-C073-C3E283283BF7}"/>
                </a:ext>
              </a:extLst>
            </p:cNvPr>
            <p:cNvSpPr/>
            <p:nvPr/>
          </p:nvSpPr>
          <p:spPr>
            <a:xfrm rot="508001">
              <a:off x="3466529" y="325813"/>
              <a:ext cx="8256896" cy="6050507"/>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F79C9D3B-7F2B-CE5C-708F-C8AFC22C2ADB}"/>
                </a:ext>
              </a:extLst>
            </p:cNvPr>
            <p:cNvGrpSpPr/>
            <p:nvPr/>
          </p:nvGrpSpPr>
          <p:grpSpPr>
            <a:xfrm>
              <a:off x="4207326" y="1057106"/>
              <a:ext cx="6960085" cy="4518900"/>
              <a:chOff x="4207326" y="1057106"/>
              <a:chExt cx="6960085" cy="4518900"/>
            </a:xfrm>
          </p:grpSpPr>
          <p:grpSp>
            <p:nvGrpSpPr>
              <p:cNvPr id="42" name="Group 41">
                <a:extLst>
                  <a:ext uri="{FF2B5EF4-FFF2-40B4-BE49-F238E27FC236}">
                    <a16:creationId xmlns:a16="http://schemas.microsoft.com/office/drawing/2014/main" id="{997B4607-760C-E02D-04FF-FC5BF7938B4B}"/>
                  </a:ext>
                </a:extLst>
              </p:cNvPr>
              <p:cNvGrpSpPr/>
              <p:nvPr/>
            </p:nvGrpSpPr>
            <p:grpSpPr>
              <a:xfrm>
                <a:off x="4207326" y="1794079"/>
                <a:ext cx="6455508" cy="3218230"/>
                <a:chOff x="4207326" y="1794079"/>
                <a:chExt cx="6455508" cy="3218230"/>
              </a:xfrm>
            </p:grpSpPr>
            <p:sp>
              <p:nvSpPr>
                <p:cNvPr id="53" name="TextBox 52">
                  <a:extLst>
                    <a:ext uri="{FF2B5EF4-FFF2-40B4-BE49-F238E27FC236}">
                      <a16:creationId xmlns:a16="http://schemas.microsoft.com/office/drawing/2014/main" id="{FDAC662D-1761-FDD2-537C-BA34DDDE9DAF}"/>
                    </a:ext>
                  </a:extLst>
                </p:cNvPr>
                <p:cNvSpPr txBox="1"/>
                <p:nvPr/>
              </p:nvSpPr>
              <p:spPr>
                <a:xfrm>
                  <a:off x="4207326" y="1872988"/>
                  <a:ext cx="6455508" cy="3139321"/>
                </a:xfrm>
                <a:prstGeom prst="rect">
                  <a:avLst/>
                </a:prstGeom>
                <a:noFill/>
              </p:spPr>
              <p:txBody>
                <a:bodyPr wrap="square" rtlCol="0">
                  <a:spAutoFit/>
                </a:bodyPr>
                <a:lstStyle/>
                <a:p>
                  <a:pPr algn="ctr"/>
                  <a:r>
                    <a:rPr lang="en-US" sz="6600" b="1" dirty="0">
                      <a:latin typeface="Bahnschrift" panose="020B0502040204020203" pitchFamily="34" charset="0"/>
                      <a:ea typeface="Calibri" panose="020F0502020204030204" pitchFamily="34" charset="0"/>
                      <a:cs typeface="Calibri" panose="020F0502020204030204" pitchFamily="34" charset="0"/>
                    </a:rPr>
                    <a:t>Do these     ents</a:t>
                  </a:r>
                </a:p>
                <a:p>
                  <a:pPr algn="ctr"/>
                  <a:endParaRPr lang="en-US" sz="6600" b="1" dirty="0">
                    <a:latin typeface="Bahnschrift" panose="020B0502040204020203" pitchFamily="34" charset="0"/>
                    <a:ea typeface="Calibri" panose="020F0502020204030204" pitchFamily="34" charset="0"/>
                    <a:cs typeface="Calibri" panose="020F0502020204030204" pitchFamily="34" charset="0"/>
                  </a:endParaRPr>
                </a:p>
                <a:p>
                  <a:pPr algn="ctr"/>
                  <a:r>
                    <a:rPr lang="en-US" sz="6600" b="1" dirty="0">
                      <a:latin typeface="Bahnschrift" panose="020B0502040204020203" pitchFamily="34" charset="0"/>
                      <a:ea typeface="Calibri" panose="020F0502020204030204" pitchFamily="34" charset="0"/>
                      <a:cs typeface="Calibri" panose="020F0502020204030204" pitchFamily="34" charset="0"/>
                    </a:rPr>
                    <a:t>Make     ense ?</a:t>
                  </a:r>
                </a:p>
              </p:txBody>
            </p:sp>
            <p:pic>
              <p:nvPicPr>
                <p:cNvPr id="54" name="Picture 53" descr="A gold coin with a letter c&#10;&#10;AI-generated content may be incorrect.">
                  <a:extLst>
                    <a:ext uri="{FF2B5EF4-FFF2-40B4-BE49-F238E27FC236}">
                      <a16:creationId xmlns:a16="http://schemas.microsoft.com/office/drawing/2014/main" id="{51067529-A992-22EC-24DB-5FA1B6E45F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720689" y="1794079"/>
                  <a:ext cx="1271275" cy="1372977"/>
                </a:xfrm>
                <a:prstGeom prst="rect">
                  <a:avLst/>
                </a:prstGeom>
              </p:spPr>
            </p:pic>
            <p:pic>
              <p:nvPicPr>
                <p:cNvPr id="55" name="Picture 54" descr="A green dollar sign on a white background&#10;&#10;AI-generated content may be incorrect.">
                  <a:extLst>
                    <a:ext uri="{FF2B5EF4-FFF2-40B4-BE49-F238E27FC236}">
                      <a16:creationId xmlns:a16="http://schemas.microsoft.com/office/drawing/2014/main" id="{6DD965E2-842A-CE5C-9CEF-E9D6974EFD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64" b="96788" l="10000" r="90625">
                              <a14:foregroundMark x1="48542" y1="5109" x2="48542" y2="5109"/>
                              <a14:foregroundMark x1="90833" y1="62044" x2="90833" y2="62044"/>
                              <a14:foregroundMark x1="50625" y1="96788" x2="51250" y2="91241"/>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917370" y="3605894"/>
                  <a:ext cx="938398" cy="1339171"/>
                </a:xfrm>
                <a:prstGeom prst="rect">
                  <a:avLst/>
                </a:prstGeom>
              </p:spPr>
            </p:pic>
          </p:grpSp>
          <p:pic>
            <p:nvPicPr>
              <p:cNvPr id="44" name="Graphic 43" descr="Safe outline">
                <a:extLst>
                  <a:ext uri="{FF2B5EF4-FFF2-40B4-BE49-F238E27FC236}">
                    <a16:creationId xmlns:a16="http://schemas.microsoft.com/office/drawing/2014/main" id="{A2E9029D-D935-7BED-C943-6783E56EEF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450421">
                <a:off x="9984015" y="1057106"/>
                <a:ext cx="365760" cy="365760"/>
              </a:xfrm>
              <a:prstGeom prst="rect">
                <a:avLst/>
              </a:prstGeom>
            </p:spPr>
          </p:pic>
          <p:pic>
            <p:nvPicPr>
              <p:cNvPr id="45" name="Graphic 44" descr="Register outline">
                <a:extLst>
                  <a:ext uri="{FF2B5EF4-FFF2-40B4-BE49-F238E27FC236}">
                    <a16:creationId xmlns:a16="http://schemas.microsoft.com/office/drawing/2014/main" id="{C709B944-C2B7-C97E-433D-390EE1C330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970833">
                <a:off x="9283505" y="3265932"/>
                <a:ext cx="365760" cy="365760"/>
              </a:xfrm>
              <a:prstGeom prst="rect">
                <a:avLst/>
              </a:prstGeom>
            </p:spPr>
          </p:pic>
          <p:pic>
            <p:nvPicPr>
              <p:cNvPr id="46" name="Graphic 45" descr="Coins outline">
                <a:extLst>
                  <a:ext uri="{FF2B5EF4-FFF2-40B4-BE49-F238E27FC236}">
                    <a16:creationId xmlns:a16="http://schemas.microsoft.com/office/drawing/2014/main" id="{9A89F635-7AE5-5498-EF15-8DEBCBD21F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212250">
                <a:off x="10618771" y="2897748"/>
                <a:ext cx="548640" cy="548640"/>
              </a:xfrm>
              <a:prstGeom prst="rect">
                <a:avLst/>
              </a:prstGeom>
            </p:spPr>
          </p:pic>
          <p:pic>
            <p:nvPicPr>
              <p:cNvPr id="47" name="Graphic 46" descr="Money outline">
                <a:extLst>
                  <a:ext uri="{FF2B5EF4-FFF2-40B4-BE49-F238E27FC236}">
                    <a16:creationId xmlns:a16="http://schemas.microsoft.com/office/drawing/2014/main" id="{8E6BAC1D-50E7-8388-9A1F-1C231D8AE4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459500">
                <a:off x="6559933" y="3268310"/>
                <a:ext cx="365760" cy="365760"/>
              </a:xfrm>
              <a:prstGeom prst="rect">
                <a:avLst/>
              </a:prstGeom>
            </p:spPr>
          </p:pic>
          <p:pic>
            <p:nvPicPr>
              <p:cNvPr id="48" name="Graphic 47" descr="Dollar with solid fill">
                <a:extLst>
                  <a:ext uri="{FF2B5EF4-FFF2-40B4-BE49-F238E27FC236}">
                    <a16:creationId xmlns:a16="http://schemas.microsoft.com/office/drawing/2014/main" id="{33EB633C-ABC8-327E-455D-837DE15C887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9701767">
                <a:off x="5298310" y="1222575"/>
                <a:ext cx="428625" cy="428625"/>
              </a:xfrm>
              <a:prstGeom prst="rect">
                <a:avLst/>
              </a:prstGeom>
            </p:spPr>
          </p:pic>
          <p:pic>
            <p:nvPicPr>
              <p:cNvPr id="49" name="Graphic 48" descr="Bank check outline">
                <a:extLst>
                  <a:ext uri="{FF2B5EF4-FFF2-40B4-BE49-F238E27FC236}">
                    <a16:creationId xmlns:a16="http://schemas.microsoft.com/office/drawing/2014/main" id="{D6315E81-2F59-D4DC-B76F-97F09655E8E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0606250">
                <a:off x="5778775" y="5118806"/>
                <a:ext cx="457200" cy="457200"/>
              </a:xfrm>
              <a:prstGeom prst="rect">
                <a:avLst/>
              </a:prstGeom>
            </p:spPr>
          </p:pic>
          <p:pic>
            <p:nvPicPr>
              <p:cNvPr id="50" name="Graphic 49" descr="Bar chart outline">
                <a:extLst>
                  <a:ext uri="{FF2B5EF4-FFF2-40B4-BE49-F238E27FC236}">
                    <a16:creationId xmlns:a16="http://schemas.microsoft.com/office/drawing/2014/main" id="{113D3703-2A5C-166B-C58F-30FF80E96DB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0355692">
                <a:off x="4918231" y="3350400"/>
                <a:ext cx="457200" cy="457200"/>
              </a:xfrm>
              <a:prstGeom prst="rect">
                <a:avLst/>
              </a:prstGeom>
            </p:spPr>
          </p:pic>
          <p:pic>
            <p:nvPicPr>
              <p:cNvPr id="51" name="Graphic 50" descr="Calculator outline">
                <a:extLst>
                  <a:ext uri="{FF2B5EF4-FFF2-40B4-BE49-F238E27FC236}">
                    <a16:creationId xmlns:a16="http://schemas.microsoft.com/office/drawing/2014/main" id="{AC474756-0173-2C63-1EBD-ADB5EED2BFD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20678580">
                <a:off x="8483693" y="1231120"/>
                <a:ext cx="365760" cy="365760"/>
              </a:xfrm>
              <a:prstGeom prst="rect">
                <a:avLst/>
              </a:prstGeom>
            </p:spPr>
          </p:pic>
          <p:pic>
            <p:nvPicPr>
              <p:cNvPr id="52" name="Graphic 51" descr="Remote learning math outline">
                <a:extLst>
                  <a:ext uri="{FF2B5EF4-FFF2-40B4-BE49-F238E27FC236}">
                    <a16:creationId xmlns:a16="http://schemas.microsoft.com/office/drawing/2014/main" id="{58324A2B-9341-56B2-E42F-4167E60CB0D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220855">
                <a:off x="6941766" y="1398016"/>
                <a:ext cx="365760" cy="365760"/>
              </a:xfrm>
              <a:prstGeom prst="rect">
                <a:avLst/>
              </a:prstGeom>
            </p:spPr>
          </p:pic>
        </p:grpSp>
      </p:grpSp>
      <p:grpSp>
        <p:nvGrpSpPr>
          <p:cNvPr id="56" name="Group 55">
            <a:extLst>
              <a:ext uri="{FF2B5EF4-FFF2-40B4-BE49-F238E27FC236}">
                <a16:creationId xmlns:a16="http://schemas.microsoft.com/office/drawing/2014/main" id="{6E35DC66-6542-BD54-9A83-C8078E1E0B9A}"/>
              </a:ext>
            </a:extLst>
          </p:cNvPr>
          <p:cNvGrpSpPr/>
          <p:nvPr/>
        </p:nvGrpSpPr>
        <p:grpSpPr>
          <a:xfrm>
            <a:off x="-638593" y="1987420"/>
            <a:ext cx="4967997" cy="4856707"/>
            <a:chOff x="7598094" y="2194979"/>
            <a:chExt cx="2272991" cy="2490511"/>
          </a:xfrm>
        </p:grpSpPr>
        <p:grpSp>
          <p:nvGrpSpPr>
            <p:cNvPr id="57" name="Group 56">
              <a:extLst>
                <a:ext uri="{FF2B5EF4-FFF2-40B4-BE49-F238E27FC236}">
                  <a16:creationId xmlns:a16="http://schemas.microsoft.com/office/drawing/2014/main" id="{B529CE6C-447C-063B-FC68-C03887537CC3}"/>
                </a:ext>
              </a:extLst>
            </p:cNvPr>
            <p:cNvGrpSpPr/>
            <p:nvPr/>
          </p:nvGrpSpPr>
          <p:grpSpPr>
            <a:xfrm>
              <a:off x="8213600" y="2194979"/>
              <a:ext cx="1035445" cy="2490511"/>
              <a:chOff x="8213600" y="2194979"/>
              <a:chExt cx="1035445" cy="2490511"/>
            </a:xfrm>
          </p:grpSpPr>
          <p:pic>
            <p:nvPicPr>
              <p:cNvPr id="61" name="Picture 60" descr="A black polo shirt with collar&#10;&#10;Description automatically generated">
                <a:extLst>
                  <a:ext uri="{FF2B5EF4-FFF2-40B4-BE49-F238E27FC236}">
                    <a16:creationId xmlns:a16="http://schemas.microsoft.com/office/drawing/2014/main" id="{1516C30B-E19B-6397-496F-ED401B31FEB0}"/>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701" b="89801" l="5911" r="89776">
                            <a14:foregroundMark x1="9425" y1="31343" x2="9425" y2="31343"/>
                            <a14:foregroundMark x1="5911" y1="31841" x2="5911" y2="3184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1"/>
                  </a:ext>
                </a:extLst>
              </a:blip>
              <a:srcRect l="3090" r="48167" b="20261"/>
              <a:stretch/>
            </p:blipFill>
            <p:spPr>
              <a:xfrm>
                <a:off x="8213600" y="3140433"/>
                <a:ext cx="1035445" cy="1128930"/>
              </a:xfrm>
              <a:prstGeom prst="rect">
                <a:avLst/>
              </a:prstGeom>
            </p:spPr>
          </p:pic>
          <p:pic>
            <p:nvPicPr>
              <p:cNvPr id="62" name="Picture 61" descr="A cartoon of a person smiling&#10;&#10;Description automatically generated">
                <a:extLst>
                  <a:ext uri="{FF2B5EF4-FFF2-40B4-BE49-F238E27FC236}">
                    <a16:creationId xmlns:a16="http://schemas.microsoft.com/office/drawing/2014/main" id="{9603648A-D534-26EA-068B-2D41529F1182}"/>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34"/>
                  </a:ext>
                </a:extLst>
              </a:blip>
              <a:srcRect l="35803" t="27673" r="36336"/>
              <a:stretch/>
            </p:blipFill>
            <p:spPr>
              <a:xfrm>
                <a:off x="8332314" y="2242021"/>
                <a:ext cx="793080" cy="1446294"/>
              </a:xfrm>
              <a:prstGeom prst="rect">
                <a:avLst/>
              </a:prstGeom>
            </p:spPr>
          </p:pic>
          <p:pic>
            <p:nvPicPr>
              <p:cNvPr id="63" name="Picture 62" descr="A black net on a black background&#10;&#10;Description automatically generated">
                <a:extLst>
                  <a:ext uri="{FF2B5EF4-FFF2-40B4-BE49-F238E27FC236}">
                    <a16:creationId xmlns:a16="http://schemas.microsoft.com/office/drawing/2014/main" id="{384386B0-710D-41D0-4306-7301B370200D}"/>
                  </a:ext>
                </a:extLst>
              </p:cNvPr>
              <p:cNvPicPr>
                <a:picLocks noChangeAspect="1"/>
              </p:cNvPicPr>
              <p:nvPr/>
            </p:nvPicPr>
            <p:blipFill>
              <a:blip r:embed="rId35" cstate="print">
                <a:extLst>
                  <a:ext uri="{28A0092B-C50C-407E-A947-70E740481C1C}">
                    <a14:useLocalDpi xmlns:a14="http://schemas.microsoft.com/office/drawing/2010/main" val="0"/>
                  </a:ext>
                  <a:ext uri="{837473B0-CC2E-450A-ABE3-18F120FF3D39}">
                    <a1611:picAttrSrcUrl xmlns:a1611="http://schemas.microsoft.com/office/drawing/2016/11/main" r:id="rId36"/>
                  </a:ext>
                </a:extLst>
              </a:blip>
              <a:stretch>
                <a:fillRect/>
              </a:stretch>
            </p:blipFill>
            <p:spPr>
              <a:xfrm>
                <a:off x="8382055" y="2194979"/>
                <a:ext cx="710786" cy="553332"/>
              </a:xfrm>
              <a:prstGeom prst="rect">
                <a:avLst/>
              </a:prstGeom>
            </p:spPr>
          </p:pic>
          <p:pic>
            <p:nvPicPr>
              <p:cNvPr id="64" name="Picture 63" descr="A blue and orange letters on a black background&#10;&#10;Description automatically generated">
                <a:extLst>
                  <a:ext uri="{FF2B5EF4-FFF2-40B4-BE49-F238E27FC236}">
                    <a16:creationId xmlns:a16="http://schemas.microsoft.com/office/drawing/2014/main" id="{10C10951-BBE9-B846-BAC8-62F502E0DBE1}"/>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506554" y="3502142"/>
                <a:ext cx="161725" cy="91885"/>
              </a:xfrm>
              <a:prstGeom prst="rect">
                <a:avLst/>
              </a:prstGeom>
            </p:spPr>
          </p:pic>
          <p:pic>
            <p:nvPicPr>
              <p:cNvPr id="65" name="Picture 64" descr="A red apron with a pocket&#10;&#10;Description automatically generated">
                <a:extLst>
                  <a:ext uri="{FF2B5EF4-FFF2-40B4-BE49-F238E27FC236}">
                    <a16:creationId xmlns:a16="http://schemas.microsoft.com/office/drawing/2014/main" id="{867EF3E5-B860-3C85-2AED-AEDB12A6718F}"/>
                  </a:ext>
                </a:extLst>
              </p:cNvPr>
              <p:cNvPicPr>
                <a:picLocks noChangeAspect="1"/>
              </p:cNvPicPr>
              <p:nvPr/>
            </p:nvPicPr>
            <p:blipFill rotWithShape="1">
              <a:blip r:embed="rId38" cstate="print">
                <a:extLst>
                  <a:ext uri="{BEBA8EAE-BF5A-486C-A8C5-ECC9F3942E4B}">
                    <a14:imgProps xmlns:a14="http://schemas.microsoft.com/office/drawing/2010/main">
                      <a14:imgLayer r:embed="rId39">
                        <a14:imgEffect>
                          <a14:backgroundRemoval t="10000" b="91759" l="10000" r="90000">
                            <a14:foregroundMark x1="39571" y1="21111" x2="58571" y2="21574"/>
                            <a14:foregroundMark x1="15596" y1="44352" x2="16286" y2="90556"/>
                            <a14:foregroundMark x1="15571" y1="42685" x2="15596" y2="44352"/>
                            <a14:foregroundMark x1="16286" y1="90556" x2="58143" y2="92222"/>
                            <a14:foregroundMark x1="58143" y1="92222" x2="72143" y2="91759"/>
                            <a14:foregroundMark x1="72143" y1="91759" x2="84857" y2="73704"/>
                            <a14:foregroundMark x1="84857" y1="73704" x2="85286" y2="49259"/>
                            <a14:foregroundMark x1="83612" y1="44537" x2="82857" y2="42407"/>
                            <a14:foregroundMark x1="85286" y1="49259" x2="83612" y2="44537"/>
                            <a14:backgroundMark x1="88143" y1="44537" x2="88143" y2="44537"/>
                            <a14:backgroundMark x1="11143" y1="44352" x2="11143" y2="4435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0"/>
                  </a:ext>
                </a:extLst>
              </a:blip>
              <a:srcRect b="17766"/>
              <a:stretch/>
            </p:blipFill>
            <p:spPr>
              <a:xfrm>
                <a:off x="8248201" y="3082361"/>
                <a:ext cx="966069" cy="1603129"/>
              </a:xfrm>
              <a:prstGeom prst="rect">
                <a:avLst/>
              </a:prstGeom>
            </p:spPr>
          </p:pic>
          <p:pic>
            <p:nvPicPr>
              <p:cNvPr id="66" name="Picture 65" descr="A blue and orange letters on a black background&#10;&#10;Description automatically generated">
                <a:extLst>
                  <a:ext uri="{FF2B5EF4-FFF2-40B4-BE49-F238E27FC236}">
                    <a16:creationId xmlns:a16="http://schemas.microsoft.com/office/drawing/2014/main" id="{C653923A-6B93-BFB4-5ABC-521B9A87C178}"/>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554409" y="3948472"/>
                <a:ext cx="360964" cy="167003"/>
              </a:xfrm>
              <a:prstGeom prst="rect">
                <a:avLst/>
              </a:prstGeom>
            </p:spPr>
          </p:pic>
        </p:grpSp>
        <p:grpSp>
          <p:nvGrpSpPr>
            <p:cNvPr id="58" name="Group 57">
              <a:extLst>
                <a:ext uri="{FF2B5EF4-FFF2-40B4-BE49-F238E27FC236}">
                  <a16:creationId xmlns:a16="http://schemas.microsoft.com/office/drawing/2014/main" id="{97B43DEA-05F5-D992-6531-2230ACFF1675}"/>
                </a:ext>
              </a:extLst>
            </p:cNvPr>
            <p:cNvGrpSpPr/>
            <p:nvPr/>
          </p:nvGrpSpPr>
          <p:grpSpPr>
            <a:xfrm>
              <a:off x="7598094" y="3616447"/>
              <a:ext cx="2272991" cy="901751"/>
              <a:chOff x="7598094" y="3616447"/>
              <a:chExt cx="2272991" cy="901751"/>
            </a:xfrm>
          </p:grpSpPr>
          <p:pic>
            <p:nvPicPr>
              <p:cNvPr id="59" name="Picture 58" descr="A cartoon of a hand&#10;&#10;Description automatically generated">
                <a:extLst>
                  <a:ext uri="{FF2B5EF4-FFF2-40B4-BE49-F238E27FC236}">
                    <a16:creationId xmlns:a16="http://schemas.microsoft.com/office/drawing/2014/main" id="{286529B9-8759-C1EB-A02C-B44D5E30F665}"/>
                  </a:ext>
                </a:extLst>
              </p:cNvPr>
              <p:cNvPicPr>
                <a:picLocks noChangeAspect="1"/>
              </p:cNvPicPr>
              <p:nvPr/>
            </p:nvPicPr>
            <p:blipFill>
              <a:blip r:embed="rId42">
                <a:extLst>
                  <a:ext uri="{BEBA8EAE-BF5A-486C-A8C5-ECC9F3942E4B}">
                    <a14:imgProps xmlns:a14="http://schemas.microsoft.com/office/drawing/2010/main">
                      <a14:imgLayer r:embed="rId43">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4"/>
                  </a:ext>
                </a:extLst>
              </a:blip>
              <a:stretch>
                <a:fillRect/>
              </a:stretch>
            </p:blipFill>
            <p:spPr>
              <a:xfrm rot="20997294" flipH="1">
                <a:off x="8402645" y="3616447"/>
                <a:ext cx="1468440" cy="887918"/>
              </a:xfrm>
              <a:prstGeom prst="rect">
                <a:avLst/>
              </a:prstGeom>
            </p:spPr>
          </p:pic>
          <p:pic>
            <p:nvPicPr>
              <p:cNvPr id="60" name="Picture 59" descr="A cartoon of a hand&#10;&#10;Description automatically generated">
                <a:extLst>
                  <a:ext uri="{FF2B5EF4-FFF2-40B4-BE49-F238E27FC236}">
                    <a16:creationId xmlns:a16="http://schemas.microsoft.com/office/drawing/2014/main" id="{172A8550-9551-DBAA-C8F0-8483E9684646}"/>
                  </a:ext>
                </a:extLst>
              </p:cNvPr>
              <p:cNvPicPr>
                <a:picLocks noChangeAspect="1"/>
              </p:cNvPicPr>
              <p:nvPr/>
            </p:nvPicPr>
            <p:blipFill>
              <a:blip r:embed="rId42">
                <a:extLst>
                  <a:ext uri="{BEBA8EAE-BF5A-486C-A8C5-ECC9F3942E4B}">
                    <a14:imgProps xmlns:a14="http://schemas.microsoft.com/office/drawing/2010/main">
                      <a14:imgLayer r:embed="rId43">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4"/>
                  </a:ext>
                </a:extLst>
              </a:blip>
              <a:stretch>
                <a:fillRect/>
              </a:stretch>
            </p:blipFill>
            <p:spPr>
              <a:xfrm rot="602706">
                <a:off x="7598094" y="3630280"/>
                <a:ext cx="1468440" cy="887918"/>
              </a:xfrm>
              <a:prstGeom prst="rect">
                <a:avLst/>
              </a:prstGeom>
            </p:spPr>
          </p:pic>
        </p:grpSp>
      </p:grpSp>
      <p:sp>
        <p:nvSpPr>
          <p:cNvPr id="69" name="Oval 68">
            <a:extLst>
              <a:ext uri="{FF2B5EF4-FFF2-40B4-BE49-F238E27FC236}">
                <a16:creationId xmlns:a16="http://schemas.microsoft.com/office/drawing/2014/main" id="{52C3C6C5-2244-84DA-D2F5-7A841740524A}"/>
              </a:ext>
            </a:extLst>
          </p:cNvPr>
          <p:cNvSpPr/>
          <p:nvPr/>
        </p:nvSpPr>
        <p:spPr>
          <a:xfrm>
            <a:off x="3204199" y="2534644"/>
            <a:ext cx="365760" cy="3657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383E6B8-3393-4E78-BBE6-9E7F531B3D4C}"/>
              </a:ext>
            </a:extLst>
          </p:cNvPr>
          <p:cNvSpPr/>
          <p:nvPr/>
        </p:nvSpPr>
        <p:spPr>
          <a:xfrm>
            <a:off x="2794646" y="2915189"/>
            <a:ext cx="182880" cy="1828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659955"/>
      </p:ext>
    </p:extLst>
  </p:cSld>
  <p:clrMapOvr>
    <a:masterClrMapping/>
  </p:clrMapOvr>
  <mc:AlternateContent xmlns:mc="http://schemas.openxmlformats.org/markup-compatibility/2006" xmlns:p14="http://schemas.microsoft.com/office/powerpoint/2010/main">
    <mc:Choice Requires="p14">
      <p:transition spd="slow" p14:dur="2000" advTm="8017"/>
    </mc:Choice>
    <mc:Fallback xmlns="">
      <p:transition spd="slow" advTm="801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02F4C-7EB1-EACD-3D43-8AF13404F07F}"/>
            </a:ext>
          </a:extLst>
        </p:cNvPr>
        <p:cNvGrpSpPr/>
        <p:nvPr/>
      </p:nvGrpSpPr>
      <p:grpSpPr>
        <a:xfrm>
          <a:off x="0" y="0"/>
          <a:ext cx="0" cy="0"/>
          <a:chOff x="0" y="0"/>
          <a:chExt cx="0" cy="0"/>
        </a:xfrm>
      </p:grpSpPr>
      <p:pic>
        <p:nvPicPr>
          <p:cNvPr id="4" name="Picture 3" descr="A yellow and white gradient&#10;&#10;AI-generated content may be incorrect.">
            <a:extLst>
              <a:ext uri="{FF2B5EF4-FFF2-40B4-BE49-F238E27FC236}">
                <a16:creationId xmlns:a16="http://schemas.microsoft.com/office/drawing/2014/main" id="{BDA16F39-76CC-3917-B3C9-4FA00D8E527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40" name="Cloud 39">
            <a:extLst>
              <a:ext uri="{FF2B5EF4-FFF2-40B4-BE49-F238E27FC236}">
                <a16:creationId xmlns:a16="http://schemas.microsoft.com/office/drawing/2014/main" id="{F42E5CA9-4BDA-3C99-C073-C3E283283BF7}"/>
              </a:ext>
            </a:extLst>
          </p:cNvPr>
          <p:cNvSpPr/>
          <p:nvPr/>
        </p:nvSpPr>
        <p:spPr>
          <a:xfrm rot="508001">
            <a:off x="3734936" y="-1735"/>
            <a:ext cx="8256896" cy="6050507"/>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a:extLst>
              <a:ext uri="{FF2B5EF4-FFF2-40B4-BE49-F238E27FC236}">
                <a16:creationId xmlns:a16="http://schemas.microsoft.com/office/drawing/2014/main" id="{6E35DC66-6542-BD54-9A83-C8078E1E0B9A}"/>
              </a:ext>
            </a:extLst>
          </p:cNvPr>
          <p:cNvGrpSpPr/>
          <p:nvPr/>
        </p:nvGrpSpPr>
        <p:grpSpPr>
          <a:xfrm>
            <a:off x="-638593" y="1987420"/>
            <a:ext cx="4967997" cy="4856707"/>
            <a:chOff x="7598094" y="2194979"/>
            <a:chExt cx="2272991" cy="2490511"/>
          </a:xfrm>
        </p:grpSpPr>
        <p:grpSp>
          <p:nvGrpSpPr>
            <p:cNvPr id="57" name="Group 56">
              <a:extLst>
                <a:ext uri="{FF2B5EF4-FFF2-40B4-BE49-F238E27FC236}">
                  <a16:creationId xmlns:a16="http://schemas.microsoft.com/office/drawing/2014/main" id="{B529CE6C-447C-063B-FC68-C03887537CC3}"/>
                </a:ext>
              </a:extLst>
            </p:cNvPr>
            <p:cNvGrpSpPr/>
            <p:nvPr/>
          </p:nvGrpSpPr>
          <p:grpSpPr>
            <a:xfrm>
              <a:off x="8213600" y="2194979"/>
              <a:ext cx="1035445" cy="2490511"/>
              <a:chOff x="8213600" y="2194979"/>
              <a:chExt cx="1035445" cy="2490511"/>
            </a:xfrm>
          </p:grpSpPr>
          <p:pic>
            <p:nvPicPr>
              <p:cNvPr id="61" name="Picture 60" descr="A black polo shirt with collar&#10;&#10;Description automatically generated">
                <a:extLst>
                  <a:ext uri="{FF2B5EF4-FFF2-40B4-BE49-F238E27FC236}">
                    <a16:creationId xmlns:a16="http://schemas.microsoft.com/office/drawing/2014/main" id="{1516C30B-E19B-6397-496F-ED401B31FEB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01" b="89801" l="5911" r="89776">
                            <a14:foregroundMark x1="9425" y1="31343" x2="9425" y2="31343"/>
                            <a14:foregroundMark x1="5911" y1="31841" x2="5911" y2="3184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3090" r="48167" b="20261"/>
              <a:stretch/>
            </p:blipFill>
            <p:spPr>
              <a:xfrm>
                <a:off x="8213600" y="3140433"/>
                <a:ext cx="1035445" cy="1128930"/>
              </a:xfrm>
              <a:prstGeom prst="rect">
                <a:avLst/>
              </a:prstGeom>
            </p:spPr>
          </p:pic>
          <p:pic>
            <p:nvPicPr>
              <p:cNvPr id="62" name="Picture 61" descr="A cartoon of a person smiling&#10;&#10;Description automatically generated">
                <a:extLst>
                  <a:ext uri="{FF2B5EF4-FFF2-40B4-BE49-F238E27FC236}">
                    <a16:creationId xmlns:a16="http://schemas.microsoft.com/office/drawing/2014/main" id="{9603648A-D534-26EA-068B-2D41529F118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00" y1="76151" x2="54024" y2="77197"/>
                            <a14:foregroundMark x1="49512" y1="83054" x2="49512" y2="83054"/>
                            <a14:foregroundMark x1="46707" y1="79707" x2="52683" y2="79916"/>
                            <a14:foregroundMark x1="51585" y1="80335" x2="52561" y2="82218"/>
                            <a14:foregroundMark x1="52927" y1="82218" x2="52683" y2="84100"/>
                            <a14:foregroundMark x1="52805" y1="82845" x2="53049" y2="80962"/>
                            <a14:foregroundMark x1="52683" y1="82845" x2="53293" y2="81590"/>
                            <a14:foregroundMark x1="52927" y1="82845" x2="53537" y2="82218"/>
                            <a14:foregroundMark x1="46098" y1="81590" x2="45854" y2="82008"/>
                            <a14:foregroundMark x1="53171" y1="82218" x2="53537" y2="82427"/>
                            <a14:backgroundMark x1="40366" y1="80335" x2="44512" y2="84310"/>
                            <a14:backgroundMark x1="55572" y1="85184" x2="54756" y2="87866"/>
                            <a14:backgroundMark x1="56627" y1="81715" x2="56111" y2="83412"/>
                            <a14:backgroundMark x1="57683" y1="78243" x2="57172" y2="79923"/>
                            <a14:backgroundMark x1="50744" y1="87418" x2="50408" y2="87396"/>
                            <a14:backgroundMark x1="54559" y1="82830" x2="54317" y2="80755"/>
                            <a14:backgroundMark x1="44024" y1="80544" x2="44675" y2="80420"/>
                            <a14:backgroundMark x1="45854" y1="80335" x2="45854" y2="80335"/>
                            <a14:backgroundMark x1="41098" y1="75314" x2="44878" y2="82218"/>
                            <a14:backgroundMark x1="42439" y1="75732" x2="44428" y2="79340"/>
                            <a14:backgroundMark x1="53722" y1="82029" x2="55854" y2="81590"/>
                            <a14:backgroundMark x1="57463" y1="80428" x2="58171" y2="79916"/>
                            <a14:backgroundMark x1="55854" y1="81590" x2="56349" y2="81233"/>
                            <a14:backgroundMark x1="57073" y1="76569" x2="55833" y2="77597"/>
                            <a14:backgroundMark x1="45540" y1="81586" x2="42195" y2="80753"/>
                            <a14:backgroundMark x1="42195" y1="80753" x2="41707" y2="7991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35803" t="27673" r="36336"/>
              <a:stretch/>
            </p:blipFill>
            <p:spPr>
              <a:xfrm>
                <a:off x="8332314" y="2242021"/>
                <a:ext cx="793080" cy="1446294"/>
              </a:xfrm>
              <a:prstGeom prst="rect">
                <a:avLst/>
              </a:prstGeom>
            </p:spPr>
          </p:pic>
          <p:pic>
            <p:nvPicPr>
              <p:cNvPr id="63" name="Picture 62" descr="A black net on a black background&#10;&#10;Description automatically generated">
                <a:extLst>
                  <a:ext uri="{FF2B5EF4-FFF2-40B4-BE49-F238E27FC236}">
                    <a16:creationId xmlns:a16="http://schemas.microsoft.com/office/drawing/2014/main" id="{384386B0-710D-41D0-4306-7301B370200D}"/>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382055" y="2194979"/>
                <a:ext cx="710786" cy="553332"/>
              </a:xfrm>
              <a:prstGeom prst="rect">
                <a:avLst/>
              </a:prstGeom>
            </p:spPr>
          </p:pic>
          <p:pic>
            <p:nvPicPr>
              <p:cNvPr id="64" name="Picture 63" descr="A blue and orange letters on a black background&#10;&#10;Description automatically generated">
                <a:extLst>
                  <a:ext uri="{FF2B5EF4-FFF2-40B4-BE49-F238E27FC236}">
                    <a16:creationId xmlns:a16="http://schemas.microsoft.com/office/drawing/2014/main" id="{10C10951-BBE9-B846-BAC8-62F502E0DBE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06554" y="3502142"/>
                <a:ext cx="161725" cy="91885"/>
              </a:xfrm>
              <a:prstGeom prst="rect">
                <a:avLst/>
              </a:prstGeom>
            </p:spPr>
          </p:pic>
          <p:pic>
            <p:nvPicPr>
              <p:cNvPr id="65" name="Picture 64" descr="A red apron with a pocket&#10;&#10;Description automatically generated">
                <a:extLst>
                  <a:ext uri="{FF2B5EF4-FFF2-40B4-BE49-F238E27FC236}">
                    <a16:creationId xmlns:a16="http://schemas.microsoft.com/office/drawing/2014/main" id="{867EF3E5-B860-3C85-2AED-AEDB12A6718F}"/>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1759" l="10000" r="90000">
                            <a14:foregroundMark x1="39571" y1="21111" x2="58571" y2="21574"/>
                            <a14:foregroundMark x1="15596" y1="44352" x2="16286" y2="90556"/>
                            <a14:foregroundMark x1="15571" y1="42685" x2="15596" y2="44352"/>
                            <a14:foregroundMark x1="16286" y1="90556" x2="58143" y2="92222"/>
                            <a14:foregroundMark x1="58143" y1="92222" x2="72143" y2="91759"/>
                            <a14:foregroundMark x1="72143" y1="91759" x2="84857" y2="73704"/>
                            <a14:foregroundMark x1="84857" y1="73704" x2="85286" y2="49259"/>
                            <a14:foregroundMark x1="83612" y1="44537" x2="82857" y2="42407"/>
                            <a14:foregroundMark x1="85286" y1="49259" x2="83612" y2="44537"/>
                            <a14:backgroundMark x1="88143" y1="44537" x2="88143" y2="44537"/>
                            <a14:backgroundMark x1="11143" y1="44352" x2="11143" y2="4435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rcRect b="17766"/>
              <a:stretch/>
            </p:blipFill>
            <p:spPr>
              <a:xfrm>
                <a:off x="8248201" y="3082361"/>
                <a:ext cx="966069" cy="1603129"/>
              </a:xfrm>
              <a:prstGeom prst="rect">
                <a:avLst/>
              </a:prstGeom>
            </p:spPr>
          </p:pic>
          <p:pic>
            <p:nvPicPr>
              <p:cNvPr id="66" name="Picture 65" descr="A blue and orange letters on a black background&#10;&#10;Description automatically generated">
                <a:extLst>
                  <a:ext uri="{FF2B5EF4-FFF2-40B4-BE49-F238E27FC236}">
                    <a16:creationId xmlns:a16="http://schemas.microsoft.com/office/drawing/2014/main" id="{C653923A-6B93-BFB4-5ABC-521B9A87C17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554409" y="3948472"/>
                <a:ext cx="360964" cy="167003"/>
              </a:xfrm>
              <a:prstGeom prst="rect">
                <a:avLst/>
              </a:prstGeom>
            </p:spPr>
          </p:pic>
        </p:grpSp>
        <p:grpSp>
          <p:nvGrpSpPr>
            <p:cNvPr id="58" name="Group 57">
              <a:extLst>
                <a:ext uri="{FF2B5EF4-FFF2-40B4-BE49-F238E27FC236}">
                  <a16:creationId xmlns:a16="http://schemas.microsoft.com/office/drawing/2014/main" id="{97B43DEA-05F5-D992-6531-2230ACFF1675}"/>
                </a:ext>
              </a:extLst>
            </p:cNvPr>
            <p:cNvGrpSpPr/>
            <p:nvPr/>
          </p:nvGrpSpPr>
          <p:grpSpPr>
            <a:xfrm>
              <a:off x="7598094" y="3616447"/>
              <a:ext cx="2272991" cy="901751"/>
              <a:chOff x="7598094" y="3616447"/>
              <a:chExt cx="2272991" cy="901751"/>
            </a:xfrm>
          </p:grpSpPr>
          <p:pic>
            <p:nvPicPr>
              <p:cNvPr id="59" name="Picture 58" descr="A cartoon of a hand&#10;&#10;Description automatically generated">
                <a:extLst>
                  <a:ext uri="{FF2B5EF4-FFF2-40B4-BE49-F238E27FC236}">
                    <a16:creationId xmlns:a16="http://schemas.microsoft.com/office/drawing/2014/main" id="{286529B9-8759-C1EB-A02C-B44D5E30F66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rot="20997294" flipH="1">
                <a:off x="8402645" y="3616447"/>
                <a:ext cx="1468440" cy="887918"/>
              </a:xfrm>
              <a:prstGeom prst="rect">
                <a:avLst/>
              </a:prstGeom>
            </p:spPr>
          </p:pic>
          <p:pic>
            <p:nvPicPr>
              <p:cNvPr id="60" name="Picture 59" descr="A cartoon of a hand&#10;&#10;Description automatically generated">
                <a:extLst>
                  <a:ext uri="{FF2B5EF4-FFF2-40B4-BE49-F238E27FC236}">
                    <a16:creationId xmlns:a16="http://schemas.microsoft.com/office/drawing/2014/main" id="{172A8550-9551-DBAA-C8F0-8483E968464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4762" b="95578" l="9753" r="89973">
                            <a14:foregroundMark x1="41621" y1="5102" x2="41621" y2="5102"/>
                            <a14:foregroundMark x1="57555" y1="85034" x2="59341" y2="955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rot="602706">
                <a:off x="7598094" y="3630280"/>
                <a:ext cx="1468440" cy="887918"/>
              </a:xfrm>
              <a:prstGeom prst="rect">
                <a:avLst/>
              </a:prstGeom>
            </p:spPr>
          </p:pic>
        </p:grpSp>
      </p:grpSp>
      <p:sp>
        <p:nvSpPr>
          <p:cNvPr id="69" name="Oval 68">
            <a:extLst>
              <a:ext uri="{FF2B5EF4-FFF2-40B4-BE49-F238E27FC236}">
                <a16:creationId xmlns:a16="http://schemas.microsoft.com/office/drawing/2014/main" id="{52C3C6C5-2244-84DA-D2F5-7A841740524A}"/>
              </a:ext>
            </a:extLst>
          </p:cNvPr>
          <p:cNvSpPr/>
          <p:nvPr/>
        </p:nvSpPr>
        <p:spPr>
          <a:xfrm>
            <a:off x="3204199" y="2534644"/>
            <a:ext cx="365760" cy="3657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F383E6B8-3393-4E78-BBE6-9E7F531B3D4C}"/>
              </a:ext>
            </a:extLst>
          </p:cNvPr>
          <p:cNvSpPr/>
          <p:nvPr/>
        </p:nvSpPr>
        <p:spPr>
          <a:xfrm>
            <a:off x="2794646" y="2915189"/>
            <a:ext cx="182880" cy="1828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3D5EB-4D2F-8138-2DF5-1C62797278DB}"/>
              </a:ext>
            </a:extLst>
          </p:cNvPr>
          <p:cNvSpPr txBox="1"/>
          <p:nvPr/>
        </p:nvSpPr>
        <p:spPr>
          <a:xfrm>
            <a:off x="4218072" y="1490871"/>
            <a:ext cx="3449983" cy="1862048"/>
          </a:xfrm>
          <a:prstGeom prst="rect">
            <a:avLst/>
          </a:prstGeom>
          <a:noFill/>
        </p:spPr>
        <p:txBody>
          <a:bodyPr wrap="none" rtlCol="0">
            <a:spAutoFit/>
          </a:bodyPr>
          <a:lstStyle/>
          <a:p>
            <a:r>
              <a:rPr lang="en-US" sz="11500" b="1" spc="300" dirty="0">
                <a:latin typeface="Vijaya" panose="02020604020202020204" pitchFamily="18" charset="0"/>
                <a:cs typeface="Vijaya" panose="02020604020202020204" pitchFamily="18" charset="0"/>
              </a:rPr>
              <a:t>Raffle</a:t>
            </a:r>
          </a:p>
        </p:txBody>
      </p:sp>
      <p:sp>
        <p:nvSpPr>
          <p:cNvPr id="3" name="TextBox 2">
            <a:extLst>
              <a:ext uri="{FF2B5EF4-FFF2-40B4-BE49-F238E27FC236}">
                <a16:creationId xmlns:a16="http://schemas.microsoft.com/office/drawing/2014/main" id="{1EE81DC1-323D-7AE5-8010-625B31950BDC}"/>
              </a:ext>
            </a:extLst>
          </p:cNvPr>
          <p:cNvSpPr txBox="1"/>
          <p:nvPr/>
        </p:nvSpPr>
        <p:spPr>
          <a:xfrm>
            <a:off x="4383915" y="2875291"/>
            <a:ext cx="3344185" cy="1862048"/>
          </a:xfrm>
          <a:prstGeom prst="rect">
            <a:avLst/>
          </a:prstGeom>
          <a:noFill/>
        </p:spPr>
        <p:txBody>
          <a:bodyPr wrap="none" rtlCol="0">
            <a:spAutoFit/>
          </a:bodyPr>
          <a:lstStyle/>
          <a:p>
            <a:r>
              <a:rPr lang="en-US" sz="11500" b="1" spc="300" dirty="0">
                <a:latin typeface="Vijaya" panose="02020604020202020204" pitchFamily="18" charset="0"/>
                <a:cs typeface="Vijaya" panose="02020604020202020204" pitchFamily="18" charset="0"/>
              </a:rPr>
              <a:t>Time!</a:t>
            </a:r>
          </a:p>
        </p:txBody>
      </p:sp>
      <p:pic>
        <p:nvPicPr>
          <p:cNvPr id="12" name="Picture 11">
            <a:extLst>
              <a:ext uri="{FF2B5EF4-FFF2-40B4-BE49-F238E27FC236}">
                <a16:creationId xmlns:a16="http://schemas.microsoft.com/office/drawing/2014/main" id="{C583E140-898A-CF32-FC3E-2E0E48E17D7F}"/>
              </a:ext>
            </a:extLst>
          </p:cNvPr>
          <p:cNvPicPr>
            <a:picLocks noChangeAspect="1"/>
          </p:cNvPicPr>
          <p:nvPr/>
        </p:nvPicPr>
        <p:blipFill>
          <a:blip r:embed="rId21"/>
          <a:stretch>
            <a:fillRect/>
          </a:stretch>
        </p:blipFill>
        <p:spPr>
          <a:xfrm rot="15328023">
            <a:off x="7111784" y="1504389"/>
            <a:ext cx="2280102" cy="1152244"/>
          </a:xfrm>
          <a:prstGeom prst="rect">
            <a:avLst/>
          </a:prstGeom>
        </p:spPr>
      </p:pic>
      <p:pic>
        <p:nvPicPr>
          <p:cNvPr id="14" name="Picture 13">
            <a:extLst>
              <a:ext uri="{FF2B5EF4-FFF2-40B4-BE49-F238E27FC236}">
                <a16:creationId xmlns:a16="http://schemas.microsoft.com/office/drawing/2014/main" id="{213C700F-2F1F-93AB-EA43-1CF1CB47BFDC}"/>
              </a:ext>
            </a:extLst>
          </p:cNvPr>
          <p:cNvPicPr>
            <a:picLocks noChangeAspect="1"/>
          </p:cNvPicPr>
          <p:nvPr/>
        </p:nvPicPr>
        <p:blipFill>
          <a:blip r:embed="rId21"/>
          <a:stretch>
            <a:fillRect/>
          </a:stretch>
        </p:blipFill>
        <p:spPr>
          <a:xfrm rot="16200000">
            <a:off x="7748788" y="1458675"/>
            <a:ext cx="2280102" cy="1152244"/>
          </a:xfrm>
          <a:prstGeom prst="rect">
            <a:avLst/>
          </a:prstGeom>
        </p:spPr>
      </p:pic>
      <p:pic>
        <p:nvPicPr>
          <p:cNvPr id="13" name="Picture 12">
            <a:extLst>
              <a:ext uri="{FF2B5EF4-FFF2-40B4-BE49-F238E27FC236}">
                <a16:creationId xmlns:a16="http://schemas.microsoft.com/office/drawing/2014/main" id="{F47B5841-2985-E223-2876-35457AC53AC7}"/>
              </a:ext>
            </a:extLst>
          </p:cNvPr>
          <p:cNvPicPr>
            <a:picLocks noChangeAspect="1"/>
          </p:cNvPicPr>
          <p:nvPr/>
        </p:nvPicPr>
        <p:blipFill>
          <a:blip r:embed="rId21"/>
          <a:stretch>
            <a:fillRect/>
          </a:stretch>
        </p:blipFill>
        <p:spPr>
          <a:xfrm rot="17187313">
            <a:off x="8384024" y="1562933"/>
            <a:ext cx="2280102" cy="1152244"/>
          </a:xfrm>
          <a:prstGeom prst="rect">
            <a:avLst/>
          </a:prstGeom>
        </p:spPr>
      </p:pic>
      <p:pic>
        <p:nvPicPr>
          <p:cNvPr id="16" name="Picture 15">
            <a:extLst>
              <a:ext uri="{FF2B5EF4-FFF2-40B4-BE49-F238E27FC236}">
                <a16:creationId xmlns:a16="http://schemas.microsoft.com/office/drawing/2014/main" id="{662CD323-51CF-F3B0-E0DC-26845EB5F951}"/>
              </a:ext>
            </a:extLst>
          </p:cNvPr>
          <p:cNvPicPr>
            <a:picLocks noChangeAspect="1"/>
          </p:cNvPicPr>
          <p:nvPr/>
        </p:nvPicPr>
        <p:blipFill>
          <a:blip r:embed="rId21"/>
          <a:stretch>
            <a:fillRect/>
          </a:stretch>
        </p:blipFill>
        <p:spPr>
          <a:xfrm rot="18437638">
            <a:off x="8855304" y="1843506"/>
            <a:ext cx="2280102" cy="1152244"/>
          </a:xfrm>
          <a:prstGeom prst="rect">
            <a:avLst/>
          </a:prstGeom>
        </p:spPr>
      </p:pic>
      <p:pic>
        <p:nvPicPr>
          <p:cNvPr id="15" name="Picture 14">
            <a:extLst>
              <a:ext uri="{FF2B5EF4-FFF2-40B4-BE49-F238E27FC236}">
                <a16:creationId xmlns:a16="http://schemas.microsoft.com/office/drawing/2014/main" id="{17C86051-4B20-F1D3-7BE7-84F6450728D0}"/>
              </a:ext>
            </a:extLst>
          </p:cNvPr>
          <p:cNvPicPr>
            <a:picLocks noChangeAspect="1"/>
          </p:cNvPicPr>
          <p:nvPr/>
        </p:nvPicPr>
        <p:blipFill>
          <a:blip r:embed="rId21"/>
          <a:stretch>
            <a:fillRect/>
          </a:stretch>
        </p:blipFill>
        <p:spPr>
          <a:xfrm rot="19432022">
            <a:off x="9277907" y="2313110"/>
            <a:ext cx="2280102" cy="1152244"/>
          </a:xfrm>
          <a:prstGeom prst="rect">
            <a:avLst/>
          </a:prstGeom>
        </p:spPr>
      </p:pic>
      <p:pic>
        <p:nvPicPr>
          <p:cNvPr id="6" name="Picture 5" descr="A money bag with a dollar sign&#10;&#10;AI-generated content may be incorrect.">
            <a:extLst>
              <a:ext uri="{FF2B5EF4-FFF2-40B4-BE49-F238E27FC236}">
                <a16:creationId xmlns:a16="http://schemas.microsoft.com/office/drawing/2014/main" id="{C9E4A92D-8792-E4F5-53CE-6CE3DAC3BD91}"/>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4815" b="90000" l="10000" r="90000">
                        <a14:foregroundMark x1="42700" y1="9352" x2="42700" y2="9352"/>
                        <a14:foregroundMark x1="63900" y1="6019" x2="63900" y2="6019"/>
                        <a14:foregroundMark x1="55700" y1="6296" x2="55700" y2="6296"/>
                        <a14:foregroundMark x1="55700" y1="5556" x2="55700" y2="5556"/>
                        <a14:foregroundMark x1="65000" y1="4815" x2="65000" y2="481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7776535" y="2798136"/>
            <a:ext cx="2311378" cy="2496288"/>
          </a:xfrm>
          <a:prstGeom prst="rect">
            <a:avLst/>
          </a:prstGeom>
        </p:spPr>
      </p:pic>
      <p:cxnSp>
        <p:nvCxnSpPr>
          <p:cNvPr id="7" name="Straight Connector 6">
            <a:extLst>
              <a:ext uri="{FF2B5EF4-FFF2-40B4-BE49-F238E27FC236}">
                <a16:creationId xmlns:a16="http://schemas.microsoft.com/office/drawing/2014/main" id="{74695A21-2769-C421-3AA2-421F150EEC69}"/>
              </a:ext>
            </a:extLst>
          </p:cNvPr>
          <p:cNvCxnSpPr/>
          <p:nvPr/>
        </p:nvCxnSpPr>
        <p:spPr>
          <a:xfrm>
            <a:off x="1074883" y="737499"/>
            <a:ext cx="144347" cy="201386"/>
          </a:xfrm>
          <a:prstGeom prst="line">
            <a:avLst/>
          </a:prstGeom>
          <a:ln>
            <a:solidFill>
              <a:schemeClr val="accent5"/>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52153B2-A7EF-021F-765B-3E9D44977998}"/>
              </a:ext>
            </a:extLst>
          </p:cNvPr>
          <p:cNvCxnSpPr>
            <a:cxnSpLocks/>
          </p:cNvCxnSpPr>
          <p:nvPr/>
        </p:nvCxnSpPr>
        <p:spPr>
          <a:xfrm rot="16200000">
            <a:off x="1700473" y="854328"/>
            <a:ext cx="144347" cy="201386"/>
          </a:xfrm>
          <a:prstGeom prst="line">
            <a:avLst/>
          </a:prstGeom>
          <a:ln>
            <a:solidFill>
              <a:srgbClr val="FF000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DE3C415-444A-27C3-EAA7-DF425AAF1A27}"/>
              </a:ext>
            </a:extLst>
          </p:cNvPr>
          <p:cNvCxnSpPr>
            <a:cxnSpLocks/>
          </p:cNvCxnSpPr>
          <p:nvPr/>
        </p:nvCxnSpPr>
        <p:spPr>
          <a:xfrm rot="16200000">
            <a:off x="3300300" y="1462352"/>
            <a:ext cx="144347" cy="201386"/>
          </a:xfrm>
          <a:prstGeom prst="line">
            <a:avLst/>
          </a:prstGeom>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679CE56-53AA-72D0-F175-15A7ABA26290}"/>
              </a:ext>
            </a:extLst>
          </p:cNvPr>
          <p:cNvCxnSpPr>
            <a:cxnSpLocks/>
          </p:cNvCxnSpPr>
          <p:nvPr/>
        </p:nvCxnSpPr>
        <p:spPr>
          <a:xfrm rot="5400000" flipV="1">
            <a:off x="468911" y="2014832"/>
            <a:ext cx="144347" cy="201386"/>
          </a:xfrm>
          <a:prstGeom prst="line">
            <a:avLst/>
          </a:prstGeom>
          <a:ln>
            <a:solidFill>
              <a:srgbClr val="0070C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009FE4-6BC7-C76A-3457-C0857369D162}"/>
              </a:ext>
            </a:extLst>
          </p:cNvPr>
          <p:cNvCxnSpPr>
            <a:cxnSpLocks/>
          </p:cNvCxnSpPr>
          <p:nvPr/>
        </p:nvCxnSpPr>
        <p:spPr>
          <a:xfrm rot="5400000" flipV="1">
            <a:off x="4706426" y="5704031"/>
            <a:ext cx="144347" cy="201386"/>
          </a:xfrm>
          <a:prstGeom prst="line">
            <a:avLst/>
          </a:prstGeom>
          <a:ln>
            <a:solidFill>
              <a:srgbClr val="7030A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B3CDA29-3BEA-8CD0-56F7-0D68ED69DAB6}"/>
              </a:ext>
            </a:extLst>
          </p:cNvPr>
          <p:cNvCxnSpPr>
            <a:cxnSpLocks/>
          </p:cNvCxnSpPr>
          <p:nvPr/>
        </p:nvCxnSpPr>
        <p:spPr>
          <a:xfrm rot="16200000">
            <a:off x="3873696" y="5018231"/>
            <a:ext cx="144347" cy="201386"/>
          </a:xfrm>
          <a:prstGeom prst="line">
            <a:avLst/>
          </a:prstGeom>
          <a:ln>
            <a:solidFill>
              <a:srgbClr val="92D05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79566A0-CF25-0C48-C73B-E30877DACF7A}"/>
              </a:ext>
            </a:extLst>
          </p:cNvPr>
          <p:cNvCxnSpPr>
            <a:cxnSpLocks/>
          </p:cNvCxnSpPr>
          <p:nvPr/>
        </p:nvCxnSpPr>
        <p:spPr>
          <a:xfrm rot="16200000">
            <a:off x="10990077" y="5559684"/>
            <a:ext cx="144347" cy="201386"/>
          </a:xfrm>
          <a:prstGeom prst="line">
            <a:avLst/>
          </a:prstGeom>
          <a:ln>
            <a:solidFill>
              <a:schemeClr val="accent5"/>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8135A5C-C0D4-5B3C-96DF-9D56FDA195F4}"/>
              </a:ext>
            </a:extLst>
          </p:cNvPr>
          <p:cNvCxnSpPr>
            <a:cxnSpLocks/>
          </p:cNvCxnSpPr>
          <p:nvPr/>
        </p:nvCxnSpPr>
        <p:spPr>
          <a:xfrm rot="5400000" flipV="1">
            <a:off x="11659550" y="4982769"/>
            <a:ext cx="144347" cy="201386"/>
          </a:xfrm>
          <a:prstGeom prst="line">
            <a:avLst/>
          </a:prstGeom>
          <a:ln>
            <a:solidFill>
              <a:srgbClr val="FF000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D569CFD-6DDF-7648-AA7F-92FE0DB9DBAB}"/>
              </a:ext>
            </a:extLst>
          </p:cNvPr>
          <p:cNvCxnSpPr>
            <a:cxnSpLocks/>
          </p:cNvCxnSpPr>
          <p:nvPr/>
        </p:nvCxnSpPr>
        <p:spPr>
          <a:xfrm rot="5400000" flipV="1">
            <a:off x="9351209" y="6168012"/>
            <a:ext cx="144347" cy="201386"/>
          </a:xfrm>
          <a:prstGeom prst="line">
            <a:avLst/>
          </a:prstGeom>
          <a:ln>
            <a:solidFill>
              <a:schemeClr val="accent6"/>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D2872C9-891B-6EB2-94B1-455D2744DD7A}"/>
              </a:ext>
            </a:extLst>
          </p:cNvPr>
          <p:cNvCxnSpPr>
            <a:cxnSpLocks/>
          </p:cNvCxnSpPr>
          <p:nvPr/>
        </p:nvCxnSpPr>
        <p:spPr>
          <a:xfrm rot="16200000">
            <a:off x="6299279" y="5579801"/>
            <a:ext cx="144347" cy="201386"/>
          </a:xfrm>
          <a:prstGeom prst="line">
            <a:avLst/>
          </a:prstGeom>
          <a:ln>
            <a:solidFill>
              <a:schemeClr val="accent2"/>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B3EF46F-C213-E87B-7C78-A9F8FC4588F0}"/>
              </a:ext>
            </a:extLst>
          </p:cNvPr>
          <p:cNvCxnSpPr>
            <a:cxnSpLocks/>
          </p:cNvCxnSpPr>
          <p:nvPr/>
        </p:nvCxnSpPr>
        <p:spPr>
          <a:xfrm rot="10800000">
            <a:off x="5772634" y="6268705"/>
            <a:ext cx="144347" cy="201386"/>
          </a:xfrm>
          <a:prstGeom prst="line">
            <a:avLst/>
          </a:prstGeom>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FCAB547-C9A7-B0F6-5F86-76C5BC1B286A}"/>
              </a:ext>
            </a:extLst>
          </p:cNvPr>
          <p:cNvCxnSpPr>
            <a:cxnSpLocks/>
          </p:cNvCxnSpPr>
          <p:nvPr/>
        </p:nvCxnSpPr>
        <p:spPr>
          <a:xfrm rot="10800000">
            <a:off x="5772634" y="781810"/>
            <a:ext cx="144347" cy="201386"/>
          </a:xfrm>
          <a:prstGeom prst="line">
            <a:avLst/>
          </a:prstGeom>
          <a:ln>
            <a:solidFill>
              <a:schemeClr val="accent2"/>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214C37F-6901-A785-C8B4-59DCC010D892}"/>
              </a:ext>
            </a:extLst>
          </p:cNvPr>
          <p:cNvCxnSpPr>
            <a:cxnSpLocks/>
          </p:cNvCxnSpPr>
          <p:nvPr/>
        </p:nvCxnSpPr>
        <p:spPr>
          <a:xfrm rot="5400000">
            <a:off x="6819328" y="1343273"/>
            <a:ext cx="144347" cy="201386"/>
          </a:xfrm>
          <a:prstGeom prst="line">
            <a:avLst/>
          </a:prstGeom>
          <a:ln>
            <a:solidFill>
              <a:srgbClr val="0F9ED5"/>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571725C-40CB-E250-0FDB-5078D2AF03B3}"/>
              </a:ext>
            </a:extLst>
          </p:cNvPr>
          <p:cNvCxnSpPr>
            <a:cxnSpLocks/>
          </p:cNvCxnSpPr>
          <p:nvPr/>
        </p:nvCxnSpPr>
        <p:spPr>
          <a:xfrm rot="16200000" flipH="1">
            <a:off x="5395178" y="1415447"/>
            <a:ext cx="144347" cy="201386"/>
          </a:xfrm>
          <a:prstGeom prst="line">
            <a:avLst/>
          </a:prstGeom>
          <a:ln>
            <a:solidFill>
              <a:schemeClr val="accent5"/>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17DE592-EA01-635A-15F0-C156F6D61DED}"/>
              </a:ext>
            </a:extLst>
          </p:cNvPr>
          <p:cNvCxnSpPr>
            <a:cxnSpLocks/>
          </p:cNvCxnSpPr>
          <p:nvPr/>
        </p:nvCxnSpPr>
        <p:spPr>
          <a:xfrm rot="16200000" flipH="1">
            <a:off x="11687840" y="731674"/>
            <a:ext cx="144347" cy="201386"/>
          </a:xfrm>
          <a:prstGeom prst="line">
            <a:avLst/>
          </a:prstGeom>
          <a:ln>
            <a:solidFill>
              <a:schemeClr val="accent2"/>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1E571E9-D8E1-2C3D-A640-D97C05D4A644}"/>
              </a:ext>
            </a:extLst>
          </p:cNvPr>
          <p:cNvCxnSpPr>
            <a:cxnSpLocks/>
          </p:cNvCxnSpPr>
          <p:nvPr/>
        </p:nvCxnSpPr>
        <p:spPr>
          <a:xfrm rot="5400000" flipH="1" flipV="1">
            <a:off x="11191464" y="205829"/>
            <a:ext cx="144347" cy="201386"/>
          </a:xfrm>
          <a:prstGeom prst="line">
            <a:avLst/>
          </a:prstGeom>
          <a:ln>
            <a:solidFill>
              <a:srgbClr val="00B05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79721F8-26E8-8E37-9555-D4EEE99CB886}"/>
              </a:ext>
            </a:extLst>
          </p:cNvPr>
          <p:cNvCxnSpPr>
            <a:cxnSpLocks/>
          </p:cNvCxnSpPr>
          <p:nvPr/>
        </p:nvCxnSpPr>
        <p:spPr>
          <a:xfrm rot="5400000" flipH="1" flipV="1">
            <a:off x="3415597" y="449649"/>
            <a:ext cx="144347" cy="201386"/>
          </a:xfrm>
          <a:prstGeom prst="line">
            <a:avLst/>
          </a:prstGeom>
          <a:ln>
            <a:solidFill>
              <a:srgbClr val="FFFF0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477D47E-EDFA-E3AF-4FD3-22569915CC1E}"/>
              </a:ext>
            </a:extLst>
          </p:cNvPr>
          <p:cNvCxnSpPr>
            <a:cxnSpLocks/>
          </p:cNvCxnSpPr>
          <p:nvPr/>
        </p:nvCxnSpPr>
        <p:spPr>
          <a:xfrm rot="16200000" flipH="1">
            <a:off x="4138600" y="910366"/>
            <a:ext cx="144347" cy="201386"/>
          </a:xfrm>
          <a:prstGeom prst="line">
            <a:avLst/>
          </a:prstGeom>
          <a:ln>
            <a:solidFill>
              <a:srgbClr val="0F9ED5"/>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01CD965-BB61-6DD8-907F-D8B693F91DF3}"/>
              </a:ext>
            </a:extLst>
          </p:cNvPr>
          <p:cNvCxnSpPr>
            <a:cxnSpLocks/>
          </p:cNvCxnSpPr>
          <p:nvPr/>
        </p:nvCxnSpPr>
        <p:spPr>
          <a:xfrm rot="16200000" flipH="1">
            <a:off x="2368329" y="1442183"/>
            <a:ext cx="144347" cy="201386"/>
          </a:xfrm>
          <a:prstGeom prst="line">
            <a:avLst/>
          </a:prstGeom>
          <a:ln>
            <a:solidFill>
              <a:schemeClr val="accent2"/>
            </a:solidFill>
          </a:ln>
          <a:effectLst>
            <a:glow rad="152400">
              <a:schemeClr val="bg1">
                <a:alpha val="72000"/>
              </a:schemeClr>
            </a:glow>
          </a:effectLst>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EEEF54CE-5E4F-F189-FA0B-F54A2128B14C}"/>
              </a:ext>
            </a:extLst>
          </p:cNvPr>
          <p:cNvCxnSpPr>
            <a:cxnSpLocks/>
          </p:cNvCxnSpPr>
          <p:nvPr/>
        </p:nvCxnSpPr>
        <p:spPr>
          <a:xfrm rot="16200000" flipH="1">
            <a:off x="7370047" y="6390743"/>
            <a:ext cx="144347" cy="201386"/>
          </a:xfrm>
          <a:prstGeom prst="line">
            <a:avLst/>
          </a:prstGeom>
          <a:ln>
            <a:solidFill>
              <a:srgbClr val="0F9ED5"/>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764F871-5DDB-1CEE-D222-26B0530FC769}"/>
              </a:ext>
            </a:extLst>
          </p:cNvPr>
          <p:cNvCxnSpPr>
            <a:cxnSpLocks/>
          </p:cNvCxnSpPr>
          <p:nvPr/>
        </p:nvCxnSpPr>
        <p:spPr>
          <a:xfrm rot="5400000" flipH="1" flipV="1">
            <a:off x="1320772" y="1555891"/>
            <a:ext cx="144347" cy="201386"/>
          </a:xfrm>
          <a:prstGeom prst="line">
            <a:avLst/>
          </a:prstGeom>
          <a:ln>
            <a:solidFill>
              <a:srgbClr val="00B05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8375C5D-8BA7-464E-2A1D-CE772658F4D8}"/>
              </a:ext>
            </a:extLst>
          </p:cNvPr>
          <p:cNvCxnSpPr>
            <a:cxnSpLocks/>
          </p:cNvCxnSpPr>
          <p:nvPr/>
        </p:nvCxnSpPr>
        <p:spPr>
          <a:xfrm rot="10800000">
            <a:off x="7449850" y="4954250"/>
            <a:ext cx="144347" cy="201386"/>
          </a:xfrm>
          <a:prstGeom prst="line">
            <a:avLst/>
          </a:prstGeom>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B75B84E-0590-A1C1-3A66-5602705A507F}"/>
              </a:ext>
            </a:extLst>
          </p:cNvPr>
          <p:cNvCxnSpPr>
            <a:cxnSpLocks/>
          </p:cNvCxnSpPr>
          <p:nvPr/>
        </p:nvCxnSpPr>
        <p:spPr>
          <a:xfrm rot="10800000" flipV="1">
            <a:off x="5772634" y="4681511"/>
            <a:ext cx="144347" cy="201386"/>
          </a:xfrm>
          <a:prstGeom prst="line">
            <a:avLst/>
          </a:prstGeom>
          <a:ln>
            <a:solidFill>
              <a:schemeClr val="accent5"/>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A23402D-084C-C01B-241C-C364D3C0FF82}"/>
              </a:ext>
            </a:extLst>
          </p:cNvPr>
          <p:cNvCxnSpPr>
            <a:cxnSpLocks/>
          </p:cNvCxnSpPr>
          <p:nvPr/>
        </p:nvCxnSpPr>
        <p:spPr>
          <a:xfrm rot="10800000" flipV="1">
            <a:off x="11000097" y="3819128"/>
            <a:ext cx="144347" cy="201386"/>
          </a:xfrm>
          <a:prstGeom prst="line">
            <a:avLst/>
          </a:prstGeom>
          <a:ln>
            <a:solidFill>
              <a:srgbClr val="FFFF0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4068500-09B6-61BC-DAAE-0498A990B7B4}"/>
              </a:ext>
            </a:extLst>
          </p:cNvPr>
          <p:cNvCxnSpPr>
            <a:cxnSpLocks/>
          </p:cNvCxnSpPr>
          <p:nvPr/>
        </p:nvCxnSpPr>
        <p:spPr>
          <a:xfrm rot="16200000" flipV="1">
            <a:off x="10904475" y="3370630"/>
            <a:ext cx="144347" cy="201386"/>
          </a:xfrm>
          <a:prstGeom prst="line">
            <a:avLst/>
          </a:prstGeom>
          <a:ln>
            <a:solidFill>
              <a:srgbClr val="00B0F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E4755C4-A8FB-9921-6DBF-A0AC81B7FAFD}"/>
              </a:ext>
            </a:extLst>
          </p:cNvPr>
          <p:cNvCxnSpPr>
            <a:cxnSpLocks/>
          </p:cNvCxnSpPr>
          <p:nvPr/>
        </p:nvCxnSpPr>
        <p:spPr>
          <a:xfrm rot="10800000" flipV="1">
            <a:off x="10355386" y="711781"/>
            <a:ext cx="144347" cy="201386"/>
          </a:xfrm>
          <a:prstGeom prst="line">
            <a:avLst/>
          </a:prstGeom>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109477A-876E-BBD4-7FD1-ADC70BF39438}"/>
              </a:ext>
            </a:extLst>
          </p:cNvPr>
          <p:cNvCxnSpPr>
            <a:cxnSpLocks/>
          </p:cNvCxnSpPr>
          <p:nvPr/>
        </p:nvCxnSpPr>
        <p:spPr>
          <a:xfrm rot="16200000">
            <a:off x="7585013" y="500396"/>
            <a:ext cx="144347" cy="201386"/>
          </a:xfrm>
          <a:prstGeom prst="line">
            <a:avLst/>
          </a:prstGeom>
          <a:ln>
            <a:solidFill>
              <a:srgbClr val="FF000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C918373-DBFA-F816-3083-AA41BC2E3A67}"/>
              </a:ext>
            </a:extLst>
          </p:cNvPr>
          <p:cNvCxnSpPr>
            <a:cxnSpLocks/>
          </p:cNvCxnSpPr>
          <p:nvPr/>
        </p:nvCxnSpPr>
        <p:spPr>
          <a:xfrm rot="16200000">
            <a:off x="561021" y="3919820"/>
            <a:ext cx="144347" cy="201386"/>
          </a:xfrm>
          <a:prstGeom prst="line">
            <a:avLst/>
          </a:prstGeom>
          <a:ln>
            <a:solidFill>
              <a:srgbClr val="FF0000"/>
            </a:solidFill>
          </a:ln>
          <a:effectLst>
            <a:glow rad="152400">
              <a:schemeClr val="bg1">
                <a:alpha val="72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21946"/>
      </p:ext>
    </p:extLst>
  </p:cSld>
  <p:clrMapOvr>
    <a:masterClrMapping/>
  </p:clrMapOvr>
  <mc:AlternateContent xmlns:mc="http://schemas.openxmlformats.org/markup-compatibility/2006" xmlns:p14="http://schemas.microsoft.com/office/powerpoint/2010/main">
    <mc:Choice Requires="p14">
      <p:transition spd="slow" p14:dur="2000" advTm="8017"/>
    </mc:Choice>
    <mc:Fallback xmlns="">
      <p:transition spd="slow" advTm="8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 fill="hold"/>
                                        <p:tgtEl>
                                          <p:spTgt spid="7"/>
                                        </p:tgtEl>
                                      </p:cBhvr>
                                      <p:by x="50000" y="50000"/>
                                    </p:animScale>
                                  </p:childTnLst>
                                </p:cTn>
                              </p:par>
                              <p:par>
                                <p:cTn id="7" presetID="6" presetClass="emph" presetSubtype="0" repeatCount="indefinite" fill="hold" nodeType="withEffect">
                                  <p:stCondLst>
                                    <p:cond delay="0"/>
                                  </p:stCondLst>
                                  <p:childTnLst>
                                    <p:animScale>
                                      <p:cBhvr>
                                        <p:cTn id="8" dur="500" fill="hold"/>
                                        <p:tgtEl>
                                          <p:spTgt spid="8"/>
                                        </p:tgtEl>
                                      </p:cBhvr>
                                      <p:by x="50000" y="50000"/>
                                    </p:animScale>
                                  </p:childTnLst>
                                </p:cTn>
                              </p:par>
                              <p:par>
                                <p:cTn id="9" presetID="6" presetClass="emph" presetSubtype="0" repeatCount="indefinite" fill="hold" nodeType="withEffect">
                                  <p:stCondLst>
                                    <p:cond delay="0"/>
                                  </p:stCondLst>
                                  <p:childTnLst>
                                    <p:animScale>
                                      <p:cBhvr>
                                        <p:cTn id="10" dur="500" fill="hold"/>
                                        <p:tgtEl>
                                          <p:spTgt spid="9"/>
                                        </p:tgtEl>
                                      </p:cBhvr>
                                      <p:by x="50000" y="50000"/>
                                    </p:animScale>
                                  </p:childTnLst>
                                </p:cTn>
                              </p:par>
                              <p:par>
                                <p:cTn id="11" presetID="6" presetClass="emph" presetSubtype="0" repeatCount="indefinite" fill="hold" nodeType="withEffect">
                                  <p:stCondLst>
                                    <p:cond delay="0"/>
                                  </p:stCondLst>
                                  <p:childTnLst>
                                    <p:animScale>
                                      <p:cBhvr>
                                        <p:cTn id="12" dur="500" fill="hold"/>
                                        <p:tgtEl>
                                          <p:spTgt spid="10"/>
                                        </p:tgtEl>
                                      </p:cBhvr>
                                      <p:by x="50000" y="50000"/>
                                    </p:animScale>
                                  </p:childTnLst>
                                </p:cTn>
                              </p:par>
                              <p:par>
                                <p:cTn id="13" presetID="6" presetClass="emph" presetSubtype="0" repeatCount="indefinite" fill="hold" nodeType="withEffect">
                                  <p:stCondLst>
                                    <p:cond delay="0"/>
                                  </p:stCondLst>
                                  <p:childTnLst>
                                    <p:animScale>
                                      <p:cBhvr>
                                        <p:cTn id="14" dur="500" fill="hold"/>
                                        <p:tgtEl>
                                          <p:spTgt spid="28"/>
                                        </p:tgtEl>
                                      </p:cBhvr>
                                      <p:by x="50000" y="50000"/>
                                    </p:animScale>
                                  </p:childTnLst>
                                </p:cTn>
                              </p:par>
                              <p:par>
                                <p:cTn id="15" presetID="6" presetClass="emph" presetSubtype="0" repeatCount="indefinite" fill="hold" nodeType="withEffect">
                                  <p:stCondLst>
                                    <p:cond delay="0"/>
                                  </p:stCondLst>
                                  <p:childTnLst>
                                    <p:animScale>
                                      <p:cBhvr>
                                        <p:cTn id="16" dur="500" fill="hold"/>
                                        <p:tgtEl>
                                          <p:spTgt spid="29"/>
                                        </p:tgtEl>
                                      </p:cBhvr>
                                      <p:by x="50000" y="50000"/>
                                    </p:animScale>
                                  </p:childTnLst>
                                </p:cTn>
                              </p:par>
                              <p:par>
                                <p:cTn id="17" presetID="6" presetClass="emph" presetSubtype="0" repeatCount="indefinite" fill="hold" nodeType="withEffect">
                                  <p:stCondLst>
                                    <p:cond delay="0"/>
                                  </p:stCondLst>
                                  <p:childTnLst>
                                    <p:animScale>
                                      <p:cBhvr>
                                        <p:cTn id="18" dur="500" fill="hold"/>
                                        <p:tgtEl>
                                          <p:spTgt spid="30"/>
                                        </p:tgtEl>
                                      </p:cBhvr>
                                      <p:by x="50000" y="50000"/>
                                    </p:animScale>
                                  </p:childTnLst>
                                </p:cTn>
                              </p:par>
                              <p:par>
                                <p:cTn id="19" presetID="6" presetClass="emph" presetSubtype="0" repeatCount="indefinite" fill="hold" nodeType="withEffect">
                                  <p:stCondLst>
                                    <p:cond delay="0"/>
                                  </p:stCondLst>
                                  <p:childTnLst>
                                    <p:animScale>
                                      <p:cBhvr>
                                        <p:cTn id="20" dur="500" fill="hold"/>
                                        <p:tgtEl>
                                          <p:spTgt spid="32"/>
                                        </p:tgtEl>
                                      </p:cBhvr>
                                      <p:by x="50000" y="50000"/>
                                    </p:animScale>
                                  </p:childTnLst>
                                </p:cTn>
                              </p:par>
                              <p:par>
                                <p:cTn id="21" presetID="6" presetClass="emph" presetSubtype="0" repeatCount="indefinite" fill="hold" nodeType="withEffect">
                                  <p:stCondLst>
                                    <p:cond delay="0"/>
                                  </p:stCondLst>
                                  <p:childTnLst>
                                    <p:animScale>
                                      <p:cBhvr>
                                        <p:cTn id="22" dur="500" fill="hold"/>
                                        <p:tgtEl>
                                          <p:spTgt spid="39"/>
                                        </p:tgtEl>
                                      </p:cBhvr>
                                      <p:by x="50000" y="50000"/>
                                    </p:animScale>
                                  </p:childTnLst>
                                </p:cTn>
                              </p:par>
                              <p:par>
                                <p:cTn id="23" presetID="6" presetClass="emph" presetSubtype="0" repeatCount="indefinite" fill="hold" nodeType="withEffect">
                                  <p:stCondLst>
                                    <p:cond delay="0"/>
                                  </p:stCondLst>
                                  <p:childTnLst>
                                    <p:animScale>
                                      <p:cBhvr>
                                        <p:cTn id="24" dur="500" fill="hold"/>
                                        <p:tgtEl>
                                          <p:spTgt spid="17"/>
                                        </p:tgtEl>
                                      </p:cBhvr>
                                      <p:by x="50000" y="50000"/>
                                    </p:animScale>
                                  </p:childTnLst>
                                </p:cTn>
                              </p:par>
                              <p:par>
                                <p:cTn id="25" presetID="6" presetClass="emph" presetSubtype="0" repeatCount="indefinite" fill="hold" nodeType="withEffect">
                                  <p:stCondLst>
                                    <p:cond delay="0"/>
                                  </p:stCondLst>
                                  <p:childTnLst>
                                    <p:animScale>
                                      <p:cBhvr>
                                        <p:cTn id="26" dur="500" fill="hold"/>
                                        <p:tgtEl>
                                          <p:spTgt spid="11"/>
                                        </p:tgtEl>
                                      </p:cBhvr>
                                      <p:by x="50000" y="50000"/>
                                    </p:animScale>
                                  </p:childTnLst>
                                </p:cTn>
                              </p:par>
                              <p:par>
                                <p:cTn id="27" presetID="6" presetClass="emph" presetSubtype="0" repeatCount="indefinite" fill="hold" nodeType="withEffect">
                                  <p:stCondLst>
                                    <p:cond delay="0"/>
                                  </p:stCondLst>
                                  <p:childTnLst>
                                    <p:animScale>
                                      <p:cBhvr>
                                        <p:cTn id="28" dur="500" fill="hold"/>
                                        <p:tgtEl>
                                          <p:spTgt spid="34"/>
                                        </p:tgtEl>
                                      </p:cBhvr>
                                      <p:by x="50000" y="50000"/>
                                    </p:animScale>
                                  </p:childTnLst>
                                </p:cTn>
                              </p:par>
                              <p:par>
                                <p:cTn id="29" presetID="6" presetClass="emph" presetSubtype="0" repeatCount="indefinite" fill="hold" nodeType="withEffect">
                                  <p:stCondLst>
                                    <p:cond delay="0"/>
                                  </p:stCondLst>
                                  <p:childTnLst>
                                    <p:animScale>
                                      <p:cBhvr>
                                        <p:cTn id="30" dur="500" fill="hold"/>
                                        <p:tgtEl>
                                          <p:spTgt spid="21"/>
                                        </p:tgtEl>
                                      </p:cBhvr>
                                      <p:by x="50000" y="50000"/>
                                    </p:animScale>
                                  </p:childTnLst>
                                </p:cTn>
                              </p:par>
                              <p:par>
                                <p:cTn id="31" presetID="6" presetClass="emph" presetSubtype="0" repeatCount="indefinite" fill="hold" nodeType="withEffect">
                                  <p:stCondLst>
                                    <p:cond delay="0"/>
                                  </p:stCondLst>
                                  <p:childTnLst>
                                    <p:animScale>
                                      <p:cBhvr>
                                        <p:cTn id="32" dur="500" fill="hold"/>
                                        <p:tgtEl>
                                          <p:spTgt spid="22"/>
                                        </p:tgtEl>
                                      </p:cBhvr>
                                      <p:by x="50000" y="50000"/>
                                    </p:animScale>
                                  </p:childTnLst>
                                </p:cTn>
                              </p:par>
                              <p:par>
                                <p:cTn id="33" presetID="6" presetClass="emph" presetSubtype="0" repeatCount="indefinite" fill="hold" nodeType="withEffect">
                                  <p:stCondLst>
                                    <p:cond delay="0"/>
                                  </p:stCondLst>
                                  <p:childTnLst>
                                    <p:animScale>
                                      <p:cBhvr>
                                        <p:cTn id="34" dur="500" fill="hold"/>
                                        <p:tgtEl>
                                          <p:spTgt spid="31"/>
                                        </p:tgtEl>
                                      </p:cBhvr>
                                      <p:by x="50000" y="50000"/>
                                    </p:animScale>
                                  </p:childTnLst>
                                </p:cTn>
                              </p:par>
                              <p:par>
                                <p:cTn id="35" presetID="6" presetClass="emph" presetSubtype="0" repeatCount="indefinite" fill="hold" nodeType="withEffect">
                                  <p:stCondLst>
                                    <p:cond delay="0"/>
                                  </p:stCondLst>
                                  <p:childTnLst>
                                    <p:animScale>
                                      <p:cBhvr>
                                        <p:cTn id="36" dur="500" fill="hold"/>
                                        <p:tgtEl>
                                          <p:spTgt spid="33"/>
                                        </p:tgtEl>
                                      </p:cBhvr>
                                      <p:by x="50000" y="50000"/>
                                    </p:animScale>
                                  </p:childTnLst>
                                </p:cTn>
                              </p:par>
                              <p:par>
                                <p:cTn id="37" presetID="6" presetClass="emph" presetSubtype="0" repeatCount="indefinite" fill="hold" nodeType="withEffect">
                                  <p:stCondLst>
                                    <p:cond delay="0"/>
                                  </p:stCondLst>
                                  <p:childTnLst>
                                    <p:animScale>
                                      <p:cBhvr>
                                        <p:cTn id="38" dur="500" fill="hold"/>
                                        <p:tgtEl>
                                          <p:spTgt spid="25"/>
                                        </p:tgtEl>
                                      </p:cBhvr>
                                      <p:by x="50000" y="50000"/>
                                    </p:animScale>
                                  </p:childTnLst>
                                </p:cTn>
                              </p:par>
                              <p:par>
                                <p:cTn id="39" presetID="6" presetClass="emph" presetSubtype="0" repeatCount="indefinite" fill="hold" nodeType="withEffect">
                                  <p:stCondLst>
                                    <p:cond delay="0"/>
                                  </p:stCondLst>
                                  <p:childTnLst>
                                    <p:animScale>
                                      <p:cBhvr>
                                        <p:cTn id="40" dur="500" fill="hold"/>
                                        <p:tgtEl>
                                          <p:spTgt spid="23"/>
                                        </p:tgtEl>
                                      </p:cBhvr>
                                      <p:by x="50000" y="50000"/>
                                    </p:animScale>
                                  </p:childTnLst>
                                </p:cTn>
                              </p:par>
                              <p:par>
                                <p:cTn id="41" presetID="6" presetClass="emph" presetSubtype="0" repeatCount="indefinite" fill="hold" nodeType="withEffect">
                                  <p:stCondLst>
                                    <p:cond delay="0"/>
                                  </p:stCondLst>
                                  <p:childTnLst>
                                    <p:animScale>
                                      <p:cBhvr>
                                        <p:cTn id="42" dur="500" fill="hold"/>
                                        <p:tgtEl>
                                          <p:spTgt spid="38"/>
                                        </p:tgtEl>
                                      </p:cBhvr>
                                      <p:by x="50000" y="50000"/>
                                    </p:animScale>
                                  </p:childTnLst>
                                </p:cTn>
                              </p:par>
                              <p:par>
                                <p:cTn id="43" presetID="6" presetClass="emph" presetSubtype="0" repeatCount="indefinite" fill="hold" nodeType="withEffect">
                                  <p:stCondLst>
                                    <p:cond delay="0"/>
                                  </p:stCondLst>
                                  <p:childTnLst>
                                    <p:animScale>
                                      <p:cBhvr>
                                        <p:cTn id="44" dur="500" fill="hold"/>
                                        <p:tgtEl>
                                          <p:spTgt spid="24"/>
                                        </p:tgtEl>
                                      </p:cBhvr>
                                      <p:by x="50000" y="50000"/>
                                    </p:animScale>
                                  </p:childTnLst>
                                </p:cTn>
                              </p:par>
                              <p:par>
                                <p:cTn id="45" presetID="6" presetClass="emph" presetSubtype="0" repeatCount="indefinite" fill="hold" nodeType="withEffect">
                                  <p:stCondLst>
                                    <p:cond delay="0"/>
                                  </p:stCondLst>
                                  <p:childTnLst>
                                    <p:animScale>
                                      <p:cBhvr>
                                        <p:cTn id="46" dur="500" fill="hold"/>
                                        <p:tgtEl>
                                          <p:spTgt spid="27"/>
                                        </p:tgtEl>
                                      </p:cBhvr>
                                      <p:by x="50000" y="50000"/>
                                    </p:animScale>
                                  </p:childTnLst>
                                </p:cTn>
                              </p:par>
                              <p:par>
                                <p:cTn id="47" presetID="6" presetClass="emph" presetSubtype="0" repeatCount="indefinite" fill="hold" nodeType="withEffect">
                                  <p:stCondLst>
                                    <p:cond delay="0"/>
                                  </p:stCondLst>
                                  <p:childTnLst>
                                    <p:animScale>
                                      <p:cBhvr>
                                        <p:cTn id="48" dur="500" fill="hold"/>
                                        <p:tgtEl>
                                          <p:spTgt spid="37"/>
                                        </p:tgtEl>
                                      </p:cBhvr>
                                      <p:by x="50000" y="50000"/>
                                    </p:animScale>
                                  </p:childTnLst>
                                </p:cTn>
                              </p:par>
                              <p:par>
                                <p:cTn id="49" presetID="6" presetClass="emph" presetSubtype="0" repeatCount="indefinite" fill="hold" nodeType="withEffect">
                                  <p:stCondLst>
                                    <p:cond delay="0"/>
                                  </p:stCondLst>
                                  <p:childTnLst>
                                    <p:animScale>
                                      <p:cBhvr>
                                        <p:cTn id="50" dur="500" fill="hold"/>
                                        <p:tgtEl>
                                          <p:spTgt spid="26"/>
                                        </p:tgtEl>
                                      </p:cBhvr>
                                      <p:by x="50000" y="50000"/>
                                    </p:animScale>
                                  </p:childTnLst>
                                </p:cTn>
                              </p:par>
                              <p:par>
                                <p:cTn id="51" presetID="6" presetClass="emph" presetSubtype="0" repeatCount="indefinite" fill="hold" nodeType="withEffect">
                                  <p:stCondLst>
                                    <p:cond delay="0"/>
                                  </p:stCondLst>
                                  <p:childTnLst>
                                    <p:animScale>
                                      <p:cBhvr>
                                        <p:cTn id="52" dur="500" fill="hold"/>
                                        <p:tgtEl>
                                          <p:spTgt spid="36"/>
                                        </p:tgtEl>
                                      </p:cBhvr>
                                      <p:by x="50000" y="50000"/>
                                    </p:animScale>
                                  </p:childTnLst>
                                </p:cTn>
                              </p:par>
                              <p:par>
                                <p:cTn id="53" presetID="6" presetClass="emph" presetSubtype="0" repeatCount="indefinite" fill="hold" nodeType="withEffect">
                                  <p:stCondLst>
                                    <p:cond delay="0"/>
                                  </p:stCondLst>
                                  <p:childTnLst>
                                    <p:animScale>
                                      <p:cBhvr>
                                        <p:cTn id="54" dur="500" fill="hold"/>
                                        <p:tgtEl>
                                          <p:spTgt spid="35"/>
                                        </p:tgtEl>
                                      </p:cBhvr>
                                      <p:by x="50000" y="50000"/>
                                    </p:animScale>
                                  </p:childTnLst>
                                </p:cTn>
                              </p:par>
                              <p:par>
                                <p:cTn id="55" presetID="6" presetClass="emph" presetSubtype="0" repeatCount="indefinite" fill="hold" nodeType="withEffect">
                                  <p:stCondLst>
                                    <p:cond delay="0"/>
                                  </p:stCondLst>
                                  <p:childTnLst>
                                    <p:animScale>
                                      <p:cBhvr>
                                        <p:cTn id="56" dur="500" fill="hold"/>
                                        <p:tgtEl>
                                          <p:spTgt spid="19"/>
                                        </p:tgtEl>
                                      </p:cBhvr>
                                      <p:by x="50000" y="50000"/>
                                    </p:animScale>
                                  </p:childTnLst>
                                </p:cTn>
                              </p:par>
                              <p:par>
                                <p:cTn id="57" presetID="6" presetClass="emph" presetSubtype="0" repeatCount="indefinite" fill="hold" nodeType="withEffect">
                                  <p:stCondLst>
                                    <p:cond delay="0"/>
                                  </p:stCondLst>
                                  <p:childTnLst>
                                    <p:animScale>
                                      <p:cBhvr>
                                        <p:cTn id="58" dur="500" fill="hold"/>
                                        <p:tgtEl>
                                          <p:spTgt spid="18"/>
                                        </p:tgtEl>
                                      </p:cBhvr>
                                      <p:by x="50000" y="50000"/>
                                    </p:animScale>
                                  </p:childTnLst>
                                </p:cTn>
                              </p:par>
                              <p:par>
                                <p:cTn id="59" presetID="6" presetClass="emph" presetSubtype="0" repeatCount="indefinite" fill="hold" nodeType="withEffect">
                                  <p:stCondLst>
                                    <p:cond delay="0"/>
                                  </p:stCondLst>
                                  <p:childTnLst>
                                    <p:animScale>
                                      <p:cBhvr>
                                        <p:cTn id="60" dur="500" fill="hold"/>
                                        <p:tgtEl>
                                          <p:spTgt spid="20"/>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121A7-DA6C-7A93-A148-21536735D658}"/>
            </a:ext>
          </a:extLst>
        </p:cNvPr>
        <p:cNvGrpSpPr/>
        <p:nvPr/>
      </p:nvGrpSpPr>
      <p:grpSpPr>
        <a:xfrm>
          <a:off x="0" y="0"/>
          <a:ext cx="0" cy="0"/>
          <a:chOff x="0" y="0"/>
          <a:chExt cx="0" cy="0"/>
        </a:xfrm>
      </p:grpSpPr>
      <p:pic>
        <p:nvPicPr>
          <p:cNvPr id="4" name="Picture 3" descr="A yellow and white gradient&#10;&#10;AI-generated content may be incorrect.">
            <a:extLst>
              <a:ext uri="{FF2B5EF4-FFF2-40B4-BE49-F238E27FC236}">
                <a16:creationId xmlns:a16="http://schemas.microsoft.com/office/drawing/2014/main" id="{E63AC817-383B-B596-7BF4-25123312C57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4E3F7731-2C74-4C58-8A9C-4D0A213EBC11}"/>
              </a:ext>
            </a:extLst>
          </p:cNvPr>
          <p:cNvSpPr txBox="1"/>
          <p:nvPr/>
        </p:nvSpPr>
        <p:spPr>
          <a:xfrm>
            <a:off x="1638300" y="1756594"/>
            <a:ext cx="8915400" cy="2598853"/>
          </a:xfrm>
          <a:prstGeom prst="rect">
            <a:avLst/>
          </a:prstGeom>
          <a:noFill/>
        </p:spPr>
        <p:txBody>
          <a:bodyPr wrap="square">
            <a:spAutoFit/>
          </a:bodyPr>
          <a:lstStyle/>
          <a:p>
            <a:pPr marL="182880" marR="0" lvl="0" algn="ctr" defTabSz="914400" rtl="0" eaLnBrk="1" fontAlgn="auto" latinLnBrk="0" hangingPunct="1">
              <a:lnSpc>
                <a:spcPct val="115000"/>
              </a:lnSpc>
              <a:spcBef>
                <a:spcPts val="0"/>
              </a:spcBef>
              <a:spcAft>
                <a:spcPts val="1200"/>
              </a:spcAft>
              <a:buClr>
                <a:srgbClr val="000000"/>
              </a:buClr>
              <a:buSzPts val="1800"/>
              <a:tabLst/>
              <a:defRPr/>
            </a:pPr>
            <a:r>
              <a:rPr kumimoji="0" lang="en-US" sz="4800" b="1" i="0" u="none" strike="noStrike" kern="0" cap="none" spc="0" normalizeH="0" baseline="0" noProof="0" dirty="0">
                <a:ln>
                  <a:noFill/>
                </a:ln>
                <a:solidFill>
                  <a:srgbClr val="000000"/>
                </a:solidFill>
                <a:effectLst/>
                <a:uLnTx/>
                <a:uFillTx/>
                <a:ea typeface="Lato"/>
                <a:cs typeface="Lato"/>
                <a:sym typeface="Lato"/>
              </a:rPr>
              <a:t>“When the top increases, it is easier to flow money to the bottom-line” –</a:t>
            </a:r>
            <a:r>
              <a:rPr kumimoji="0" lang="en-US" sz="4800" b="1" i="0" u="none" strike="noStrike" kern="0" cap="none" spc="0" normalizeH="0" noProof="0" dirty="0">
                <a:ln>
                  <a:noFill/>
                </a:ln>
                <a:solidFill>
                  <a:srgbClr val="000000"/>
                </a:solidFill>
                <a:effectLst/>
                <a:uLnTx/>
                <a:uFillTx/>
                <a:ea typeface="Lato"/>
                <a:cs typeface="Lato"/>
                <a:sym typeface="Lato"/>
              </a:rPr>
              <a:t> Manish Singh</a:t>
            </a:r>
            <a:endParaRPr kumimoji="0" lang="en-US" sz="4800" b="1" i="0" u="none" strike="noStrike" kern="0" cap="none" spc="0" normalizeH="0" baseline="0" noProof="0" dirty="0">
              <a:ln>
                <a:noFill/>
              </a:ln>
              <a:solidFill>
                <a:srgbClr val="000000"/>
              </a:solidFill>
              <a:effectLst/>
              <a:uLnTx/>
              <a:uFillTx/>
              <a:ea typeface="Lato"/>
              <a:cs typeface="Lato"/>
              <a:sym typeface="Lato"/>
            </a:endParaRPr>
          </a:p>
        </p:txBody>
      </p:sp>
    </p:spTree>
    <p:extLst>
      <p:ext uri="{BB962C8B-B14F-4D97-AF65-F5344CB8AC3E}">
        <p14:creationId xmlns:p14="http://schemas.microsoft.com/office/powerpoint/2010/main" val="3126623092"/>
      </p:ext>
    </p:extLst>
  </p:cSld>
  <p:clrMapOvr>
    <a:masterClrMapping/>
  </p:clrMapOvr>
  <mc:AlternateContent xmlns:mc="http://schemas.openxmlformats.org/markup-compatibility/2006" xmlns:p14="http://schemas.microsoft.com/office/powerpoint/2010/main">
    <mc:Choice Requires="p14">
      <p:transition spd="slow" p14:dur="2000" advTm="13574"/>
    </mc:Choice>
    <mc:Fallback xmlns="">
      <p:transition spd="slow" advTm="13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E4AD0-A835-0A97-784F-D09C93479ABA}"/>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F8828F93-A9A4-C052-4AAB-F5E375DE82A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1A5A635-429C-71C0-5856-3A6AD24388DB}"/>
              </a:ext>
            </a:extLst>
          </p:cNvPr>
          <p:cNvSpPr txBox="1"/>
          <p:nvPr/>
        </p:nvSpPr>
        <p:spPr>
          <a:xfrm>
            <a:off x="4805262" y="210737"/>
            <a:ext cx="2581476"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Revenue</a:t>
            </a:r>
          </a:p>
        </p:txBody>
      </p:sp>
      <p:cxnSp>
        <p:nvCxnSpPr>
          <p:cNvPr id="5" name="Straight Connector 4">
            <a:extLst>
              <a:ext uri="{FF2B5EF4-FFF2-40B4-BE49-F238E27FC236}">
                <a16:creationId xmlns:a16="http://schemas.microsoft.com/office/drawing/2014/main" id="{BA05081B-7557-8326-0513-00E5215CDD64}"/>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40E7927A-1DEB-720E-BF8C-353C9A75DD48}"/>
              </a:ext>
            </a:extLst>
          </p:cNvPr>
          <p:cNvSpPr txBox="1"/>
          <p:nvPr/>
        </p:nvSpPr>
        <p:spPr>
          <a:xfrm>
            <a:off x="1881834" y="2227845"/>
            <a:ext cx="8428333" cy="523220"/>
          </a:xfrm>
          <a:prstGeom prst="rect">
            <a:avLst/>
          </a:prstGeom>
          <a:noFill/>
        </p:spPr>
        <p:txBody>
          <a:bodyPr wrap="none" rtlCol="0">
            <a:spAutoFit/>
          </a:bodyPr>
          <a:lstStyle/>
          <a:p>
            <a:pPr algn="ctr"/>
            <a:r>
              <a:rPr lang="en-US" sz="2800" dirty="0">
                <a:latin typeface="Aptos" panose="020B0004020202020204" pitchFamily="34" charset="0"/>
              </a:rPr>
              <a:t>Forms of revenue for Café LA food service operations</a:t>
            </a:r>
          </a:p>
        </p:txBody>
      </p:sp>
      <p:sp>
        <p:nvSpPr>
          <p:cNvPr id="27" name="TextBox 26">
            <a:extLst>
              <a:ext uri="{FF2B5EF4-FFF2-40B4-BE49-F238E27FC236}">
                <a16:creationId xmlns:a16="http://schemas.microsoft.com/office/drawing/2014/main" id="{70AE20D8-49D1-F2EB-53B8-2EC7ACA5970D}"/>
              </a:ext>
            </a:extLst>
          </p:cNvPr>
          <p:cNvSpPr txBox="1"/>
          <p:nvPr/>
        </p:nvSpPr>
        <p:spPr>
          <a:xfrm>
            <a:off x="375557" y="1212240"/>
            <a:ext cx="11440886" cy="1015663"/>
          </a:xfrm>
          <a:prstGeom prst="rect">
            <a:avLst/>
          </a:prstGeom>
          <a:noFill/>
        </p:spPr>
        <p:txBody>
          <a:bodyPr wrap="square" rtlCol="0">
            <a:spAutoFit/>
          </a:bodyPr>
          <a:lstStyle/>
          <a:p>
            <a:pPr algn="ctr"/>
            <a:r>
              <a:rPr lang="en-US" sz="3000" b="1" dirty="0">
                <a:latin typeface="Aptos" panose="020B0004020202020204" pitchFamily="34" charset="0"/>
                <a:ea typeface="Calibri" panose="020F0502020204030204" pitchFamily="34" charset="0"/>
                <a:cs typeface="Calibri" panose="020F0502020204030204" pitchFamily="34" charset="0"/>
              </a:rPr>
              <a:t> </a:t>
            </a:r>
            <a:r>
              <a:rPr lang="en-US" sz="3000" dirty="0">
                <a:latin typeface="Aptos" panose="020B0004020202020204" pitchFamily="34" charset="0"/>
                <a:ea typeface="Calibri" panose="020F0502020204030204" pitchFamily="34" charset="0"/>
                <a:cs typeface="Calibri" panose="020F0502020204030204" pitchFamily="34" charset="0"/>
              </a:rPr>
              <a:t>Revenue is</a:t>
            </a:r>
            <a:r>
              <a:rPr lang="en-US" sz="3000" i="0" dirty="0">
                <a:effectLst/>
                <a:latin typeface="Aptos" panose="020B0004020202020204" pitchFamily="34" charset="0"/>
                <a:ea typeface="Calibri" panose="020F0502020204030204" pitchFamily="34" charset="0"/>
                <a:cs typeface="Calibri" panose="020F0502020204030204" pitchFamily="34" charset="0"/>
              </a:rPr>
              <a:t> </a:t>
            </a:r>
            <a:r>
              <a:rPr lang="en-US" sz="3000" b="0" i="0" dirty="0">
                <a:effectLst/>
                <a:latin typeface="Aptos" panose="020B0004020202020204" pitchFamily="34" charset="0"/>
                <a:ea typeface="Calibri" panose="020F0502020204030204" pitchFamily="34" charset="0"/>
                <a:cs typeface="Calibri" panose="020F0502020204030204" pitchFamily="34" charset="0"/>
              </a:rPr>
              <a:t>the total income earned, </a:t>
            </a:r>
            <a:r>
              <a:rPr lang="en-US" sz="3000" i="0" dirty="0">
                <a:effectLst/>
                <a:latin typeface="Aptos" panose="020B0004020202020204" pitchFamily="34" charset="0"/>
                <a:ea typeface="Calibri" panose="020F0502020204030204" pitchFamily="34" charset="0"/>
                <a:cs typeface="Calibri" panose="020F0502020204030204" pitchFamily="34" charset="0"/>
              </a:rPr>
              <a:t>before</a:t>
            </a:r>
            <a:r>
              <a:rPr lang="en-US" sz="3000" b="0" i="0" dirty="0">
                <a:effectLst/>
                <a:latin typeface="Aptos" panose="020B0004020202020204" pitchFamily="34" charset="0"/>
                <a:ea typeface="Calibri" panose="020F0502020204030204" pitchFamily="34" charset="0"/>
                <a:cs typeface="Calibri" panose="020F0502020204030204" pitchFamily="34" charset="0"/>
              </a:rPr>
              <a:t> any expenses are subtracted.</a:t>
            </a:r>
            <a:endParaRPr lang="en-US" sz="3000" dirty="0">
              <a:latin typeface="Aptos" panose="020B000402020202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CBD1880A-8058-66F6-ABCD-AAB175BDF7A9}"/>
              </a:ext>
            </a:extLst>
          </p:cNvPr>
          <p:cNvGrpSpPr/>
          <p:nvPr/>
        </p:nvGrpSpPr>
        <p:grpSpPr>
          <a:xfrm>
            <a:off x="857886" y="2907557"/>
            <a:ext cx="10476228" cy="3396291"/>
            <a:chOff x="544287" y="2814133"/>
            <a:chExt cx="10476228" cy="3396291"/>
          </a:xfrm>
        </p:grpSpPr>
        <p:sp>
          <p:nvSpPr>
            <p:cNvPr id="21" name="Rectangle 20">
              <a:extLst>
                <a:ext uri="{FF2B5EF4-FFF2-40B4-BE49-F238E27FC236}">
                  <a16:creationId xmlns:a16="http://schemas.microsoft.com/office/drawing/2014/main" id="{1D8D5538-549B-E0E2-1CD9-5404443AD714}"/>
                </a:ext>
              </a:extLst>
            </p:cNvPr>
            <p:cNvSpPr/>
            <p:nvPr/>
          </p:nvSpPr>
          <p:spPr>
            <a:xfrm>
              <a:off x="6550601" y="4737027"/>
              <a:ext cx="4469913" cy="144276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499D446-C13F-C5E6-0975-18E379902C80}"/>
                </a:ext>
              </a:extLst>
            </p:cNvPr>
            <p:cNvGrpSpPr/>
            <p:nvPr/>
          </p:nvGrpSpPr>
          <p:grpSpPr>
            <a:xfrm>
              <a:off x="544287" y="2825024"/>
              <a:ext cx="4874028" cy="3385400"/>
              <a:chOff x="163284" y="2346921"/>
              <a:chExt cx="4874028" cy="3385400"/>
            </a:xfrm>
          </p:grpSpPr>
          <p:sp>
            <p:nvSpPr>
              <p:cNvPr id="12" name="Rectangle 11">
                <a:extLst>
                  <a:ext uri="{FF2B5EF4-FFF2-40B4-BE49-F238E27FC236}">
                    <a16:creationId xmlns:a16="http://schemas.microsoft.com/office/drawing/2014/main" id="{A299E601-1D03-8C73-3F5C-96CC12DAA0EC}"/>
                  </a:ext>
                </a:extLst>
              </p:cNvPr>
              <p:cNvSpPr/>
              <p:nvPr/>
            </p:nvSpPr>
            <p:spPr>
              <a:xfrm>
                <a:off x="163284" y="2346921"/>
                <a:ext cx="4874027" cy="3354764"/>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09F926-0E68-054D-7802-DD8CDCD86919}"/>
                  </a:ext>
                </a:extLst>
              </p:cNvPr>
              <p:cNvSpPr txBox="1"/>
              <p:nvPr/>
            </p:nvSpPr>
            <p:spPr>
              <a:xfrm>
                <a:off x="163285" y="2377556"/>
                <a:ext cx="4874027" cy="3354765"/>
              </a:xfrm>
              <a:prstGeom prst="rect">
                <a:avLst/>
              </a:prstGeom>
              <a:noFill/>
            </p:spPr>
            <p:txBody>
              <a:bodyPr wrap="square" rtlCol="0">
                <a:spAutoFit/>
              </a:bodyPr>
              <a:lstStyle/>
              <a:p>
                <a:r>
                  <a:rPr lang="en-US" sz="2800" b="1" dirty="0"/>
                  <a:t>USDA Federal Funding</a:t>
                </a:r>
              </a:p>
              <a:p>
                <a:pPr marL="457200" indent="-274320">
                  <a:buFont typeface="Arial" panose="020B0604020202020204" pitchFamily="34" charset="0"/>
                  <a:buChar char="•"/>
                </a:pPr>
                <a:r>
                  <a:rPr lang="en-US" sz="2800" dirty="0"/>
                  <a:t>Reimbursement Rates</a:t>
                </a:r>
              </a:p>
              <a:p>
                <a:pPr marL="914400" lvl="1" indent="-274320">
                  <a:buFont typeface="Arial" panose="020B0604020202020204" pitchFamily="34" charset="0"/>
                  <a:buChar char="•"/>
                </a:pPr>
                <a:r>
                  <a:rPr lang="en-US" i="1" dirty="0"/>
                  <a:t>Breakfast, Lunch, Supper, Snack</a:t>
                </a:r>
              </a:p>
              <a:p>
                <a:pPr marL="457200" indent="-274320">
                  <a:buFont typeface="Arial" panose="020B0604020202020204" pitchFamily="34" charset="0"/>
                  <a:buChar char="•"/>
                </a:pPr>
                <a:r>
                  <a:rPr lang="en-US" sz="2800" dirty="0"/>
                  <a:t>Paid Meals</a:t>
                </a:r>
              </a:p>
              <a:p>
                <a:pPr marL="914400" lvl="1" indent="-274320">
                  <a:buFont typeface="Arial" panose="020B0604020202020204" pitchFamily="34" charset="0"/>
                  <a:buChar char="•"/>
                </a:pPr>
                <a:r>
                  <a:rPr lang="en-US" i="1" dirty="0"/>
                  <a:t>A La Carte, Catering</a:t>
                </a:r>
              </a:p>
              <a:p>
                <a:pPr marL="457200" indent="-274320">
                  <a:buFont typeface="Arial" panose="020B0604020202020204" pitchFamily="34" charset="0"/>
                  <a:buChar char="•"/>
                </a:pPr>
                <a:r>
                  <a:rPr lang="en-US" sz="2800" dirty="0"/>
                  <a:t>Commodity Food program</a:t>
                </a:r>
              </a:p>
              <a:p>
                <a:pPr marL="914400" lvl="1" indent="-274320">
                  <a:buFont typeface="Arial" panose="020B0604020202020204" pitchFamily="34" charset="0"/>
                  <a:buChar char="•"/>
                </a:pPr>
                <a:r>
                  <a:rPr lang="en-US" i="1" dirty="0"/>
                  <a:t>Funding from congress for low income</a:t>
                </a:r>
              </a:p>
              <a:p>
                <a:pPr marL="640080" lvl="1"/>
                <a:r>
                  <a:rPr lang="en-US" i="1" dirty="0"/>
                  <a:t>      or Government food wholesaling</a:t>
                </a:r>
              </a:p>
              <a:p>
                <a:pPr marL="457200" indent="-274320">
                  <a:buFont typeface="Arial" panose="020B0604020202020204" pitchFamily="34" charset="0"/>
                  <a:buChar char="•"/>
                </a:pPr>
                <a:r>
                  <a:rPr lang="en-US" sz="2800" dirty="0"/>
                  <a:t>Excess Farm Food</a:t>
                </a:r>
              </a:p>
            </p:txBody>
          </p:sp>
        </p:grpSp>
        <p:grpSp>
          <p:nvGrpSpPr>
            <p:cNvPr id="14" name="Group 13">
              <a:extLst>
                <a:ext uri="{FF2B5EF4-FFF2-40B4-BE49-F238E27FC236}">
                  <a16:creationId xmlns:a16="http://schemas.microsoft.com/office/drawing/2014/main" id="{8336A4F6-3A2E-80C9-930B-0A278867E1A5}"/>
                </a:ext>
              </a:extLst>
            </p:cNvPr>
            <p:cNvGrpSpPr/>
            <p:nvPr/>
          </p:nvGrpSpPr>
          <p:grpSpPr>
            <a:xfrm>
              <a:off x="6550602" y="2814133"/>
              <a:ext cx="4469913" cy="1840038"/>
              <a:chOff x="5285012" y="3276248"/>
              <a:chExt cx="4469913" cy="1840038"/>
            </a:xfrm>
          </p:grpSpPr>
          <p:sp>
            <p:nvSpPr>
              <p:cNvPr id="13" name="Rectangle 12">
                <a:extLst>
                  <a:ext uri="{FF2B5EF4-FFF2-40B4-BE49-F238E27FC236}">
                    <a16:creationId xmlns:a16="http://schemas.microsoft.com/office/drawing/2014/main" id="{BA5D95A8-B3CB-A048-37C6-07B6CF165D4F}"/>
                  </a:ext>
                </a:extLst>
              </p:cNvPr>
              <p:cNvSpPr/>
              <p:nvPr/>
            </p:nvSpPr>
            <p:spPr>
              <a:xfrm>
                <a:off x="5285012" y="3276248"/>
                <a:ext cx="4469913" cy="1840038"/>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432A931-CCD9-9BED-D4FA-5E487691A6D4}"/>
                  </a:ext>
                </a:extLst>
              </p:cNvPr>
              <p:cNvSpPr txBox="1"/>
              <p:nvPr/>
            </p:nvSpPr>
            <p:spPr>
              <a:xfrm>
                <a:off x="5347052" y="3341814"/>
                <a:ext cx="4407873" cy="1661993"/>
              </a:xfrm>
              <a:prstGeom prst="rect">
                <a:avLst/>
              </a:prstGeom>
              <a:noFill/>
            </p:spPr>
            <p:txBody>
              <a:bodyPr wrap="none" rtlCol="0">
                <a:spAutoFit/>
              </a:bodyPr>
              <a:lstStyle/>
              <a:p>
                <a:r>
                  <a:rPr lang="en-US" sz="2800" b="1" dirty="0"/>
                  <a:t>State Funding</a:t>
                </a:r>
              </a:p>
              <a:p>
                <a:pPr marL="457200" indent="-274320">
                  <a:buFont typeface="Arial" panose="020B0604020202020204" pitchFamily="34" charset="0"/>
                  <a:buChar char="•"/>
                </a:pPr>
                <a:r>
                  <a:rPr lang="en-US" sz="2800" dirty="0"/>
                  <a:t>Reimbursement Rates</a:t>
                </a:r>
              </a:p>
              <a:p>
                <a:pPr marL="914400" lvl="1" indent="-274320">
                  <a:buFont typeface="Arial" panose="020B0604020202020204" pitchFamily="34" charset="0"/>
                  <a:buChar char="•"/>
                </a:pPr>
                <a:r>
                  <a:rPr lang="en-US" i="1" dirty="0"/>
                  <a:t>Breakfast, Lunch, Supper, Snack</a:t>
                </a:r>
              </a:p>
              <a:p>
                <a:pPr marL="457200" indent="-274320">
                  <a:buFont typeface="Arial" panose="020B0604020202020204" pitchFamily="34" charset="0"/>
                  <a:buChar char="•"/>
                </a:pPr>
                <a:r>
                  <a:rPr lang="en-US" sz="2800" dirty="0"/>
                  <a:t>Offsets district costs</a:t>
                </a:r>
              </a:p>
            </p:txBody>
          </p:sp>
        </p:grpSp>
        <p:sp>
          <p:nvSpPr>
            <p:cNvPr id="26" name="Plus Sign 25">
              <a:extLst>
                <a:ext uri="{FF2B5EF4-FFF2-40B4-BE49-F238E27FC236}">
                  <a16:creationId xmlns:a16="http://schemas.microsoft.com/office/drawing/2014/main" id="{B9C8B79D-53CC-7E74-91D2-9D026D690422}"/>
                </a:ext>
              </a:extLst>
            </p:cNvPr>
            <p:cNvSpPr/>
            <p:nvPr/>
          </p:nvSpPr>
          <p:spPr>
            <a:xfrm>
              <a:off x="5527257" y="3947401"/>
              <a:ext cx="914400" cy="914400"/>
            </a:xfrm>
            <a:prstGeom prst="mathPlus">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9BA3E7-CC47-F781-1517-305456DBDB9D}"/>
                </a:ext>
              </a:extLst>
            </p:cNvPr>
            <p:cNvSpPr txBox="1"/>
            <p:nvPr/>
          </p:nvSpPr>
          <p:spPr>
            <a:xfrm>
              <a:off x="6550599" y="4765909"/>
              <a:ext cx="3077958" cy="1384995"/>
            </a:xfrm>
            <a:prstGeom prst="rect">
              <a:avLst/>
            </a:prstGeom>
            <a:noFill/>
          </p:spPr>
          <p:txBody>
            <a:bodyPr wrap="none" rtlCol="0">
              <a:spAutoFit/>
            </a:bodyPr>
            <a:lstStyle/>
            <a:p>
              <a:r>
                <a:rPr lang="en-US" sz="2800" b="1" dirty="0"/>
                <a:t>Grants</a:t>
              </a:r>
            </a:p>
            <a:p>
              <a:pPr marL="457200" indent="-274320">
                <a:buFont typeface="Arial" panose="020B0604020202020204" pitchFamily="34" charset="0"/>
                <a:buChar char="•"/>
              </a:pPr>
              <a:r>
                <a:rPr lang="en-US" sz="2800" dirty="0"/>
                <a:t>Farm To School</a:t>
              </a:r>
            </a:p>
            <a:p>
              <a:pPr marL="457200" indent="-274320">
                <a:buFont typeface="Arial" panose="020B0604020202020204" pitchFamily="34" charset="0"/>
                <a:buChar char="•"/>
              </a:pPr>
              <a:r>
                <a:rPr lang="en-US" sz="2800" dirty="0"/>
                <a:t>K.I.T. Funds</a:t>
              </a:r>
            </a:p>
          </p:txBody>
        </p:sp>
      </p:grpSp>
    </p:spTree>
    <p:extLst>
      <p:ext uri="{BB962C8B-B14F-4D97-AF65-F5344CB8AC3E}">
        <p14:creationId xmlns:p14="http://schemas.microsoft.com/office/powerpoint/2010/main" val="3714476428"/>
      </p:ext>
    </p:extLst>
  </p:cSld>
  <p:clrMapOvr>
    <a:masterClrMapping/>
  </p:clrMapOvr>
  <mc:AlternateContent xmlns:mc="http://schemas.openxmlformats.org/markup-compatibility/2006" xmlns:p14="http://schemas.microsoft.com/office/powerpoint/2010/main">
    <mc:Choice Requires="p14">
      <p:transition spd="slow" p14:dur="2000" advTm="50795"/>
    </mc:Choice>
    <mc:Fallback xmlns="">
      <p:transition spd="slow" advTm="507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1DA73252-1BAC-DE67-5D49-0C4C0CE532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85" name="Right Arrow 15"/>
          <p:cNvSpPr/>
          <p:nvPr/>
        </p:nvSpPr>
        <p:spPr>
          <a:xfrm rot="16200000">
            <a:off x="138253" y="2007071"/>
            <a:ext cx="6131593" cy="3100308"/>
          </a:xfrm>
          <a:prstGeom prst="uturnArrow">
            <a:avLst>
              <a:gd name="adj1" fmla="val 6570"/>
              <a:gd name="adj2" fmla="val 12084"/>
              <a:gd name="adj3" fmla="val 16949"/>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6" name="TextBox 85"/>
          <p:cNvSpPr txBox="1"/>
          <p:nvPr/>
        </p:nvSpPr>
        <p:spPr>
          <a:xfrm>
            <a:off x="1642283" y="171195"/>
            <a:ext cx="2159447" cy="1631216"/>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000" b="1" dirty="0">
                <a:solidFill>
                  <a:prstClr val="black"/>
                </a:solidFill>
                <a:latin typeface="Calibri" panose="020F0502020204030204"/>
              </a:rPr>
              <a:t>Meal counts are submitted to State and Federal government for reimbursement.</a:t>
            </a:r>
          </a:p>
        </p:txBody>
      </p:sp>
      <p:sp>
        <p:nvSpPr>
          <p:cNvPr id="50" name="Right Arrow 15"/>
          <p:cNvSpPr/>
          <p:nvPr/>
        </p:nvSpPr>
        <p:spPr>
          <a:xfrm rot="5400000">
            <a:off x="8407402" y="4113572"/>
            <a:ext cx="2751364" cy="1582057"/>
          </a:xfrm>
          <a:prstGeom prst="uturnArrow">
            <a:avLst>
              <a:gd name="adj1" fmla="val 16796"/>
              <a:gd name="adj2" fmla="val 25000"/>
              <a:gd name="adj3" fmla="val 40714"/>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21000" b="65000" l="4900" r="96000">
                        <a14:foregroundMark x1="13500" y1="46900" x2="13500" y2="46900"/>
                        <a14:foregroundMark x1="17500" y1="56900" x2="38100" y2="64100"/>
                        <a14:foregroundMark x1="38100" y1="64100" x2="77500" y2="56500"/>
                        <a14:foregroundMark x1="77500" y1="56500" x2="88900" y2="49200"/>
                        <a14:foregroundMark x1="90300" y1="44300" x2="92900" y2="47300"/>
                        <a14:foregroundMark x1="96000" y1="44700" x2="96000" y2="44700"/>
                        <a14:foregroundMark x1="75000" y1="64800" x2="75000" y2="64800"/>
                        <a14:foregroundMark x1="28400" y1="66000" x2="44000" y2="64400"/>
                        <a14:foregroundMark x1="44000" y1="64400" x2="74700" y2="65100"/>
                        <a14:foregroundMark x1="8400" y1="45900" x2="8400" y2="45900"/>
                        <a14:foregroundMark x1="4900" y1="44200" x2="4900" y2="44200"/>
                      </a14:backgroundRemoval>
                    </a14:imgEffect>
                    <a14:imgEffect>
                      <a14:brightnessContrast contrast="-20000"/>
                    </a14:imgEffect>
                  </a14:imgLayer>
                </a14:imgProps>
              </a:ext>
            </a:extLst>
          </a:blip>
          <a:srcRect l="2714" t="15611" r="2486" b="30399"/>
          <a:stretch/>
        </p:blipFill>
        <p:spPr>
          <a:xfrm>
            <a:off x="6354063" y="2455398"/>
            <a:ext cx="3454400" cy="1967321"/>
          </a:xfrm>
          <a:prstGeom prst="rect">
            <a:avLst/>
          </a:prstGeom>
        </p:spPr>
      </p:pic>
      <p:pic>
        <p:nvPicPr>
          <p:cNvPr id="49" name="Picture 48"/>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rcRect t="75"/>
          <a:stretch>
            <a:fillRect/>
          </a:stretch>
        </p:blipFill>
        <p:spPr>
          <a:xfrm rot="21443078">
            <a:off x="2675244" y="2534690"/>
            <a:ext cx="1125767"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grpSp>
        <p:nvGrpSpPr>
          <p:cNvPr id="27" name="Group 26"/>
          <p:cNvGrpSpPr/>
          <p:nvPr/>
        </p:nvGrpSpPr>
        <p:grpSpPr>
          <a:xfrm rot="311529">
            <a:off x="2810588" y="2633062"/>
            <a:ext cx="1548727" cy="1157725"/>
            <a:chOff x="6845497" y="4251598"/>
            <a:chExt cx="1000264" cy="747731"/>
          </a:xfrm>
        </p:grpSpPr>
        <p:sp>
          <p:nvSpPr>
            <p:cNvPr id="28" name="Oval 5"/>
            <p:cNvSpPr/>
            <p:nvPr/>
          </p:nvSpPr>
          <p:spPr>
            <a:xfrm>
              <a:off x="6862225" y="4770272"/>
              <a:ext cx="974862" cy="229057"/>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970"/>
                <a:gd name="connsiteY0" fmla="*/ 101776 h 458964"/>
                <a:gd name="connsiteX1" fmla="*/ 722697 w 1485970"/>
                <a:gd name="connsiteY1" fmla="*/ 54762 h 458964"/>
                <a:gd name="connsiteX2" fmla="*/ 1481160 w 1485970"/>
                <a:gd name="connsiteY2" fmla="*/ 101776 h 458964"/>
                <a:gd name="connsiteX3" fmla="*/ 740591 w 1485970"/>
                <a:gd name="connsiteY3" fmla="*/ 458964 h 458964"/>
                <a:gd name="connsiteX4" fmla="*/ 22 w 1485970"/>
                <a:gd name="connsiteY4" fmla="*/ 101776 h 458964"/>
                <a:gd name="connsiteX0" fmla="*/ 21 w 1485969"/>
                <a:gd name="connsiteY0" fmla="*/ 62913 h 420101"/>
                <a:gd name="connsiteX1" fmla="*/ 722696 w 1485969"/>
                <a:gd name="connsiteY1" fmla="*/ 15899 h 420101"/>
                <a:gd name="connsiteX2" fmla="*/ 1481159 w 1485969"/>
                <a:gd name="connsiteY2" fmla="*/ 62913 h 420101"/>
                <a:gd name="connsiteX3" fmla="*/ 740590 w 1485969"/>
                <a:gd name="connsiteY3" fmla="*/ 420101 h 420101"/>
                <a:gd name="connsiteX4" fmla="*/ 21 w 1485969"/>
                <a:gd name="connsiteY4" fmla="*/ 62913 h 420101"/>
                <a:gd name="connsiteX0" fmla="*/ 13 w 1262619"/>
                <a:gd name="connsiteY0" fmla="*/ 54691 h 411920"/>
                <a:gd name="connsiteX1" fmla="*/ 722688 w 1262619"/>
                <a:gd name="connsiteY1" fmla="*/ 7677 h 411920"/>
                <a:gd name="connsiteX2" fmla="*/ 1257469 w 1262619"/>
                <a:gd name="connsiteY2" fmla="*/ 69602 h 411920"/>
                <a:gd name="connsiteX3" fmla="*/ 740582 w 1262619"/>
                <a:gd name="connsiteY3" fmla="*/ 411879 h 411920"/>
                <a:gd name="connsiteX4" fmla="*/ 13 w 1262619"/>
                <a:gd name="connsiteY4" fmla="*/ 54691 h 411920"/>
                <a:gd name="connsiteX0" fmla="*/ 13 w 1257469"/>
                <a:gd name="connsiteY0" fmla="*/ 54691 h 411920"/>
                <a:gd name="connsiteX1" fmla="*/ 722688 w 1257469"/>
                <a:gd name="connsiteY1" fmla="*/ 7677 h 411920"/>
                <a:gd name="connsiteX2" fmla="*/ 1257469 w 1257469"/>
                <a:gd name="connsiteY2" fmla="*/ 69602 h 411920"/>
                <a:gd name="connsiteX3" fmla="*/ 740582 w 1257469"/>
                <a:gd name="connsiteY3" fmla="*/ 411879 h 411920"/>
                <a:gd name="connsiteX4" fmla="*/ 13 w 1257469"/>
                <a:gd name="connsiteY4" fmla="*/ 54691 h 411920"/>
                <a:gd name="connsiteX0" fmla="*/ 64124 w 1321580"/>
                <a:gd name="connsiteY0" fmla="*/ 173645 h 530874"/>
                <a:gd name="connsiteX1" fmla="*/ 786799 w 1321580"/>
                <a:gd name="connsiteY1" fmla="*/ 126631 h 530874"/>
                <a:gd name="connsiteX2" fmla="*/ 1321580 w 1321580"/>
                <a:gd name="connsiteY2" fmla="*/ 188556 h 530874"/>
                <a:gd name="connsiteX3" fmla="*/ 804693 w 1321580"/>
                <a:gd name="connsiteY3" fmla="*/ 530833 h 530874"/>
                <a:gd name="connsiteX4" fmla="*/ 64124 w 1321580"/>
                <a:gd name="connsiteY4" fmla="*/ 173645 h 530874"/>
                <a:gd name="connsiteX0" fmla="*/ 30208 w 1287664"/>
                <a:gd name="connsiteY0" fmla="*/ 54691 h 411920"/>
                <a:gd name="connsiteX1" fmla="*/ 752883 w 1287664"/>
                <a:gd name="connsiteY1" fmla="*/ 7677 h 411920"/>
                <a:gd name="connsiteX2" fmla="*/ 1287664 w 1287664"/>
                <a:gd name="connsiteY2" fmla="*/ 69602 h 411920"/>
                <a:gd name="connsiteX3" fmla="*/ 770777 w 1287664"/>
                <a:gd name="connsiteY3" fmla="*/ 411879 h 411920"/>
                <a:gd name="connsiteX4" fmla="*/ 30208 w 1287664"/>
                <a:gd name="connsiteY4" fmla="*/ 54691 h 411920"/>
                <a:gd name="connsiteX0" fmla="*/ 8517 w 1265973"/>
                <a:gd name="connsiteY0" fmla="*/ 54691 h 402976"/>
                <a:gd name="connsiteX1" fmla="*/ 731192 w 1265973"/>
                <a:gd name="connsiteY1" fmla="*/ 7677 h 402976"/>
                <a:gd name="connsiteX2" fmla="*/ 1265973 w 1265973"/>
                <a:gd name="connsiteY2" fmla="*/ 69602 h 402976"/>
                <a:gd name="connsiteX3" fmla="*/ 394175 w 1265973"/>
                <a:gd name="connsiteY3" fmla="*/ 402932 h 402976"/>
                <a:gd name="connsiteX4" fmla="*/ 8517 w 1265973"/>
                <a:gd name="connsiteY4" fmla="*/ 54691 h 402976"/>
                <a:gd name="connsiteX0" fmla="*/ 1189 w 1258645"/>
                <a:gd name="connsiteY0" fmla="*/ 54691 h 405959"/>
                <a:gd name="connsiteX1" fmla="*/ 723864 w 1258645"/>
                <a:gd name="connsiteY1" fmla="*/ 7677 h 405959"/>
                <a:gd name="connsiteX2" fmla="*/ 1258645 w 1258645"/>
                <a:gd name="connsiteY2" fmla="*/ 69602 h 405959"/>
                <a:gd name="connsiteX3" fmla="*/ 571757 w 1258645"/>
                <a:gd name="connsiteY3" fmla="*/ 405916 h 405959"/>
                <a:gd name="connsiteX4" fmla="*/ 1189 w 1258645"/>
                <a:gd name="connsiteY4" fmla="*/ 54691 h 405959"/>
                <a:gd name="connsiteX0" fmla="*/ 990 w 1258446"/>
                <a:gd name="connsiteY0" fmla="*/ 54691 h 405959"/>
                <a:gd name="connsiteX1" fmla="*/ 723665 w 1258446"/>
                <a:gd name="connsiteY1" fmla="*/ 7677 h 405959"/>
                <a:gd name="connsiteX2" fmla="*/ 1258446 w 1258446"/>
                <a:gd name="connsiteY2" fmla="*/ 69602 h 405959"/>
                <a:gd name="connsiteX3" fmla="*/ 583488 w 1258446"/>
                <a:gd name="connsiteY3" fmla="*/ 405916 h 405959"/>
                <a:gd name="connsiteX4" fmla="*/ 990 w 1258446"/>
                <a:gd name="connsiteY4" fmla="*/ 54691 h 405959"/>
                <a:gd name="connsiteX0" fmla="*/ 619 w 1258075"/>
                <a:gd name="connsiteY0" fmla="*/ 54691 h 304909"/>
                <a:gd name="connsiteX1" fmla="*/ 723294 w 1258075"/>
                <a:gd name="connsiteY1" fmla="*/ 7677 h 304909"/>
                <a:gd name="connsiteX2" fmla="*/ 1258075 w 1258075"/>
                <a:gd name="connsiteY2" fmla="*/ 69602 h 304909"/>
                <a:gd name="connsiteX3" fmla="*/ 609959 w 1258075"/>
                <a:gd name="connsiteY3" fmla="*/ 304514 h 304909"/>
                <a:gd name="connsiteX4" fmla="*/ 619 w 1258075"/>
                <a:gd name="connsiteY4" fmla="*/ 54691 h 304909"/>
                <a:gd name="connsiteX0" fmla="*/ 654 w 1258110"/>
                <a:gd name="connsiteY0" fmla="*/ 54691 h 379133"/>
                <a:gd name="connsiteX1" fmla="*/ 723329 w 1258110"/>
                <a:gd name="connsiteY1" fmla="*/ 7677 h 379133"/>
                <a:gd name="connsiteX2" fmla="*/ 1258110 w 1258110"/>
                <a:gd name="connsiteY2" fmla="*/ 69602 h 379133"/>
                <a:gd name="connsiteX3" fmla="*/ 607012 w 1258110"/>
                <a:gd name="connsiteY3" fmla="*/ 379075 h 379133"/>
                <a:gd name="connsiteX4" fmla="*/ 654 w 1258110"/>
                <a:gd name="connsiteY4" fmla="*/ 54691 h 379133"/>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654 w 1258110"/>
                <a:gd name="connsiteY0" fmla="*/ 61616 h 386058"/>
                <a:gd name="connsiteX1" fmla="*/ 723329 w 1258110"/>
                <a:gd name="connsiteY1" fmla="*/ 14602 h 386058"/>
                <a:gd name="connsiteX2" fmla="*/ 1258110 w 1258110"/>
                <a:gd name="connsiteY2" fmla="*/ 76527 h 386058"/>
                <a:gd name="connsiteX3" fmla="*/ 607012 w 1258110"/>
                <a:gd name="connsiteY3" fmla="*/ 386000 h 386058"/>
                <a:gd name="connsiteX4" fmla="*/ 654 w 1258110"/>
                <a:gd name="connsiteY4" fmla="*/ 61616 h 386058"/>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789 w 1258245"/>
                <a:gd name="connsiteY0" fmla="*/ 20664 h 345106"/>
                <a:gd name="connsiteX1" fmla="*/ 735394 w 1258245"/>
                <a:gd name="connsiteY1" fmla="*/ 33299 h 345106"/>
                <a:gd name="connsiteX2" fmla="*/ 1258245 w 1258245"/>
                <a:gd name="connsiteY2" fmla="*/ 35575 h 345106"/>
                <a:gd name="connsiteX3" fmla="*/ 607147 w 1258245"/>
                <a:gd name="connsiteY3" fmla="*/ 345048 h 345106"/>
                <a:gd name="connsiteX4" fmla="*/ 789 w 1258245"/>
                <a:gd name="connsiteY4" fmla="*/ 20664 h 345106"/>
                <a:gd name="connsiteX0" fmla="*/ 897 w 1258353"/>
                <a:gd name="connsiteY0" fmla="*/ 32862 h 357304"/>
                <a:gd name="connsiteX1" fmla="*/ 744450 w 1258353"/>
                <a:gd name="connsiteY1" fmla="*/ 12690 h 357304"/>
                <a:gd name="connsiteX2" fmla="*/ 1258353 w 1258353"/>
                <a:gd name="connsiteY2" fmla="*/ 47773 h 357304"/>
                <a:gd name="connsiteX3" fmla="*/ 607255 w 1258353"/>
                <a:gd name="connsiteY3" fmla="*/ 357246 h 357304"/>
                <a:gd name="connsiteX4" fmla="*/ 897 w 1258353"/>
                <a:gd name="connsiteY4" fmla="*/ 32862 h 357304"/>
                <a:gd name="connsiteX0" fmla="*/ 735 w 1258191"/>
                <a:gd name="connsiteY0" fmla="*/ 26468 h 229115"/>
                <a:gd name="connsiteX1" fmla="*/ 744288 w 1258191"/>
                <a:gd name="connsiteY1" fmla="*/ 6296 h 229115"/>
                <a:gd name="connsiteX2" fmla="*/ 1258191 w 1258191"/>
                <a:gd name="connsiteY2" fmla="*/ 41379 h 229115"/>
                <a:gd name="connsiteX3" fmla="*/ 618952 w 1258191"/>
                <a:gd name="connsiteY3" fmla="*/ 222649 h 229115"/>
                <a:gd name="connsiteX4" fmla="*/ 735 w 1258191"/>
                <a:gd name="connsiteY4" fmla="*/ 26468 h 229115"/>
                <a:gd name="connsiteX0" fmla="*/ 8867 w 1266323"/>
                <a:gd name="connsiteY0" fmla="*/ 26468 h 249243"/>
                <a:gd name="connsiteX1" fmla="*/ 752420 w 1266323"/>
                <a:gd name="connsiteY1" fmla="*/ 6296 h 249243"/>
                <a:gd name="connsiteX2" fmla="*/ 1266323 w 1266323"/>
                <a:gd name="connsiteY2" fmla="*/ 41379 h 249243"/>
                <a:gd name="connsiteX3" fmla="*/ 401781 w 1266323"/>
                <a:gd name="connsiteY3" fmla="*/ 247069 h 249243"/>
                <a:gd name="connsiteX4" fmla="*/ 8867 w 1266323"/>
                <a:gd name="connsiteY4" fmla="*/ 26468 h 249243"/>
                <a:gd name="connsiteX0" fmla="*/ 8867 w 1266323"/>
                <a:gd name="connsiteY0" fmla="*/ 26468 h 255296"/>
                <a:gd name="connsiteX1" fmla="*/ 752420 w 1266323"/>
                <a:gd name="connsiteY1" fmla="*/ 6296 h 255296"/>
                <a:gd name="connsiteX2" fmla="*/ 1266323 w 1266323"/>
                <a:gd name="connsiteY2" fmla="*/ 41379 h 255296"/>
                <a:gd name="connsiteX3" fmla="*/ 401781 w 1266323"/>
                <a:gd name="connsiteY3" fmla="*/ 247069 h 255296"/>
                <a:gd name="connsiteX4" fmla="*/ 8867 w 1266323"/>
                <a:gd name="connsiteY4" fmla="*/ 26468 h 255296"/>
                <a:gd name="connsiteX0" fmla="*/ 8867 w 1266323"/>
                <a:gd name="connsiteY0" fmla="*/ 43799 h 272627"/>
                <a:gd name="connsiteX1" fmla="*/ 752420 w 1266323"/>
                <a:gd name="connsiteY1" fmla="*/ 23627 h 272627"/>
                <a:gd name="connsiteX2" fmla="*/ 1266323 w 1266323"/>
                <a:gd name="connsiteY2" fmla="*/ 58710 h 272627"/>
                <a:gd name="connsiteX3" fmla="*/ 401781 w 1266323"/>
                <a:gd name="connsiteY3" fmla="*/ 264400 h 272627"/>
                <a:gd name="connsiteX4" fmla="*/ 8867 w 1266323"/>
                <a:gd name="connsiteY4" fmla="*/ 43799 h 272627"/>
                <a:gd name="connsiteX0" fmla="*/ 8867 w 1266323"/>
                <a:gd name="connsiteY0" fmla="*/ 28778 h 257606"/>
                <a:gd name="connsiteX1" fmla="*/ 752420 w 1266323"/>
                <a:gd name="connsiteY1" fmla="*/ 8606 h 257606"/>
                <a:gd name="connsiteX2" fmla="*/ 1266323 w 1266323"/>
                <a:gd name="connsiteY2" fmla="*/ 43689 h 257606"/>
                <a:gd name="connsiteX3" fmla="*/ 401781 w 1266323"/>
                <a:gd name="connsiteY3" fmla="*/ 249379 h 257606"/>
                <a:gd name="connsiteX4" fmla="*/ 8867 w 1266323"/>
                <a:gd name="connsiteY4" fmla="*/ 28778 h 25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23" h="257606">
                  <a:moveTo>
                    <a:pt x="8867" y="28778"/>
                  </a:moveTo>
                  <a:cubicBezTo>
                    <a:pt x="67307" y="-11351"/>
                    <a:pt x="545826" y="6119"/>
                    <a:pt x="752420" y="8606"/>
                  </a:cubicBezTo>
                  <a:cubicBezTo>
                    <a:pt x="959014" y="11093"/>
                    <a:pt x="1045298" y="-28455"/>
                    <a:pt x="1266323" y="43689"/>
                  </a:cubicBezTo>
                  <a:cubicBezTo>
                    <a:pt x="1157334" y="315690"/>
                    <a:pt x="611357" y="251864"/>
                    <a:pt x="401781" y="249379"/>
                  </a:cubicBezTo>
                  <a:cubicBezTo>
                    <a:pt x="192205" y="246894"/>
                    <a:pt x="-49573" y="68907"/>
                    <a:pt x="8867" y="2877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grpSp>
          <p:nvGrpSpPr>
            <p:cNvPr id="29" name="Group 28"/>
            <p:cNvGrpSpPr/>
            <p:nvPr/>
          </p:nvGrpSpPr>
          <p:grpSpPr>
            <a:xfrm>
              <a:off x="6864611" y="4478380"/>
              <a:ext cx="981150" cy="452723"/>
              <a:chOff x="6821012" y="3693372"/>
              <a:chExt cx="4722792" cy="2179195"/>
            </a:xfrm>
          </p:grpSpPr>
          <p:sp>
            <p:nvSpPr>
              <p:cNvPr id="31" name="Oval 100"/>
              <p:cNvSpPr/>
              <p:nvPr/>
            </p:nvSpPr>
            <p:spPr>
              <a:xfrm>
                <a:off x="6821012" y="3693372"/>
                <a:ext cx="4722792" cy="2179195"/>
              </a:xfrm>
              <a:custGeom>
                <a:avLst/>
                <a:gdLst>
                  <a:gd name="connsiteX0" fmla="*/ 0 w 5098440"/>
                  <a:gd name="connsiteY0" fmla="*/ 1216287 h 2432573"/>
                  <a:gd name="connsiteX1" fmla="*/ 2549220 w 5098440"/>
                  <a:gd name="connsiteY1" fmla="*/ 0 h 2432573"/>
                  <a:gd name="connsiteX2" fmla="*/ 5098440 w 5098440"/>
                  <a:gd name="connsiteY2" fmla="*/ 1216287 h 2432573"/>
                  <a:gd name="connsiteX3" fmla="*/ 2549220 w 5098440"/>
                  <a:gd name="connsiteY3" fmla="*/ 2432574 h 2432573"/>
                  <a:gd name="connsiteX4" fmla="*/ 0 w 5098440"/>
                  <a:gd name="connsiteY4" fmla="*/ 1216287 h 2432573"/>
                  <a:gd name="connsiteX0" fmla="*/ 47529 w 5145969"/>
                  <a:gd name="connsiteY0" fmla="*/ 1216287 h 2503102"/>
                  <a:gd name="connsiteX1" fmla="*/ 2596749 w 5145969"/>
                  <a:gd name="connsiteY1" fmla="*/ 0 h 2503102"/>
                  <a:gd name="connsiteX2" fmla="*/ 5145969 w 5145969"/>
                  <a:gd name="connsiteY2" fmla="*/ 1216287 h 2503102"/>
                  <a:gd name="connsiteX3" fmla="*/ 2596749 w 5145969"/>
                  <a:gd name="connsiteY3" fmla="*/ 2432574 h 2503102"/>
                  <a:gd name="connsiteX4" fmla="*/ 1059440 w 5145969"/>
                  <a:gd name="connsiteY4" fmla="*/ 2234866 h 2503102"/>
                  <a:gd name="connsiteX5" fmla="*/ 47529 w 5145969"/>
                  <a:gd name="connsiteY5" fmla="*/ 1216287 h 2503102"/>
                  <a:gd name="connsiteX0" fmla="*/ 80094 w 5178534"/>
                  <a:gd name="connsiteY0" fmla="*/ 1216287 h 2473180"/>
                  <a:gd name="connsiteX1" fmla="*/ 2629314 w 5178534"/>
                  <a:gd name="connsiteY1" fmla="*/ 0 h 2473180"/>
                  <a:gd name="connsiteX2" fmla="*/ 5178534 w 5178534"/>
                  <a:gd name="connsiteY2" fmla="*/ 1216287 h 2473180"/>
                  <a:gd name="connsiteX3" fmla="*/ 2629314 w 5178534"/>
                  <a:gd name="connsiteY3" fmla="*/ 2432574 h 2473180"/>
                  <a:gd name="connsiteX4" fmla="*/ 820157 w 5178534"/>
                  <a:gd name="connsiteY4" fmla="*/ 2094823 h 2473180"/>
                  <a:gd name="connsiteX5" fmla="*/ 80094 w 5178534"/>
                  <a:gd name="connsiteY5" fmla="*/ 1216287 h 2473180"/>
                  <a:gd name="connsiteX0" fmla="*/ 80094 w 4989064"/>
                  <a:gd name="connsiteY0" fmla="*/ 1217318 h 2483680"/>
                  <a:gd name="connsiteX1" fmla="*/ 2629314 w 4989064"/>
                  <a:gd name="connsiteY1" fmla="*/ 1031 h 2483680"/>
                  <a:gd name="connsiteX2" fmla="*/ 4989064 w 4989064"/>
                  <a:gd name="connsiteY2" fmla="*/ 1069037 h 2483680"/>
                  <a:gd name="connsiteX3" fmla="*/ 2629314 w 4989064"/>
                  <a:gd name="connsiteY3" fmla="*/ 2433605 h 2483680"/>
                  <a:gd name="connsiteX4" fmla="*/ 820157 w 4989064"/>
                  <a:gd name="connsiteY4" fmla="*/ 2095854 h 2483680"/>
                  <a:gd name="connsiteX5" fmla="*/ 80094 w 4989064"/>
                  <a:gd name="connsiteY5" fmla="*/ 1217318 h 2483680"/>
                  <a:gd name="connsiteX0" fmla="*/ 88204 w 4914795"/>
                  <a:gd name="connsiteY0" fmla="*/ 1167336 h 2483125"/>
                  <a:gd name="connsiteX1" fmla="*/ 2555045 w 4914795"/>
                  <a:gd name="connsiteY1" fmla="*/ 476 h 2483125"/>
                  <a:gd name="connsiteX2" fmla="*/ 4914795 w 4914795"/>
                  <a:gd name="connsiteY2" fmla="*/ 1068482 h 2483125"/>
                  <a:gd name="connsiteX3" fmla="*/ 2555045 w 4914795"/>
                  <a:gd name="connsiteY3" fmla="*/ 2433050 h 2483125"/>
                  <a:gd name="connsiteX4" fmla="*/ 745888 w 4914795"/>
                  <a:gd name="connsiteY4" fmla="*/ 2095299 h 2483125"/>
                  <a:gd name="connsiteX5" fmla="*/ 88204 w 4914795"/>
                  <a:gd name="connsiteY5" fmla="*/ 1167336 h 2483125"/>
                  <a:gd name="connsiteX0" fmla="*/ 54986 w 4881577"/>
                  <a:gd name="connsiteY0" fmla="*/ 1167336 h 2477330"/>
                  <a:gd name="connsiteX1" fmla="*/ 2521827 w 4881577"/>
                  <a:gd name="connsiteY1" fmla="*/ 476 h 2477330"/>
                  <a:gd name="connsiteX2" fmla="*/ 4881577 w 4881577"/>
                  <a:gd name="connsiteY2" fmla="*/ 1068482 h 2477330"/>
                  <a:gd name="connsiteX3" fmla="*/ 2521827 w 4881577"/>
                  <a:gd name="connsiteY3" fmla="*/ 2433050 h 2477330"/>
                  <a:gd name="connsiteX4" fmla="*/ 712670 w 4881577"/>
                  <a:gd name="connsiteY4" fmla="*/ 2095299 h 2477330"/>
                  <a:gd name="connsiteX5" fmla="*/ 800993 w 4881577"/>
                  <a:gd name="connsiteY5" fmla="*/ 1594580 h 2477330"/>
                  <a:gd name="connsiteX6" fmla="*/ 54986 w 4881577"/>
                  <a:gd name="connsiteY6" fmla="*/ 1167336 h 2477330"/>
                  <a:gd name="connsiteX0" fmla="*/ 41638 w 4868229"/>
                  <a:gd name="connsiteY0" fmla="*/ 1167336 h 2477330"/>
                  <a:gd name="connsiteX1" fmla="*/ 2508479 w 4868229"/>
                  <a:gd name="connsiteY1" fmla="*/ 476 h 2477330"/>
                  <a:gd name="connsiteX2" fmla="*/ 4868229 w 4868229"/>
                  <a:gd name="connsiteY2" fmla="*/ 1068482 h 2477330"/>
                  <a:gd name="connsiteX3" fmla="*/ 2508479 w 4868229"/>
                  <a:gd name="connsiteY3" fmla="*/ 2433050 h 2477330"/>
                  <a:gd name="connsiteX4" fmla="*/ 699322 w 4868229"/>
                  <a:gd name="connsiteY4" fmla="*/ 2095299 h 2477330"/>
                  <a:gd name="connsiteX5" fmla="*/ 787645 w 4868229"/>
                  <a:gd name="connsiteY5" fmla="*/ 1594580 h 2477330"/>
                  <a:gd name="connsiteX6" fmla="*/ 41638 w 4868229"/>
                  <a:gd name="connsiteY6" fmla="*/ 1167336 h 2477330"/>
                  <a:gd name="connsiteX0" fmla="*/ 45594 w 4633287"/>
                  <a:gd name="connsiteY0" fmla="*/ 1217318 h 2477885"/>
                  <a:gd name="connsiteX1" fmla="*/ 2273537 w 4633287"/>
                  <a:gd name="connsiteY1" fmla="*/ 1031 h 2477885"/>
                  <a:gd name="connsiteX2" fmla="*/ 4633287 w 4633287"/>
                  <a:gd name="connsiteY2" fmla="*/ 1069037 h 2477885"/>
                  <a:gd name="connsiteX3" fmla="*/ 2273537 w 4633287"/>
                  <a:gd name="connsiteY3" fmla="*/ 2433605 h 2477885"/>
                  <a:gd name="connsiteX4" fmla="*/ 464380 w 4633287"/>
                  <a:gd name="connsiteY4" fmla="*/ 2095854 h 2477885"/>
                  <a:gd name="connsiteX5" fmla="*/ 552703 w 4633287"/>
                  <a:gd name="connsiteY5" fmla="*/ 1595135 h 2477885"/>
                  <a:gd name="connsiteX6" fmla="*/ 45594 w 4633287"/>
                  <a:gd name="connsiteY6" fmla="*/ 1217318 h 2477885"/>
                  <a:gd name="connsiteX0" fmla="*/ 27386 w 4615079"/>
                  <a:gd name="connsiteY0" fmla="*/ 1217318 h 2477885"/>
                  <a:gd name="connsiteX1" fmla="*/ 2255329 w 4615079"/>
                  <a:gd name="connsiteY1" fmla="*/ 1031 h 2477885"/>
                  <a:gd name="connsiteX2" fmla="*/ 4615079 w 4615079"/>
                  <a:gd name="connsiteY2" fmla="*/ 1069037 h 2477885"/>
                  <a:gd name="connsiteX3" fmla="*/ 2255329 w 4615079"/>
                  <a:gd name="connsiteY3" fmla="*/ 2433605 h 2477885"/>
                  <a:gd name="connsiteX4" fmla="*/ 446172 w 4615079"/>
                  <a:gd name="connsiteY4" fmla="*/ 2095854 h 2477885"/>
                  <a:gd name="connsiteX5" fmla="*/ 534495 w 4615079"/>
                  <a:gd name="connsiteY5" fmla="*/ 1595135 h 2477885"/>
                  <a:gd name="connsiteX6" fmla="*/ 27386 w 4615079"/>
                  <a:gd name="connsiteY6" fmla="*/ 1217318 h 2477885"/>
                  <a:gd name="connsiteX0" fmla="*/ 157716 w 4745409"/>
                  <a:gd name="connsiteY0" fmla="*/ 1217318 h 2477885"/>
                  <a:gd name="connsiteX1" fmla="*/ 2385659 w 4745409"/>
                  <a:gd name="connsiteY1" fmla="*/ 1031 h 2477885"/>
                  <a:gd name="connsiteX2" fmla="*/ 4745409 w 4745409"/>
                  <a:gd name="connsiteY2" fmla="*/ 1069037 h 2477885"/>
                  <a:gd name="connsiteX3" fmla="*/ 2385659 w 4745409"/>
                  <a:gd name="connsiteY3" fmla="*/ 2433605 h 2477885"/>
                  <a:gd name="connsiteX4" fmla="*/ 576502 w 4745409"/>
                  <a:gd name="connsiteY4" fmla="*/ 2095854 h 2477885"/>
                  <a:gd name="connsiteX5" fmla="*/ 252933 w 4745409"/>
                  <a:gd name="connsiteY5" fmla="*/ 1743416 h 2477885"/>
                  <a:gd name="connsiteX6" fmla="*/ 157716 w 4745409"/>
                  <a:gd name="connsiteY6" fmla="*/ 1217318 h 2477885"/>
                  <a:gd name="connsiteX0" fmla="*/ 137802 w 4816111"/>
                  <a:gd name="connsiteY0" fmla="*/ 1068006 h 2476854"/>
                  <a:gd name="connsiteX1" fmla="*/ 2456361 w 4816111"/>
                  <a:gd name="connsiteY1" fmla="*/ 0 h 2476854"/>
                  <a:gd name="connsiteX2" fmla="*/ 4816111 w 4816111"/>
                  <a:gd name="connsiteY2" fmla="*/ 1068006 h 2476854"/>
                  <a:gd name="connsiteX3" fmla="*/ 2456361 w 4816111"/>
                  <a:gd name="connsiteY3" fmla="*/ 2432574 h 2476854"/>
                  <a:gd name="connsiteX4" fmla="*/ 647204 w 4816111"/>
                  <a:gd name="connsiteY4" fmla="*/ 2094823 h 2476854"/>
                  <a:gd name="connsiteX5" fmla="*/ 323635 w 4816111"/>
                  <a:gd name="connsiteY5" fmla="*/ 1742385 h 2476854"/>
                  <a:gd name="connsiteX6" fmla="*/ 137802 w 4816111"/>
                  <a:gd name="connsiteY6" fmla="*/ 1068006 h 2476854"/>
                  <a:gd name="connsiteX0" fmla="*/ 141060 w 4802894"/>
                  <a:gd name="connsiteY0" fmla="*/ 1035083 h 2476883"/>
                  <a:gd name="connsiteX1" fmla="*/ 2443144 w 4802894"/>
                  <a:gd name="connsiteY1" fmla="*/ 29 h 2476883"/>
                  <a:gd name="connsiteX2" fmla="*/ 4802894 w 4802894"/>
                  <a:gd name="connsiteY2" fmla="*/ 1068035 h 2476883"/>
                  <a:gd name="connsiteX3" fmla="*/ 2443144 w 4802894"/>
                  <a:gd name="connsiteY3" fmla="*/ 2432603 h 2476883"/>
                  <a:gd name="connsiteX4" fmla="*/ 633987 w 4802894"/>
                  <a:gd name="connsiteY4" fmla="*/ 2094852 h 2476883"/>
                  <a:gd name="connsiteX5" fmla="*/ 310418 w 4802894"/>
                  <a:gd name="connsiteY5" fmla="*/ 1742414 h 2476883"/>
                  <a:gd name="connsiteX6" fmla="*/ 141060 w 4802894"/>
                  <a:gd name="connsiteY6" fmla="*/ 1035083 h 2476883"/>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0 w 4661834"/>
                  <a:gd name="connsiteY0" fmla="*/ 1035090 h 2476890"/>
                  <a:gd name="connsiteX1" fmla="*/ 2302084 w 4661834"/>
                  <a:gd name="connsiteY1" fmla="*/ 36 h 2476890"/>
                  <a:gd name="connsiteX2" fmla="*/ 4661834 w 4661834"/>
                  <a:gd name="connsiteY2" fmla="*/ 1068042 h 2476890"/>
                  <a:gd name="connsiteX3" fmla="*/ 2302084 w 4661834"/>
                  <a:gd name="connsiteY3" fmla="*/ 2432610 h 2476890"/>
                  <a:gd name="connsiteX4" fmla="*/ 492927 w 4661834"/>
                  <a:gd name="connsiteY4" fmla="*/ 2094859 h 2476890"/>
                  <a:gd name="connsiteX5" fmla="*/ 169358 w 4661834"/>
                  <a:gd name="connsiteY5" fmla="*/ 1742421 h 2476890"/>
                  <a:gd name="connsiteX6" fmla="*/ 0 w 4661834"/>
                  <a:gd name="connsiteY6" fmla="*/ 1035090 h 2476890"/>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46 h 2476998"/>
                  <a:gd name="connsiteX1" fmla="*/ 2186755 w 4546505"/>
                  <a:gd name="connsiteY1" fmla="*/ 144 h 2476998"/>
                  <a:gd name="connsiteX2" fmla="*/ 4546505 w 4546505"/>
                  <a:gd name="connsiteY2" fmla="*/ 1068150 h 2476998"/>
                  <a:gd name="connsiteX3" fmla="*/ 2186755 w 4546505"/>
                  <a:gd name="connsiteY3" fmla="*/ 2432718 h 2476998"/>
                  <a:gd name="connsiteX4" fmla="*/ 377598 w 4546505"/>
                  <a:gd name="connsiteY4" fmla="*/ 2094967 h 2476998"/>
                  <a:gd name="connsiteX5" fmla="*/ 54029 w 4546505"/>
                  <a:gd name="connsiteY5" fmla="*/ 1742529 h 2476998"/>
                  <a:gd name="connsiteX6" fmla="*/ 0 w 4546505"/>
                  <a:gd name="connsiteY6" fmla="*/ 1002246 h 2476998"/>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5882 w 4552387"/>
                  <a:gd name="connsiteY0" fmla="*/ 1002237 h 2476989"/>
                  <a:gd name="connsiteX1" fmla="*/ 2192637 w 4552387"/>
                  <a:gd name="connsiteY1" fmla="*/ 135 h 2476989"/>
                  <a:gd name="connsiteX2" fmla="*/ 4552387 w 4552387"/>
                  <a:gd name="connsiteY2" fmla="*/ 1068141 h 2476989"/>
                  <a:gd name="connsiteX3" fmla="*/ 2192637 w 4552387"/>
                  <a:gd name="connsiteY3" fmla="*/ 2432709 h 2476989"/>
                  <a:gd name="connsiteX4" fmla="*/ 383480 w 4552387"/>
                  <a:gd name="connsiteY4" fmla="*/ 2094958 h 2476989"/>
                  <a:gd name="connsiteX5" fmla="*/ 59911 w 4552387"/>
                  <a:gd name="connsiteY5" fmla="*/ 1742520 h 2476989"/>
                  <a:gd name="connsiteX6" fmla="*/ 5882 w 4552387"/>
                  <a:gd name="connsiteY6" fmla="*/ 1002237 h 2476989"/>
                  <a:gd name="connsiteX0" fmla="*/ 21993 w 4543784"/>
                  <a:gd name="connsiteY0" fmla="*/ 1002237 h 2476989"/>
                  <a:gd name="connsiteX1" fmla="*/ 2184034 w 4543784"/>
                  <a:gd name="connsiteY1" fmla="*/ 135 h 2476989"/>
                  <a:gd name="connsiteX2" fmla="*/ 4543784 w 4543784"/>
                  <a:gd name="connsiteY2" fmla="*/ 1068141 h 2476989"/>
                  <a:gd name="connsiteX3" fmla="*/ 2184034 w 4543784"/>
                  <a:gd name="connsiteY3" fmla="*/ 2432709 h 2476989"/>
                  <a:gd name="connsiteX4" fmla="*/ 374877 w 4543784"/>
                  <a:gd name="connsiteY4" fmla="*/ 2094958 h 2476989"/>
                  <a:gd name="connsiteX5" fmla="*/ 51308 w 4543784"/>
                  <a:gd name="connsiteY5" fmla="*/ 1742520 h 2476989"/>
                  <a:gd name="connsiteX6" fmla="*/ 21993 w 4543784"/>
                  <a:gd name="connsiteY6" fmla="*/ 1002237 h 2476989"/>
                  <a:gd name="connsiteX0" fmla="*/ 21993 w 4543784"/>
                  <a:gd name="connsiteY0" fmla="*/ 1002245 h 2476997"/>
                  <a:gd name="connsiteX1" fmla="*/ 2184034 w 4543784"/>
                  <a:gd name="connsiteY1" fmla="*/ 143 h 2476997"/>
                  <a:gd name="connsiteX2" fmla="*/ 4543784 w 4543784"/>
                  <a:gd name="connsiteY2" fmla="*/ 1068149 h 2476997"/>
                  <a:gd name="connsiteX3" fmla="*/ 2184034 w 4543784"/>
                  <a:gd name="connsiteY3" fmla="*/ 2432717 h 2476997"/>
                  <a:gd name="connsiteX4" fmla="*/ 374877 w 4543784"/>
                  <a:gd name="connsiteY4" fmla="*/ 2094966 h 2476997"/>
                  <a:gd name="connsiteX5" fmla="*/ 51308 w 4543784"/>
                  <a:gd name="connsiteY5" fmla="*/ 1742528 h 2476997"/>
                  <a:gd name="connsiteX6" fmla="*/ 21993 w 4543784"/>
                  <a:gd name="connsiteY6" fmla="*/ 1002245 h 2476997"/>
                  <a:gd name="connsiteX0" fmla="*/ 45442 w 4567233"/>
                  <a:gd name="connsiteY0" fmla="*/ 1002245 h 2476997"/>
                  <a:gd name="connsiteX1" fmla="*/ 2207483 w 4567233"/>
                  <a:gd name="connsiteY1" fmla="*/ 143 h 2476997"/>
                  <a:gd name="connsiteX2" fmla="*/ 4567233 w 4567233"/>
                  <a:gd name="connsiteY2" fmla="*/ 1068149 h 2476997"/>
                  <a:gd name="connsiteX3" fmla="*/ 2207483 w 4567233"/>
                  <a:gd name="connsiteY3" fmla="*/ 2432717 h 2476997"/>
                  <a:gd name="connsiteX4" fmla="*/ 398326 w 4567233"/>
                  <a:gd name="connsiteY4" fmla="*/ 2094966 h 2476997"/>
                  <a:gd name="connsiteX5" fmla="*/ 74757 w 4567233"/>
                  <a:gd name="connsiteY5" fmla="*/ 1742528 h 2476997"/>
                  <a:gd name="connsiteX6" fmla="*/ 45442 w 4567233"/>
                  <a:gd name="connsiteY6" fmla="*/ 1002245 h 2476997"/>
                  <a:gd name="connsiteX0" fmla="*/ 133315 w 4655106"/>
                  <a:gd name="connsiteY0" fmla="*/ 1002245 h 2476997"/>
                  <a:gd name="connsiteX1" fmla="*/ 2295356 w 4655106"/>
                  <a:gd name="connsiteY1" fmla="*/ 143 h 2476997"/>
                  <a:gd name="connsiteX2" fmla="*/ 4655106 w 4655106"/>
                  <a:gd name="connsiteY2" fmla="*/ 1068149 h 2476997"/>
                  <a:gd name="connsiteX3" fmla="*/ 2295356 w 4655106"/>
                  <a:gd name="connsiteY3" fmla="*/ 2432717 h 2476997"/>
                  <a:gd name="connsiteX4" fmla="*/ 486199 w 4655106"/>
                  <a:gd name="connsiteY4" fmla="*/ 2094966 h 2476997"/>
                  <a:gd name="connsiteX5" fmla="*/ 162630 w 4655106"/>
                  <a:gd name="connsiteY5" fmla="*/ 1742528 h 2476997"/>
                  <a:gd name="connsiteX6" fmla="*/ 133315 w 4655106"/>
                  <a:gd name="connsiteY6" fmla="*/ 1002245 h 2476997"/>
                  <a:gd name="connsiteX0" fmla="*/ 146870 w 4668661"/>
                  <a:gd name="connsiteY0" fmla="*/ 1002245 h 2476997"/>
                  <a:gd name="connsiteX1" fmla="*/ 2308911 w 4668661"/>
                  <a:gd name="connsiteY1" fmla="*/ 143 h 2476997"/>
                  <a:gd name="connsiteX2" fmla="*/ 4668661 w 4668661"/>
                  <a:gd name="connsiteY2" fmla="*/ 1068149 h 2476997"/>
                  <a:gd name="connsiteX3" fmla="*/ 2308911 w 4668661"/>
                  <a:gd name="connsiteY3" fmla="*/ 2432717 h 2476997"/>
                  <a:gd name="connsiteX4" fmla="*/ 499754 w 4668661"/>
                  <a:gd name="connsiteY4" fmla="*/ 2094966 h 2476997"/>
                  <a:gd name="connsiteX5" fmla="*/ 176185 w 4668661"/>
                  <a:gd name="connsiteY5" fmla="*/ 1742528 h 2476997"/>
                  <a:gd name="connsiteX6" fmla="*/ 146870 w 4668661"/>
                  <a:gd name="connsiteY6" fmla="*/ 1002245 h 2476997"/>
                  <a:gd name="connsiteX0" fmla="*/ 201368 w 4723159"/>
                  <a:gd name="connsiteY0" fmla="*/ 1002279 h 2477031"/>
                  <a:gd name="connsiteX1" fmla="*/ 2363409 w 4723159"/>
                  <a:gd name="connsiteY1" fmla="*/ 177 h 2477031"/>
                  <a:gd name="connsiteX2" fmla="*/ 4723159 w 4723159"/>
                  <a:gd name="connsiteY2" fmla="*/ 1068183 h 2477031"/>
                  <a:gd name="connsiteX3" fmla="*/ 2363409 w 4723159"/>
                  <a:gd name="connsiteY3" fmla="*/ 2432751 h 2477031"/>
                  <a:gd name="connsiteX4" fmla="*/ 554252 w 4723159"/>
                  <a:gd name="connsiteY4" fmla="*/ 2095000 h 2477031"/>
                  <a:gd name="connsiteX5" fmla="*/ 230683 w 4723159"/>
                  <a:gd name="connsiteY5" fmla="*/ 1742562 h 2477031"/>
                  <a:gd name="connsiteX6" fmla="*/ 201368 w 4723159"/>
                  <a:gd name="connsiteY6" fmla="*/ 1002279 h 2477031"/>
                  <a:gd name="connsiteX0" fmla="*/ 206396 w 4711712"/>
                  <a:gd name="connsiteY0" fmla="*/ 1051540 h 2476865"/>
                  <a:gd name="connsiteX1" fmla="*/ 2351962 w 4711712"/>
                  <a:gd name="connsiteY1" fmla="*/ 11 h 2476865"/>
                  <a:gd name="connsiteX2" fmla="*/ 4711712 w 4711712"/>
                  <a:gd name="connsiteY2" fmla="*/ 1068017 h 2476865"/>
                  <a:gd name="connsiteX3" fmla="*/ 2351962 w 4711712"/>
                  <a:gd name="connsiteY3" fmla="*/ 2432585 h 2476865"/>
                  <a:gd name="connsiteX4" fmla="*/ 542805 w 4711712"/>
                  <a:gd name="connsiteY4" fmla="*/ 2094834 h 2476865"/>
                  <a:gd name="connsiteX5" fmla="*/ 219236 w 4711712"/>
                  <a:gd name="connsiteY5" fmla="*/ 1742396 h 2476865"/>
                  <a:gd name="connsiteX6" fmla="*/ 206396 w 4711712"/>
                  <a:gd name="connsiteY6" fmla="*/ 1051540 h 2476865"/>
                  <a:gd name="connsiteX0" fmla="*/ 113024 w 4618340"/>
                  <a:gd name="connsiteY0" fmla="*/ 1051537 h 2476862"/>
                  <a:gd name="connsiteX1" fmla="*/ 2258590 w 4618340"/>
                  <a:gd name="connsiteY1" fmla="*/ 8 h 2476862"/>
                  <a:gd name="connsiteX2" fmla="*/ 4618340 w 4618340"/>
                  <a:gd name="connsiteY2" fmla="*/ 1068014 h 2476862"/>
                  <a:gd name="connsiteX3" fmla="*/ 2258590 w 4618340"/>
                  <a:gd name="connsiteY3" fmla="*/ 2432582 h 2476862"/>
                  <a:gd name="connsiteX4" fmla="*/ 449433 w 4618340"/>
                  <a:gd name="connsiteY4" fmla="*/ 2094831 h 2476862"/>
                  <a:gd name="connsiteX5" fmla="*/ 348286 w 4618340"/>
                  <a:gd name="connsiteY5" fmla="*/ 1750631 h 2476862"/>
                  <a:gd name="connsiteX6" fmla="*/ 113024 w 4618340"/>
                  <a:gd name="connsiteY6" fmla="*/ 1051537 h 2476862"/>
                  <a:gd name="connsiteX0" fmla="*/ 113024 w 4618340"/>
                  <a:gd name="connsiteY0" fmla="*/ 1051537 h 2479362"/>
                  <a:gd name="connsiteX1" fmla="*/ 2258590 w 4618340"/>
                  <a:gd name="connsiteY1" fmla="*/ 8 h 2479362"/>
                  <a:gd name="connsiteX2" fmla="*/ 4618340 w 4618340"/>
                  <a:gd name="connsiteY2" fmla="*/ 1068014 h 2479362"/>
                  <a:gd name="connsiteX3" fmla="*/ 2258590 w 4618340"/>
                  <a:gd name="connsiteY3" fmla="*/ 2432582 h 2479362"/>
                  <a:gd name="connsiteX4" fmla="*/ 1042557 w 4618340"/>
                  <a:gd name="connsiteY4" fmla="*/ 2111307 h 2479362"/>
                  <a:gd name="connsiteX5" fmla="*/ 348286 w 4618340"/>
                  <a:gd name="connsiteY5" fmla="*/ 1750631 h 2479362"/>
                  <a:gd name="connsiteX6" fmla="*/ 113024 w 4618340"/>
                  <a:gd name="connsiteY6" fmla="*/ 1051537 h 2479362"/>
                  <a:gd name="connsiteX0" fmla="*/ 113024 w 4618340"/>
                  <a:gd name="connsiteY0" fmla="*/ 1051537 h 2562759"/>
                  <a:gd name="connsiteX1" fmla="*/ 2258590 w 4618340"/>
                  <a:gd name="connsiteY1" fmla="*/ 8 h 2562759"/>
                  <a:gd name="connsiteX2" fmla="*/ 4618340 w 4618340"/>
                  <a:gd name="connsiteY2" fmla="*/ 1068014 h 2562759"/>
                  <a:gd name="connsiteX3" fmla="*/ 2382158 w 4618340"/>
                  <a:gd name="connsiteY3" fmla="*/ 2523198 h 2562759"/>
                  <a:gd name="connsiteX4" fmla="*/ 1042557 w 4618340"/>
                  <a:gd name="connsiteY4" fmla="*/ 2111307 h 2562759"/>
                  <a:gd name="connsiteX5" fmla="*/ 348286 w 4618340"/>
                  <a:gd name="connsiteY5" fmla="*/ 1750631 h 2562759"/>
                  <a:gd name="connsiteX6" fmla="*/ 113024 w 4618340"/>
                  <a:gd name="connsiteY6" fmla="*/ 1051537 h 2562759"/>
                  <a:gd name="connsiteX0" fmla="*/ 113024 w 4618340"/>
                  <a:gd name="connsiteY0" fmla="*/ 1051537 h 2592771"/>
                  <a:gd name="connsiteX1" fmla="*/ 2258590 w 4618340"/>
                  <a:gd name="connsiteY1" fmla="*/ 8 h 2592771"/>
                  <a:gd name="connsiteX2" fmla="*/ 4618340 w 4618340"/>
                  <a:gd name="connsiteY2" fmla="*/ 1068014 h 2592771"/>
                  <a:gd name="connsiteX3" fmla="*/ 2382158 w 4618340"/>
                  <a:gd name="connsiteY3" fmla="*/ 2523198 h 2592771"/>
                  <a:gd name="connsiteX4" fmla="*/ 803659 w 4618340"/>
                  <a:gd name="connsiteY4" fmla="*/ 2292540 h 2592771"/>
                  <a:gd name="connsiteX5" fmla="*/ 348286 w 4618340"/>
                  <a:gd name="connsiteY5" fmla="*/ 1750631 h 2592771"/>
                  <a:gd name="connsiteX6" fmla="*/ 113024 w 4618340"/>
                  <a:gd name="connsiteY6" fmla="*/ 1051537 h 2592771"/>
                  <a:gd name="connsiteX0" fmla="*/ 171600 w 4676916"/>
                  <a:gd name="connsiteY0" fmla="*/ 1051537 h 2592771"/>
                  <a:gd name="connsiteX1" fmla="*/ 2317166 w 4676916"/>
                  <a:gd name="connsiteY1" fmla="*/ 8 h 2592771"/>
                  <a:gd name="connsiteX2" fmla="*/ 4676916 w 4676916"/>
                  <a:gd name="connsiteY2" fmla="*/ 1068014 h 2592771"/>
                  <a:gd name="connsiteX3" fmla="*/ 2440734 w 4676916"/>
                  <a:gd name="connsiteY3" fmla="*/ 2523198 h 2592771"/>
                  <a:gd name="connsiteX4" fmla="*/ 862235 w 4676916"/>
                  <a:gd name="connsiteY4" fmla="*/ 2292540 h 2592771"/>
                  <a:gd name="connsiteX5" fmla="*/ 209154 w 4676916"/>
                  <a:gd name="connsiteY5" fmla="*/ 1783582 h 2592771"/>
                  <a:gd name="connsiteX6" fmla="*/ 171600 w 4676916"/>
                  <a:gd name="connsiteY6" fmla="*/ 1051537 h 2592771"/>
                  <a:gd name="connsiteX0" fmla="*/ 121914 w 4627230"/>
                  <a:gd name="connsiteY0" fmla="*/ 1051537 h 2592771"/>
                  <a:gd name="connsiteX1" fmla="*/ 2267480 w 4627230"/>
                  <a:gd name="connsiteY1" fmla="*/ 8 h 2592771"/>
                  <a:gd name="connsiteX2" fmla="*/ 4627230 w 4627230"/>
                  <a:gd name="connsiteY2" fmla="*/ 1068014 h 2592771"/>
                  <a:gd name="connsiteX3" fmla="*/ 2391048 w 4627230"/>
                  <a:gd name="connsiteY3" fmla="*/ 2523198 h 2592771"/>
                  <a:gd name="connsiteX4" fmla="*/ 812549 w 4627230"/>
                  <a:gd name="connsiteY4" fmla="*/ 2292540 h 2592771"/>
                  <a:gd name="connsiteX5" fmla="*/ 159468 w 4627230"/>
                  <a:gd name="connsiteY5" fmla="*/ 1783582 h 2592771"/>
                  <a:gd name="connsiteX6" fmla="*/ 121914 w 4627230"/>
                  <a:gd name="connsiteY6" fmla="*/ 1051537 h 2592771"/>
                  <a:gd name="connsiteX0" fmla="*/ 118006 w 4648036"/>
                  <a:gd name="connsiteY0" fmla="*/ 944902 h 2593228"/>
                  <a:gd name="connsiteX1" fmla="*/ 2288286 w 4648036"/>
                  <a:gd name="connsiteY1" fmla="*/ 465 h 2593228"/>
                  <a:gd name="connsiteX2" fmla="*/ 4648036 w 4648036"/>
                  <a:gd name="connsiteY2" fmla="*/ 1068471 h 2593228"/>
                  <a:gd name="connsiteX3" fmla="*/ 2411854 w 4648036"/>
                  <a:gd name="connsiteY3" fmla="*/ 2523655 h 2593228"/>
                  <a:gd name="connsiteX4" fmla="*/ 833355 w 4648036"/>
                  <a:gd name="connsiteY4" fmla="*/ 2292997 h 2593228"/>
                  <a:gd name="connsiteX5" fmla="*/ 180274 w 4648036"/>
                  <a:gd name="connsiteY5" fmla="*/ 1784039 h 2593228"/>
                  <a:gd name="connsiteX6" fmla="*/ 118006 w 4648036"/>
                  <a:gd name="connsiteY6" fmla="*/ 944902 h 2593228"/>
                  <a:gd name="connsiteX0" fmla="*/ 114549 w 4644579"/>
                  <a:gd name="connsiteY0" fmla="*/ 944932 h 2593258"/>
                  <a:gd name="connsiteX1" fmla="*/ 2284829 w 4644579"/>
                  <a:gd name="connsiteY1" fmla="*/ 495 h 2593258"/>
                  <a:gd name="connsiteX2" fmla="*/ 4644579 w 4644579"/>
                  <a:gd name="connsiteY2" fmla="*/ 1068501 h 2593258"/>
                  <a:gd name="connsiteX3" fmla="*/ 2408397 w 4644579"/>
                  <a:gd name="connsiteY3" fmla="*/ 2523685 h 2593258"/>
                  <a:gd name="connsiteX4" fmla="*/ 829898 w 4644579"/>
                  <a:gd name="connsiteY4" fmla="*/ 2293027 h 2593258"/>
                  <a:gd name="connsiteX5" fmla="*/ 176817 w 4644579"/>
                  <a:gd name="connsiteY5" fmla="*/ 1784069 h 2593258"/>
                  <a:gd name="connsiteX6" fmla="*/ 114549 w 4644579"/>
                  <a:gd name="connsiteY6" fmla="*/ 944932 h 2593258"/>
                  <a:gd name="connsiteX0" fmla="*/ 123785 w 4653815"/>
                  <a:gd name="connsiteY0" fmla="*/ 854345 h 2502671"/>
                  <a:gd name="connsiteX1" fmla="*/ 2376444 w 4653815"/>
                  <a:gd name="connsiteY1" fmla="*/ 524 h 2502671"/>
                  <a:gd name="connsiteX2" fmla="*/ 4653815 w 4653815"/>
                  <a:gd name="connsiteY2" fmla="*/ 977914 h 2502671"/>
                  <a:gd name="connsiteX3" fmla="*/ 2417633 w 4653815"/>
                  <a:gd name="connsiteY3" fmla="*/ 2433098 h 2502671"/>
                  <a:gd name="connsiteX4" fmla="*/ 839134 w 4653815"/>
                  <a:gd name="connsiteY4" fmla="*/ 2202440 h 2502671"/>
                  <a:gd name="connsiteX5" fmla="*/ 186053 w 4653815"/>
                  <a:gd name="connsiteY5" fmla="*/ 1693482 h 2502671"/>
                  <a:gd name="connsiteX6" fmla="*/ 123785 w 4653815"/>
                  <a:gd name="connsiteY6" fmla="*/ 854345 h 2502671"/>
                  <a:gd name="connsiteX0" fmla="*/ 123785 w 5090420"/>
                  <a:gd name="connsiteY0" fmla="*/ 856323 h 2493827"/>
                  <a:gd name="connsiteX1" fmla="*/ 2376444 w 5090420"/>
                  <a:gd name="connsiteY1" fmla="*/ 2502 h 2493827"/>
                  <a:gd name="connsiteX2" fmla="*/ 5090420 w 5090420"/>
                  <a:gd name="connsiteY2" fmla="*/ 1136411 h 2493827"/>
                  <a:gd name="connsiteX3" fmla="*/ 2417633 w 5090420"/>
                  <a:gd name="connsiteY3" fmla="*/ 2435076 h 2493827"/>
                  <a:gd name="connsiteX4" fmla="*/ 839134 w 5090420"/>
                  <a:gd name="connsiteY4" fmla="*/ 2204418 h 2493827"/>
                  <a:gd name="connsiteX5" fmla="*/ 186053 w 5090420"/>
                  <a:gd name="connsiteY5" fmla="*/ 1695460 h 2493827"/>
                  <a:gd name="connsiteX6" fmla="*/ 123785 w 5090420"/>
                  <a:gd name="connsiteY6" fmla="*/ 856323 h 2493827"/>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05386"/>
                  <a:gd name="connsiteY0" fmla="*/ 856323 h 2435205"/>
                  <a:gd name="connsiteX1" fmla="*/ 2376444 w 5105386"/>
                  <a:gd name="connsiteY1" fmla="*/ 2502 h 2435205"/>
                  <a:gd name="connsiteX2" fmla="*/ 5090420 w 5105386"/>
                  <a:gd name="connsiteY2" fmla="*/ 1136411 h 2435205"/>
                  <a:gd name="connsiteX3" fmla="*/ 4341887 w 5105386"/>
                  <a:gd name="connsiteY3" fmla="*/ 2179447 h 2435205"/>
                  <a:gd name="connsiteX4" fmla="*/ 2417633 w 5105386"/>
                  <a:gd name="connsiteY4" fmla="*/ 2435076 h 2435205"/>
                  <a:gd name="connsiteX5" fmla="*/ 839134 w 5105386"/>
                  <a:gd name="connsiteY5" fmla="*/ 2204418 h 2435205"/>
                  <a:gd name="connsiteX6" fmla="*/ 186053 w 5105386"/>
                  <a:gd name="connsiteY6" fmla="*/ 1695460 h 2435205"/>
                  <a:gd name="connsiteX7" fmla="*/ 123785 w 5105386"/>
                  <a:gd name="connsiteY7" fmla="*/ 856323 h 2435205"/>
                  <a:gd name="connsiteX0" fmla="*/ 123785 w 5105386"/>
                  <a:gd name="connsiteY0" fmla="*/ 856323 h 2443433"/>
                  <a:gd name="connsiteX1" fmla="*/ 2376444 w 5105386"/>
                  <a:gd name="connsiteY1" fmla="*/ 2502 h 2443433"/>
                  <a:gd name="connsiteX2" fmla="*/ 5090420 w 5105386"/>
                  <a:gd name="connsiteY2" fmla="*/ 1136411 h 2443433"/>
                  <a:gd name="connsiteX3" fmla="*/ 4341887 w 5105386"/>
                  <a:gd name="connsiteY3" fmla="*/ 2179447 h 2443433"/>
                  <a:gd name="connsiteX4" fmla="*/ 2434108 w 5105386"/>
                  <a:gd name="connsiteY4" fmla="*/ 2443314 h 2443433"/>
                  <a:gd name="connsiteX5" fmla="*/ 839134 w 5105386"/>
                  <a:gd name="connsiteY5" fmla="*/ 2204418 h 2443433"/>
                  <a:gd name="connsiteX6" fmla="*/ 186053 w 5105386"/>
                  <a:gd name="connsiteY6" fmla="*/ 1695460 h 2443433"/>
                  <a:gd name="connsiteX7" fmla="*/ 123785 w 5105386"/>
                  <a:gd name="connsiteY7" fmla="*/ 856323 h 2443433"/>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7177"/>
                  <a:gd name="connsiteX1" fmla="*/ 2376444 w 5105386"/>
                  <a:gd name="connsiteY1" fmla="*/ 2502 h 2447177"/>
                  <a:gd name="connsiteX2" fmla="*/ 5090420 w 5105386"/>
                  <a:gd name="connsiteY2" fmla="*/ 1136411 h 2447177"/>
                  <a:gd name="connsiteX3" fmla="*/ 4341887 w 5105386"/>
                  <a:gd name="connsiteY3" fmla="*/ 2179447 h 2447177"/>
                  <a:gd name="connsiteX4" fmla="*/ 3600482 w 5105386"/>
                  <a:gd name="connsiteY4" fmla="*/ 2377154 h 2447177"/>
                  <a:gd name="connsiteX5" fmla="*/ 2434108 w 5105386"/>
                  <a:gd name="connsiteY5" fmla="*/ 2443314 h 2447177"/>
                  <a:gd name="connsiteX6" fmla="*/ 839134 w 5105386"/>
                  <a:gd name="connsiteY6" fmla="*/ 2204418 h 2447177"/>
                  <a:gd name="connsiteX7" fmla="*/ 186053 w 5105386"/>
                  <a:gd name="connsiteY7" fmla="*/ 1695460 h 2447177"/>
                  <a:gd name="connsiteX8" fmla="*/ 123785 w 5105386"/>
                  <a:gd name="connsiteY8" fmla="*/ 856323 h 2447177"/>
                  <a:gd name="connsiteX0" fmla="*/ 154469 w 5136070"/>
                  <a:gd name="connsiteY0" fmla="*/ 856323 h 2447177"/>
                  <a:gd name="connsiteX1" fmla="*/ 2407128 w 5136070"/>
                  <a:gd name="connsiteY1" fmla="*/ 2502 h 2447177"/>
                  <a:gd name="connsiteX2" fmla="*/ 5121104 w 5136070"/>
                  <a:gd name="connsiteY2" fmla="*/ 1136411 h 2447177"/>
                  <a:gd name="connsiteX3" fmla="*/ 4372571 w 5136070"/>
                  <a:gd name="connsiteY3" fmla="*/ 2179447 h 2447177"/>
                  <a:gd name="connsiteX4" fmla="*/ 3631166 w 5136070"/>
                  <a:gd name="connsiteY4" fmla="*/ 2377154 h 2447177"/>
                  <a:gd name="connsiteX5" fmla="*/ 2464792 w 5136070"/>
                  <a:gd name="connsiteY5" fmla="*/ 2443314 h 2447177"/>
                  <a:gd name="connsiteX6" fmla="*/ 869818 w 5136070"/>
                  <a:gd name="connsiteY6" fmla="*/ 2204418 h 2447177"/>
                  <a:gd name="connsiteX7" fmla="*/ 216737 w 5136070"/>
                  <a:gd name="connsiteY7" fmla="*/ 1695460 h 2447177"/>
                  <a:gd name="connsiteX8" fmla="*/ 154469 w 5136070"/>
                  <a:gd name="connsiteY8" fmla="*/ 856323 h 2447177"/>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382822"/>
                  <a:gd name="connsiteX1" fmla="*/ 2384052 w 5112994"/>
                  <a:gd name="connsiteY1" fmla="*/ 2483 h 2382822"/>
                  <a:gd name="connsiteX2" fmla="*/ 5098028 w 5112994"/>
                  <a:gd name="connsiteY2" fmla="*/ 1136392 h 2382822"/>
                  <a:gd name="connsiteX3" fmla="*/ 4349495 w 5112994"/>
                  <a:gd name="connsiteY3" fmla="*/ 2179428 h 2382822"/>
                  <a:gd name="connsiteX4" fmla="*/ 3608090 w 5112994"/>
                  <a:gd name="connsiteY4" fmla="*/ 2377135 h 2382822"/>
                  <a:gd name="connsiteX5" fmla="*/ 2367575 w 5112994"/>
                  <a:gd name="connsiteY5" fmla="*/ 2179684 h 2382822"/>
                  <a:gd name="connsiteX6" fmla="*/ 978547 w 5112994"/>
                  <a:gd name="connsiteY6" fmla="*/ 1957264 h 2382822"/>
                  <a:gd name="connsiteX7" fmla="*/ 276039 w 5112994"/>
                  <a:gd name="connsiteY7" fmla="*/ 1662489 h 2382822"/>
                  <a:gd name="connsiteX8" fmla="*/ 131393 w 5112994"/>
                  <a:gd name="connsiteY8" fmla="*/ 856304 h 2382822"/>
                  <a:gd name="connsiteX0" fmla="*/ 131393 w 5112994"/>
                  <a:gd name="connsiteY0" fmla="*/ 856304 h 2247594"/>
                  <a:gd name="connsiteX1" fmla="*/ 2384052 w 5112994"/>
                  <a:gd name="connsiteY1" fmla="*/ 2483 h 2247594"/>
                  <a:gd name="connsiteX2" fmla="*/ 5098028 w 5112994"/>
                  <a:gd name="connsiteY2" fmla="*/ 1136392 h 2247594"/>
                  <a:gd name="connsiteX3" fmla="*/ 4349495 w 5112994"/>
                  <a:gd name="connsiteY3" fmla="*/ 2179428 h 2247594"/>
                  <a:gd name="connsiteX4" fmla="*/ 3591615 w 5112994"/>
                  <a:gd name="connsiteY4" fmla="*/ 2130000 h 2247594"/>
                  <a:gd name="connsiteX5" fmla="*/ 2367575 w 5112994"/>
                  <a:gd name="connsiteY5" fmla="*/ 2179684 h 2247594"/>
                  <a:gd name="connsiteX6" fmla="*/ 978547 w 5112994"/>
                  <a:gd name="connsiteY6" fmla="*/ 1957264 h 2247594"/>
                  <a:gd name="connsiteX7" fmla="*/ 276039 w 5112994"/>
                  <a:gd name="connsiteY7" fmla="*/ 1662489 h 2247594"/>
                  <a:gd name="connsiteX8" fmla="*/ 131393 w 5112994"/>
                  <a:gd name="connsiteY8" fmla="*/ 856304 h 2247594"/>
                  <a:gd name="connsiteX0" fmla="*/ 131393 w 5109562"/>
                  <a:gd name="connsiteY0" fmla="*/ 856304 h 2185108"/>
                  <a:gd name="connsiteX1" fmla="*/ 2384052 w 5109562"/>
                  <a:gd name="connsiteY1" fmla="*/ 2483 h 2185108"/>
                  <a:gd name="connsiteX2" fmla="*/ 5098028 w 5109562"/>
                  <a:gd name="connsiteY2" fmla="*/ 1136392 h 2185108"/>
                  <a:gd name="connsiteX3" fmla="*/ 4201214 w 5109562"/>
                  <a:gd name="connsiteY3" fmla="*/ 1973482 h 2185108"/>
                  <a:gd name="connsiteX4" fmla="*/ 3591615 w 5109562"/>
                  <a:gd name="connsiteY4" fmla="*/ 2130000 h 2185108"/>
                  <a:gd name="connsiteX5" fmla="*/ 2367575 w 5109562"/>
                  <a:gd name="connsiteY5" fmla="*/ 2179684 h 2185108"/>
                  <a:gd name="connsiteX6" fmla="*/ 978547 w 5109562"/>
                  <a:gd name="connsiteY6" fmla="*/ 1957264 h 2185108"/>
                  <a:gd name="connsiteX7" fmla="*/ 276039 w 5109562"/>
                  <a:gd name="connsiteY7" fmla="*/ 1662489 h 2185108"/>
                  <a:gd name="connsiteX8" fmla="*/ 131393 w 5109562"/>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4730251"/>
                  <a:gd name="connsiteY0" fmla="*/ 854908 h 2183712"/>
                  <a:gd name="connsiteX1" fmla="*/ 2384052 w 4730251"/>
                  <a:gd name="connsiteY1" fmla="*/ 1087 h 2183712"/>
                  <a:gd name="connsiteX2" fmla="*/ 4702612 w 4730251"/>
                  <a:gd name="connsiteY2" fmla="*/ 1036142 h 2183712"/>
                  <a:gd name="connsiteX3" fmla="*/ 4192976 w 4730251"/>
                  <a:gd name="connsiteY3" fmla="*/ 1864994 h 2183712"/>
                  <a:gd name="connsiteX4" fmla="*/ 3591615 w 4730251"/>
                  <a:gd name="connsiteY4" fmla="*/ 2128604 h 2183712"/>
                  <a:gd name="connsiteX5" fmla="*/ 2367575 w 4730251"/>
                  <a:gd name="connsiteY5" fmla="*/ 2178288 h 2183712"/>
                  <a:gd name="connsiteX6" fmla="*/ 978547 w 4730251"/>
                  <a:gd name="connsiteY6" fmla="*/ 1955868 h 2183712"/>
                  <a:gd name="connsiteX7" fmla="*/ 276039 w 4730251"/>
                  <a:gd name="connsiteY7" fmla="*/ 1661093 h 2183712"/>
                  <a:gd name="connsiteX8" fmla="*/ 131393 w 4730251"/>
                  <a:gd name="connsiteY8" fmla="*/ 854908 h 2183712"/>
                  <a:gd name="connsiteX0" fmla="*/ 131393 w 4730251"/>
                  <a:gd name="connsiteY0" fmla="*/ 854908 h 2179195"/>
                  <a:gd name="connsiteX1" fmla="*/ 2384052 w 4730251"/>
                  <a:gd name="connsiteY1" fmla="*/ 1087 h 2179195"/>
                  <a:gd name="connsiteX2" fmla="*/ 4702612 w 4730251"/>
                  <a:gd name="connsiteY2" fmla="*/ 1036142 h 2179195"/>
                  <a:gd name="connsiteX3" fmla="*/ 4192976 w 4730251"/>
                  <a:gd name="connsiteY3" fmla="*/ 1864994 h 2179195"/>
                  <a:gd name="connsiteX4" fmla="*/ 3468048 w 4730251"/>
                  <a:gd name="connsiteY4" fmla="*/ 1939134 h 2179195"/>
                  <a:gd name="connsiteX5" fmla="*/ 2367575 w 4730251"/>
                  <a:gd name="connsiteY5" fmla="*/ 2178288 h 2179195"/>
                  <a:gd name="connsiteX6" fmla="*/ 978547 w 4730251"/>
                  <a:gd name="connsiteY6" fmla="*/ 1955868 h 2179195"/>
                  <a:gd name="connsiteX7" fmla="*/ 276039 w 4730251"/>
                  <a:gd name="connsiteY7" fmla="*/ 1661093 h 2179195"/>
                  <a:gd name="connsiteX8" fmla="*/ 131393 w 4730251"/>
                  <a:gd name="connsiteY8" fmla="*/ 854908 h 2179195"/>
                  <a:gd name="connsiteX0" fmla="*/ 131393 w 4722792"/>
                  <a:gd name="connsiteY0" fmla="*/ 854908 h 2179195"/>
                  <a:gd name="connsiteX1" fmla="*/ 2384052 w 4722792"/>
                  <a:gd name="connsiteY1" fmla="*/ 1087 h 2179195"/>
                  <a:gd name="connsiteX2" fmla="*/ 4702612 w 4722792"/>
                  <a:gd name="connsiteY2" fmla="*/ 1036142 h 2179195"/>
                  <a:gd name="connsiteX3" fmla="*/ 4085884 w 4722792"/>
                  <a:gd name="connsiteY3" fmla="*/ 1708475 h 2179195"/>
                  <a:gd name="connsiteX4" fmla="*/ 3468048 w 4722792"/>
                  <a:gd name="connsiteY4" fmla="*/ 1939134 h 2179195"/>
                  <a:gd name="connsiteX5" fmla="*/ 2367575 w 4722792"/>
                  <a:gd name="connsiteY5" fmla="*/ 2178288 h 2179195"/>
                  <a:gd name="connsiteX6" fmla="*/ 978547 w 4722792"/>
                  <a:gd name="connsiteY6" fmla="*/ 1955868 h 2179195"/>
                  <a:gd name="connsiteX7" fmla="*/ 276039 w 4722792"/>
                  <a:gd name="connsiteY7" fmla="*/ 1661093 h 2179195"/>
                  <a:gd name="connsiteX8" fmla="*/ 131393 w 4722792"/>
                  <a:gd name="connsiteY8" fmla="*/ 854908 h 21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2792" h="2179195">
                    <a:moveTo>
                      <a:pt x="131393" y="854908"/>
                    </a:moveTo>
                    <a:cubicBezTo>
                      <a:pt x="482729" y="578240"/>
                      <a:pt x="1622182" y="-29119"/>
                      <a:pt x="2384052" y="1087"/>
                    </a:cubicBezTo>
                    <a:cubicBezTo>
                      <a:pt x="3145922" y="31293"/>
                      <a:pt x="4752605" y="297123"/>
                      <a:pt x="4702612" y="1036142"/>
                    </a:cubicBezTo>
                    <a:cubicBezTo>
                      <a:pt x="4800900" y="1462122"/>
                      <a:pt x="4531349" y="1492031"/>
                      <a:pt x="4085884" y="1708475"/>
                    </a:cubicBezTo>
                    <a:cubicBezTo>
                      <a:pt x="3814220" y="1894671"/>
                      <a:pt x="3786011" y="1895156"/>
                      <a:pt x="3468048" y="1939134"/>
                    </a:cubicBezTo>
                    <a:cubicBezTo>
                      <a:pt x="3150085" y="1983112"/>
                      <a:pt x="2820935" y="2194720"/>
                      <a:pt x="2367575" y="2178288"/>
                    </a:cubicBezTo>
                    <a:cubicBezTo>
                      <a:pt x="1775545" y="2149498"/>
                      <a:pt x="1394412" y="2094240"/>
                      <a:pt x="978547" y="1955868"/>
                    </a:cubicBezTo>
                    <a:cubicBezTo>
                      <a:pt x="579158" y="1891637"/>
                      <a:pt x="550410" y="1774564"/>
                      <a:pt x="276039" y="1661093"/>
                    </a:cubicBezTo>
                    <a:cubicBezTo>
                      <a:pt x="240565" y="1415817"/>
                      <a:pt x="-219943" y="1131576"/>
                      <a:pt x="131393" y="854908"/>
                    </a:cubicBezTo>
                    <a:close/>
                  </a:path>
                </a:pathLst>
              </a:custGeom>
              <a:gradFill flip="none" rotWithShape="1">
                <a:gsLst>
                  <a:gs pos="0">
                    <a:srgbClr val="6A412F">
                      <a:shade val="30000"/>
                      <a:satMod val="115000"/>
                    </a:srgbClr>
                  </a:gs>
                  <a:gs pos="50000">
                    <a:srgbClr val="6A412F">
                      <a:shade val="67500"/>
                      <a:satMod val="115000"/>
                    </a:srgbClr>
                  </a:gs>
                  <a:gs pos="100000">
                    <a:srgbClr val="6A412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32" name="Oval 24"/>
              <p:cNvSpPr/>
              <p:nvPr/>
            </p:nvSpPr>
            <p:spPr>
              <a:xfrm>
                <a:off x="6914022" y="3699344"/>
                <a:ext cx="4467519" cy="1762412"/>
              </a:xfrm>
              <a:custGeom>
                <a:avLst/>
                <a:gdLst>
                  <a:gd name="connsiteX0" fmla="*/ 0 w 4356874"/>
                  <a:gd name="connsiteY0" fmla="*/ 871154 h 1742307"/>
                  <a:gd name="connsiteX1" fmla="*/ 2178437 w 4356874"/>
                  <a:gd name="connsiteY1" fmla="*/ 0 h 1742307"/>
                  <a:gd name="connsiteX2" fmla="*/ 4356874 w 4356874"/>
                  <a:gd name="connsiteY2" fmla="*/ 871154 h 1742307"/>
                  <a:gd name="connsiteX3" fmla="*/ 2178437 w 4356874"/>
                  <a:gd name="connsiteY3" fmla="*/ 1742308 h 1742307"/>
                  <a:gd name="connsiteX4" fmla="*/ 0 w 4356874"/>
                  <a:gd name="connsiteY4" fmla="*/ 871154 h 1742307"/>
                  <a:gd name="connsiteX0" fmla="*/ 97 w 4356971"/>
                  <a:gd name="connsiteY0" fmla="*/ 978246 h 1849400"/>
                  <a:gd name="connsiteX1" fmla="*/ 2112631 w 4356971"/>
                  <a:gd name="connsiteY1" fmla="*/ 0 h 1849400"/>
                  <a:gd name="connsiteX2" fmla="*/ 4356971 w 4356971"/>
                  <a:gd name="connsiteY2" fmla="*/ 978246 h 1849400"/>
                  <a:gd name="connsiteX3" fmla="*/ 2178534 w 4356971"/>
                  <a:gd name="connsiteY3" fmla="*/ 1849400 h 1849400"/>
                  <a:gd name="connsiteX4" fmla="*/ 97 w 4356971"/>
                  <a:gd name="connsiteY4" fmla="*/ 978246 h 1849400"/>
                  <a:gd name="connsiteX0" fmla="*/ 41622 w 4398496"/>
                  <a:gd name="connsiteY0" fmla="*/ 978246 h 1871280"/>
                  <a:gd name="connsiteX1" fmla="*/ 2154156 w 4398496"/>
                  <a:gd name="connsiteY1" fmla="*/ 0 h 1871280"/>
                  <a:gd name="connsiteX2" fmla="*/ 4398496 w 4398496"/>
                  <a:gd name="connsiteY2" fmla="*/ 978246 h 1871280"/>
                  <a:gd name="connsiteX3" fmla="*/ 2220059 w 4398496"/>
                  <a:gd name="connsiteY3" fmla="*/ 1849400 h 1871280"/>
                  <a:gd name="connsiteX4" fmla="*/ 861984 w 4398496"/>
                  <a:gd name="connsiteY4" fmla="*/ 1556199 h 1871280"/>
                  <a:gd name="connsiteX5" fmla="*/ 41622 w 4398496"/>
                  <a:gd name="connsiteY5" fmla="*/ 978246 h 1871280"/>
                  <a:gd name="connsiteX0" fmla="*/ 41622 w 4398496"/>
                  <a:gd name="connsiteY0" fmla="*/ 978246 h 1868537"/>
                  <a:gd name="connsiteX1" fmla="*/ 2154156 w 4398496"/>
                  <a:gd name="connsiteY1" fmla="*/ 0 h 1868537"/>
                  <a:gd name="connsiteX2" fmla="*/ 4398496 w 4398496"/>
                  <a:gd name="connsiteY2" fmla="*/ 978246 h 1868537"/>
                  <a:gd name="connsiteX3" fmla="*/ 2220059 w 4398496"/>
                  <a:gd name="connsiteY3" fmla="*/ 1849400 h 1868537"/>
                  <a:gd name="connsiteX4" fmla="*/ 861984 w 4398496"/>
                  <a:gd name="connsiteY4" fmla="*/ 1556199 h 1868537"/>
                  <a:gd name="connsiteX5" fmla="*/ 41622 w 4398496"/>
                  <a:gd name="connsiteY5" fmla="*/ 978246 h 1868537"/>
                  <a:gd name="connsiteX0" fmla="*/ 38773 w 4395647"/>
                  <a:gd name="connsiteY0" fmla="*/ 978246 h 1868537"/>
                  <a:gd name="connsiteX1" fmla="*/ 2151307 w 4395647"/>
                  <a:gd name="connsiteY1" fmla="*/ 0 h 1868537"/>
                  <a:gd name="connsiteX2" fmla="*/ 4395647 w 4395647"/>
                  <a:gd name="connsiteY2" fmla="*/ 978246 h 1868537"/>
                  <a:gd name="connsiteX3" fmla="*/ 2217210 w 4395647"/>
                  <a:gd name="connsiteY3" fmla="*/ 1849400 h 1868537"/>
                  <a:gd name="connsiteX4" fmla="*/ 859135 w 4395647"/>
                  <a:gd name="connsiteY4" fmla="*/ 1556199 h 1868537"/>
                  <a:gd name="connsiteX5" fmla="*/ 38773 w 4395647"/>
                  <a:gd name="connsiteY5" fmla="*/ 978246 h 1868537"/>
                  <a:gd name="connsiteX0" fmla="*/ 41055 w 4397929"/>
                  <a:gd name="connsiteY0" fmla="*/ 978246 h 1871242"/>
                  <a:gd name="connsiteX1" fmla="*/ 2153589 w 4397929"/>
                  <a:gd name="connsiteY1" fmla="*/ 0 h 1871242"/>
                  <a:gd name="connsiteX2" fmla="*/ 4397929 w 4397929"/>
                  <a:gd name="connsiteY2" fmla="*/ 978246 h 1871242"/>
                  <a:gd name="connsiteX3" fmla="*/ 2219492 w 4397929"/>
                  <a:gd name="connsiteY3" fmla="*/ 1849400 h 1871242"/>
                  <a:gd name="connsiteX4" fmla="*/ 836704 w 4397929"/>
                  <a:gd name="connsiteY4" fmla="*/ 1580913 h 1871242"/>
                  <a:gd name="connsiteX5" fmla="*/ 41055 w 4397929"/>
                  <a:gd name="connsiteY5" fmla="*/ 978246 h 1871242"/>
                  <a:gd name="connsiteX0" fmla="*/ 41055 w 4397929"/>
                  <a:gd name="connsiteY0" fmla="*/ 978246 h 1888271"/>
                  <a:gd name="connsiteX1" fmla="*/ 2153589 w 4397929"/>
                  <a:gd name="connsiteY1" fmla="*/ 0 h 1888271"/>
                  <a:gd name="connsiteX2" fmla="*/ 4397929 w 4397929"/>
                  <a:gd name="connsiteY2" fmla="*/ 978246 h 1888271"/>
                  <a:gd name="connsiteX3" fmla="*/ 2219492 w 4397929"/>
                  <a:gd name="connsiteY3" fmla="*/ 1849400 h 1888271"/>
                  <a:gd name="connsiteX4" fmla="*/ 1569871 w 4397929"/>
                  <a:gd name="connsiteY4" fmla="*/ 1720956 h 1888271"/>
                  <a:gd name="connsiteX5" fmla="*/ 836704 w 4397929"/>
                  <a:gd name="connsiteY5" fmla="*/ 1580913 h 1888271"/>
                  <a:gd name="connsiteX6" fmla="*/ 41055 w 4397929"/>
                  <a:gd name="connsiteY6" fmla="*/ 978246 h 1888271"/>
                  <a:gd name="connsiteX0" fmla="*/ 41055 w 4397929"/>
                  <a:gd name="connsiteY0" fmla="*/ 978246 h 1880363"/>
                  <a:gd name="connsiteX1" fmla="*/ 2153589 w 4397929"/>
                  <a:gd name="connsiteY1" fmla="*/ 0 h 1880363"/>
                  <a:gd name="connsiteX2" fmla="*/ 4397929 w 4397929"/>
                  <a:gd name="connsiteY2" fmla="*/ 978246 h 1880363"/>
                  <a:gd name="connsiteX3" fmla="*/ 2219492 w 4397929"/>
                  <a:gd name="connsiteY3" fmla="*/ 1849400 h 1880363"/>
                  <a:gd name="connsiteX4" fmla="*/ 1569871 w 4397929"/>
                  <a:gd name="connsiteY4" fmla="*/ 1720956 h 1880363"/>
                  <a:gd name="connsiteX5" fmla="*/ 836704 w 4397929"/>
                  <a:gd name="connsiteY5" fmla="*/ 1580913 h 1880363"/>
                  <a:gd name="connsiteX6" fmla="*/ 41055 w 4397929"/>
                  <a:gd name="connsiteY6" fmla="*/ 978246 h 1880363"/>
                  <a:gd name="connsiteX0" fmla="*/ 41055 w 4423831"/>
                  <a:gd name="connsiteY0" fmla="*/ 978246 h 1852832"/>
                  <a:gd name="connsiteX1" fmla="*/ 2153589 w 4423831"/>
                  <a:gd name="connsiteY1" fmla="*/ 0 h 1852832"/>
                  <a:gd name="connsiteX2" fmla="*/ 4397929 w 4423831"/>
                  <a:gd name="connsiteY2" fmla="*/ 978246 h 1852832"/>
                  <a:gd name="connsiteX3" fmla="*/ 3283342 w 4423831"/>
                  <a:gd name="connsiteY3" fmla="*/ 1531486 h 1852832"/>
                  <a:gd name="connsiteX4" fmla="*/ 2219492 w 4423831"/>
                  <a:gd name="connsiteY4" fmla="*/ 1849400 h 1852832"/>
                  <a:gd name="connsiteX5" fmla="*/ 1569871 w 4423831"/>
                  <a:gd name="connsiteY5" fmla="*/ 1720956 h 1852832"/>
                  <a:gd name="connsiteX6" fmla="*/ 836704 w 4423831"/>
                  <a:gd name="connsiteY6" fmla="*/ 1580913 h 1852832"/>
                  <a:gd name="connsiteX7" fmla="*/ 41055 w 4423831"/>
                  <a:gd name="connsiteY7" fmla="*/ 978246 h 1852832"/>
                  <a:gd name="connsiteX0" fmla="*/ 41055 w 4417628"/>
                  <a:gd name="connsiteY0" fmla="*/ 978246 h 1852832"/>
                  <a:gd name="connsiteX1" fmla="*/ 2153589 w 4417628"/>
                  <a:gd name="connsiteY1" fmla="*/ 0 h 1852832"/>
                  <a:gd name="connsiteX2" fmla="*/ 4397929 w 4417628"/>
                  <a:gd name="connsiteY2" fmla="*/ 978246 h 1852832"/>
                  <a:gd name="connsiteX3" fmla="*/ 3283342 w 4417628"/>
                  <a:gd name="connsiteY3" fmla="*/ 1531486 h 1852832"/>
                  <a:gd name="connsiteX4" fmla="*/ 2219492 w 4417628"/>
                  <a:gd name="connsiteY4" fmla="*/ 1849400 h 1852832"/>
                  <a:gd name="connsiteX5" fmla="*/ 1569871 w 4417628"/>
                  <a:gd name="connsiteY5" fmla="*/ 1720956 h 1852832"/>
                  <a:gd name="connsiteX6" fmla="*/ 836704 w 4417628"/>
                  <a:gd name="connsiteY6" fmla="*/ 1580913 h 1852832"/>
                  <a:gd name="connsiteX7" fmla="*/ 41055 w 4417628"/>
                  <a:gd name="connsiteY7"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00815"/>
                  <a:gd name="connsiteY0" fmla="*/ 988647 h 1863233"/>
                  <a:gd name="connsiteX1" fmla="*/ 2153589 w 4400815"/>
                  <a:gd name="connsiteY1" fmla="*/ 10401 h 1863233"/>
                  <a:gd name="connsiteX2" fmla="*/ 3917655 w 4400815"/>
                  <a:gd name="connsiteY2" fmla="*/ 503919 h 1863233"/>
                  <a:gd name="connsiteX3" fmla="*/ 4397929 w 4400815"/>
                  <a:gd name="connsiteY3" fmla="*/ 988647 h 1863233"/>
                  <a:gd name="connsiteX4" fmla="*/ 3967082 w 4400815"/>
                  <a:gd name="connsiteY4" fmla="*/ 1335941 h 1863233"/>
                  <a:gd name="connsiteX5" fmla="*/ 3283342 w 4400815"/>
                  <a:gd name="connsiteY5" fmla="*/ 1541887 h 1863233"/>
                  <a:gd name="connsiteX6" fmla="*/ 2219492 w 4400815"/>
                  <a:gd name="connsiteY6" fmla="*/ 1859801 h 1863233"/>
                  <a:gd name="connsiteX7" fmla="*/ 1569871 w 4400815"/>
                  <a:gd name="connsiteY7" fmla="*/ 1731357 h 1863233"/>
                  <a:gd name="connsiteX8" fmla="*/ 836704 w 4400815"/>
                  <a:gd name="connsiteY8" fmla="*/ 1591314 h 1863233"/>
                  <a:gd name="connsiteX9" fmla="*/ 41055 w 4400815"/>
                  <a:gd name="connsiteY9" fmla="*/ 988647 h 1863233"/>
                  <a:gd name="connsiteX0" fmla="*/ 41055 w 4433489"/>
                  <a:gd name="connsiteY0" fmla="*/ 988647 h 1863233"/>
                  <a:gd name="connsiteX1" fmla="*/ 2153589 w 4433489"/>
                  <a:gd name="connsiteY1" fmla="*/ 10401 h 1863233"/>
                  <a:gd name="connsiteX2" fmla="*/ 3917655 w 4433489"/>
                  <a:gd name="connsiteY2" fmla="*/ 503919 h 1863233"/>
                  <a:gd name="connsiteX3" fmla="*/ 4430880 w 4433489"/>
                  <a:gd name="connsiteY3" fmla="*/ 996884 h 1863233"/>
                  <a:gd name="connsiteX4" fmla="*/ 3967082 w 4433489"/>
                  <a:gd name="connsiteY4" fmla="*/ 1335941 h 1863233"/>
                  <a:gd name="connsiteX5" fmla="*/ 3283342 w 4433489"/>
                  <a:gd name="connsiteY5" fmla="*/ 1541887 h 1863233"/>
                  <a:gd name="connsiteX6" fmla="*/ 2219492 w 4433489"/>
                  <a:gd name="connsiteY6" fmla="*/ 1859801 h 1863233"/>
                  <a:gd name="connsiteX7" fmla="*/ 1569871 w 4433489"/>
                  <a:gd name="connsiteY7" fmla="*/ 1731357 h 1863233"/>
                  <a:gd name="connsiteX8" fmla="*/ 836704 w 4433489"/>
                  <a:gd name="connsiteY8" fmla="*/ 1591314 h 1863233"/>
                  <a:gd name="connsiteX9" fmla="*/ 41055 w 4433489"/>
                  <a:gd name="connsiteY9" fmla="*/ 988647 h 1863233"/>
                  <a:gd name="connsiteX0" fmla="*/ 41055 w 4433489"/>
                  <a:gd name="connsiteY0" fmla="*/ 990172 h 1864758"/>
                  <a:gd name="connsiteX1" fmla="*/ 2153589 w 4433489"/>
                  <a:gd name="connsiteY1" fmla="*/ 11926 h 1864758"/>
                  <a:gd name="connsiteX2" fmla="*/ 3917655 w 4433489"/>
                  <a:gd name="connsiteY2" fmla="*/ 480731 h 1864758"/>
                  <a:gd name="connsiteX3" fmla="*/ 4430880 w 4433489"/>
                  <a:gd name="connsiteY3" fmla="*/ 998409 h 1864758"/>
                  <a:gd name="connsiteX4" fmla="*/ 3967082 w 4433489"/>
                  <a:gd name="connsiteY4" fmla="*/ 1337466 h 1864758"/>
                  <a:gd name="connsiteX5" fmla="*/ 3283342 w 4433489"/>
                  <a:gd name="connsiteY5" fmla="*/ 1543412 h 1864758"/>
                  <a:gd name="connsiteX6" fmla="*/ 2219492 w 4433489"/>
                  <a:gd name="connsiteY6" fmla="*/ 1861326 h 1864758"/>
                  <a:gd name="connsiteX7" fmla="*/ 1569871 w 4433489"/>
                  <a:gd name="connsiteY7" fmla="*/ 1732882 h 1864758"/>
                  <a:gd name="connsiteX8" fmla="*/ 836704 w 4433489"/>
                  <a:gd name="connsiteY8" fmla="*/ 1592839 h 1864758"/>
                  <a:gd name="connsiteX9" fmla="*/ 41055 w 4433489"/>
                  <a:gd name="connsiteY9" fmla="*/ 990172 h 1864758"/>
                  <a:gd name="connsiteX0" fmla="*/ 39252 w 4472875"/>
                  <a:gd name="connsiteY0" fmla="*/ 947404 h 1863179"/>
                  <a:gd name="connsiteX1" fmla="*/ 2192975 w 4472875"/>
                  <a:gd name="connsiteY1" fmla="*/ 10347 h 1863179"/>
                  <a:gd name="connsiteX2" fmla="*/ 3957041 w 4472875"/>
                  <a:gd name="connsiteY2" fmla="*/ 479152 h 1863179"/>
                  <a:gd name="connsiteX3" fmla="*/ 4470266 w 4472875"/>
                  <a:gd name="connsiteY3" fmla="*/ 996830 h 1863179"/>
                  <a:gd name="connsiteX4" fmla="*/ 4006468 w 4472875"/>
                  <a:gd name="connsiteY4" fmla="*/ 1335887 h 1863179"/>
                  <a:gd name="connsiteX5" fmla="*/ 3322728 w 4472875"/>
                  <a:gd name="connsiteY5" fmla="*/ 1541833 h 1863179"/>
                  <a:gd name="connsiteX6" fmla="*/ 2258878 w 4472875"/>
                  <a:gd name="connsiteY6" fmla="*/ 1859747 h 1863179"/>
                  <a:gd name="connsiteX7" fmla="*/ 1609257 w 4472875"/>
                  <a:gd name="connsiteY7" fmla="*/ 1731303 h 1863179"/>
                  <a:gd name="connsiteX8" fmla="*/ 876090 w 4472875"/>
                  <a:gd name="connsiteY8" fmla="*/ 1591260 h 1863179"/>
                  <a:gd name="connsiteX9" fmla="*/ 39252 w 4472875"/>
                  <a:gd name="connsiteY9" fmla="*/ 947404 h 1863179"/>
                  <a:gd name="connsiteX0" fmla="*/ 41614 w 4475237"/>
                  <a:gd name="connsiteY0" fmla="*/ 819878 h 1735653"/>
                  <a:gd name="connsiteX1" fmla="*/ 2244764 w 4475237"/>
                  <a:gd name="connsiteY1" fmla="*/ 14626 h 1735653"/>
                  <a:gd name="connsiteX2" fmla="*/ 3959403 w 4475237"/>
                  <a:gd name="connsiteY2" fmla="*/ 351626 h 1735653"/>
                  <a:gd name="connsiteX3" fmla="*/ 4472628 w 4475237"/>
                  <a:gd name="connsiteY3" fmla="*/ 869304 h 1735653"/>
                  <a:gd name="connsiteX4" fmla="*/ 4008830 w 4475237"/>
                  <a:gd name="connsiteY4" fmla="*/ 1208361 h 1735653"/>
                  <a:gd name="connsiteX5" fmla="*/ 3325090 w 4475237"/>
                  <a:gd name="connsiteY5" fmla="*/ 1414307 h 1735653"/>
                  <a:gd name="connsiteX6" fmla="*/ 2261240 w 4475237"/>
                  <a:gd name="connsiteY6" fmla="*/ 1732221 h 1735653"/>
                  <a:gd name="connsiteX7" fmla="*/ 1611619 w 4475237"/>
                  <a:gd name="connsiteY7" fmla="*/ 1603777 h 1735653"/>
                  <a:gd name="connsiteX8" fmla="*/ 878452 w 4475237"/>
                  <a:gd name="connsiteY8" fmla="*/ 1463734 h 1735653"/>
                  <a:gd name="connsiteX9" fmla="*/ 41614 w 4475237"/>
                  <a:gd name="connsiteY9" fmla="*/ 819878 h 1735653"/>
                  <a:gd name="connsiteX0" fmla="*/ 33896 w 4467519"/>
                  <a:gd name="connsiteY0" fmla="*/ 843545 h 1759320"/>
                  <a:gd name="connsiteX1" fmla="*/ 2072290 w 4467519"/>
                  <a:gd name="connsiteY1" fmla="*/ 13579 h 1759320"/>
                  <a:gd name="connsiteX2" fmla="*/ 3951685 w 4467519"/>
                  <a:gd name="connsiteY2" fmla="*/ 375293 h 1759320"/>
                  <a:gd name="connsiteX3" fmla="*/ 4464910 w 4467519"/>
                  <a:gd name="connsiteY3" fmla="*/ 892971 h 1759320"/>
                  <a:gd name="connsiteX4" fmla="*/ 4001112 w 4467519"/>
                  <a:gd name="connsiteY4" fmla="*/ 1232028 h 1759320"/>
                  <a:gd name="connsiteX5" fmla="*/ 3317372 w 4467519"/>
                  <a:gd name="connsiteY5" fmla="*/ 1437974 h 1759320"/>
                  <a:gd name="connsiteX6" fmla="*/ 2253522 w 4467519"/>
                  <a:gd name="connsiteY6" fmla="*/ 1755888 h 1759320"/>
                  <a:gd name="connsiteX7" fmla="*/ 1603901 w 4467519"/>
                  <a:gd name="connsiteY7" fmla="*/ 1627444 h 1759320"/>
                  <a:gd name="connsiteX8" fmla="*/ 870734 w 4467519"/>
                  <a:gd name="connsiteY8" fmla="*/ 1487401 h 1759320"/>
                  <a:gd name="connsiteX9" fmla="*/ 33896 w 4467519"/>
                  <a:gd name="connsiteY9" fmla="*/ 843545 h 1759320"/>
                  <a:gd name="connsiteX0" fmla="*/ 33896 w 4467519"/>
                  <a:gd name="connsiteY0" fmla="*/ 846637 h 1762412"/>
                  <a:gd name="connsiteX1" fmla="*/ 2072290 w 4467519"/>
                  <a:gd name="connsiteY1" fmla="*/ 16671 h 1762412"/>
                  <a:gd name="connsiteX2" fmla="*/ 4009350 w 4467519"/>
                  <a:gd name="connsiteY2" fmla="*/ 345434 h 1762412"/>
                  <a:gd name="connsiteX3" fmla="*/ 4464910 w 4467519"/>
                  <a:gd name="connsiteY3" fmla="*/ 896063 h 1762412"/>
                  <a:gd name="connsiteX4" fmla="*/ 4001112 w 4467519"/>
                  <a:gd name="connsiteY4" fmla="*/ 1235120 h 1762412"/>
                  <a:gd name="connsiteX5" fmla="*/ 3317372 w 4467519"/>
                  <a:gd name="connsiteY5" fmla="*/ 1441066 h 1762412"/>
                  <a:gd name="connsiteX6" fmla="*/ 2253522 w 4467519"/>
                  <a:gd name="connsiteY6" fmla="*/ 1758980 h 1762412"/>
                  <a:gd name="connsiteX7" fmla="*/ 1603901 w 4467519"/>
                  <a:gd name="connsiteY7" fmla="*/ 1630536 h 1762412"/>
                  <a:gd name="connsiteX8" fmla="*/ 870734 w 4467519"/>
                  <a:gd name="connsiteY8" fmla="*/ 1490493 h 1762412"/>
                  <a:gd name="connsiteX9" fmla="*/ 33896 w 4467519"/>
                  <a:gd name="connsiteY9" fmla="*/ 846637 h 176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7519" h="1762412">
                    <a:moveTo>
                      <a:pt x="33896" y="846637"/>
                    </a:moveTo>
                    <a:cubicBezTo>
                      <a:pt x="234155" y="601000"/>
                      <a:pt x="1409714" y="100205"/>
                      <a:pt x="2072290" y="16671"/>
                    </a:cubicBezTo>
                    <a:cubicBezTo>
                      <a:pt x="2734866" y="-66863"/>
                      <a:pt x="3635293" y="182393"/>
                      <a:pt x="4009350" y="345434"/>
                    </a:cubicBezTo>
                    <a:cubicBezTo>
                      <a:pt x="4383407" y="508475"/>
                      <a:pt x="4430586" y="757393"/>
                      <a:pt x="4464910" y="896063"/>
                    </a:cubicBezTo>
                    <a:cubicBezTo>
                      <a:pt x="4499234" y="1034733"/>
                      <a:pt x="4186877" y="1142913"/>
                      <a:pt x="4001112" y="1235120"/>
                    </a:cubicBezTo>
                    <a:cubicBezTo>
                      <a:pt x="3675305" y="1162570"/>
                      <a:pt x="3600399" y="1345518"/>
                      <a:pt x="3317372" y="1441066"/>
                    </a:cubicBezTo>
                    <a:cubicBezTo>
                      <a:pt x="2855445" y="1413264"/>
                      <a:pt x="2539101" y="1727402"/>
                      <a:pt x="2253522" y="1758980"/>
                    </a:cubicBezTo>
                    <a:cubicBezTo>
                      <a:pt x="1967944" y="1790558"/>
                      <a:pt x="1826128" y="1592905"/>
                      <a:pt x="1603901" y="1630536"/>
                    </a:cubicBezTo>
                    <a:cubicBezTo>
                      <a:pt x="1373436" y="1585788"/>
                      <a:pt x="1117299" y="1630754"/>
                      <a:pt x="870734" y="1490493"/>
                    </a:cubicBezTo>
                    <a:cubicBezTo>
                      <a:pt x="573564" y="1279399"/>
                      <a:pt x="-166363" y="1092274"/>
                      <a:pt x="33896" y="846637"/>
                    </a:cubicBezTo>
                    <a:close/>
                  </a:path>
                </a:pathLst>
              </a:custGeom>
              <a:gradFill flip="none" rotWithShape="1">
                <a:gsLst>
                  <a:gs pos="0">
                    <a:srgbClr val="7E513E">
                      <a:shade val="30000"/>
                      <a:satMod val="115000"/>
                    </a:srgbClr>
                  </a:gs>
                  <a:gs pos="50000">
                    <a:srgbClr val="7E513E">
                      <a:shade val="67500"/>
                      <a:satMod val="115000"/>
                    </a:srgbClr>
                  </a:gs>
                  <a:gs pos="100000">
                    <a:srgbClr val="7E51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grpSp>
        <p:sp>
          <p:nvSpPr>
            <p:cNvPr id="30" name="Oval 5"/>
            <p:cNvSpPr/>
            <p:nvPr/>
          </p:nvSpPr>
          <p:spPr>
            <a:xfrm>
              <a:off x="6845497" y="4251598"/>
              <a:ext cx="986153" cy="424908"/>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779"/>
                <a:gd name="connsiteY0" fmla="*/ 357188 h 496239"/>
                <a:gd name="connsiteX1" fmla="*/ 740591 w 1485779"/>
                <a:gd name="connsiteY1" fmla="*/ 0 h 496239"/>
                <a:gd name="connsiteX2" fmla="*/ 1481160 w 1485779"/>
                <a:gd name="connsiteY2" fmla="*/ 357188 h 496239"/>
                <a:gd name="connsiteX3" fmla="*/ 722696 w 1485779"/>
                <a:gd name="connsiteY3" fmla="*/ 457887 h 496239"/>
                <a:gd name="connsiteX4" fmla="*/ 22 w 1485779"/>
                <a:gd name="connsiteY4" fmla="*/ 357188 h 496239"/>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159" h="457887">
                  <a:moveTo>
                    <a:pt x="21" y="357188"/>
                  </a:moveTo>
                  <a:cubicBezTo>
                    <a:pt x="3003" y="280874"/>
                    <a:pt x="331585" y="0"/>
                    <a:pt x="740590" y="0"/>
                  </a:cubicBezTo>
                  <a:cubicBezTo>
                    <a:pt x="1149595" y="0"/>
                    <a:pt x="1481159" y="159919"/>
                    <a:pt x="1481159" y="357188"/>
                  </a:cubicBezTo>
                  <a:cubicBezTo>
                    <a:pt x="1271091" y="425541"/>
                    <a:pt x="1131700" y="457887"/>
                    <a:pt x="722695" y="457887"/>
                  </a:cubicBezTo>
                  <a:cubicBezTo>
                    <a:pt x="313690" y="457887"/>
                    <a:pt x="-2961" y="433502"/>
                    <a:pt x="21" y="35718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grpSp>
      <p:pic>
        <p:nvPicPr>
          <p:cNvPr id="20" name="Picture 19"/>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4935"/>
                    </a14:imgEffect>
                  </a14:imgLayer>
                </a14:imgProps>
              </a:ext>
              <a:ext uri="{28A0092B-C50C-407E-A947-70E740481C1C}">
                <a14:useLocalDpi xmlns:a14="http://schemas.microsoft.com/office/drawing/2010/main" val="0"/>
              </a:ext>
            </a:extLst>
          </a:blip>
          <a:stretch>
            <a:fillRect/>
          </a:stretch>
        </p:blipFill>
        <p:spPr>
          <a:xfrm>
            <a:off x="2598437" y="2663319"/>
            <a:ext cx="1158611" cy="1158611"/>
          </a:xfrm>
          <a:prstGeom prst="rect">
            <a:avLst/>
          </a:prstGeom>
        </p:spPr>
      </p:pic>
      <p:sp>
        <p:nvSpPr>
          <p:cNvPr id="89" name="Right Arrow 15"/>
          <p:cNvSpPr/>
          <p:nvPr/>
        </p:nvSpPr>
        <p:spPr>
          <a:xfrm flipH="1">
            <a:off x="4759638" y="3118335"/>
            <a:ext cx="1469124"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1028" name="Picture 4" descr="Image result for united states flAT ART"/>
          <p:cNvPicPr>
            <a:picLocks noChangeAspect="1" noChangeArrowheads="1"/>
          </p:cNvPicPr>
          <p:nvPr/>
        </p:nvPicPr>
        <p:blipFill rotWithShape="1">
          <a:blip r:embed="rId11">
            <a:extLst>
              <a:ext uri="{28A0092B-C50C-407E-A947-70E740481C1C}">
                <a14:useLocalDpi xmlns:a14="http://schemas.microsoft.com/office/drawing/2010/main" val="0"/>
              </a:ext>
            </a:extLst>
          </a:blip>
          <a:srcRect t="22533" r="6936" b="21689"/>
          <a:stretch/>
        </p:blipFill>
        <p:spPr bwMode="auto">
          <a:xfrm>
            <a:off x="6566453" y="103330"/>
            <a:ext cx="3793589" cy="2273714"/>
          </a:xfrm>
          <a:prstGeom prst="rect">
            <a:avLst/>
          </a:prstGeom>
          <a:noFill/>
          <a:effectLst>
            <a:glow rad="25400">
              <a:schemeClr val="tx1">
                <a:alpha val="36000"/>
              </a:schemeClr>
            </a:glow>
          </a:effectLst>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rotWithShape="1">
          <a:blip r:embed="rId12">
            <a:extLst>
              <a:ext uri="{BEBA8EAE-BF5A-486C-A8C5-ECC9F3942E4B}">
                <a14:imgProps xmlns:a14="http://schemas.microsoft.com/office/drawing/2010/main">
                  <a14:imgLayer r:embed="rId13">
                    <a14:imgEffect>
                      <a14:backgroundRemoval t="19250" b="80500" l="9750" r="89750">
                        <a14:foregroundMark x1="79000" y1="73250" x2="37500" y2="66250"/>
                        <a14:foregroundMark x1="37500" y1="66250" x2="37500" y2="66250"/>
                        <a14:foregroundMark x1="52000" y1="25000" x2="24000" y2="23250"/>
                        <a14:foregroundMark x1="55250" y1="24500" x2="38750" y2="42750"/>
                        <a14:foregroundMark x1="59000" y1="22000" x2="28500" y2="23250"/>
                        <a14:foregroundMark x1="28500" y1="23250" x2="55000" y2="29000"/>
                        <a14:foregroundMark x1="55000" y1="29000" x2="37750" y2="31500"/>
                        <a14:foregroundMark x1="37750" y1="31500" x2="36250" y2="30750"/>
                        <a14:foregroundMark x1="54750" y1="23750" x2="44500" y2="44750"/>
                        <a14:foregroundMark x1="56500" y1="29500" x2="54500" y2="40250"/>
                        <a14:foregroundMark x1="23500" y1="19250" x2="58000" y2="19250"/>
                        <a14:foregroundMark x1="63000" y1="19750" x2="64000" y2="46000"/>
                        <a14:foregroundMark x1="64000" y1="46000" x2="37250" y2="54250"/>
                        <a14:foregroundMark x1="37250" y1="54250" x2="16500" y2="47750"/>
                        <a14:foregroundMark x1="16500" y1="47750" x2="17000" y2="19750"/>
                        <a14:foregroundMark x1="14500" y1="54250" x2="14500" y2="54250"/>
                        <a14:foregroundMark x1="14000" y1="43250" x2="14000" y2="43250"/>
                        <a14:foregroundMark x1="14000" y1="28000" x2="12750" y2="46250"/>
                        <a14:foregroundMark x1="12750" y1="46250" x2="43000" y2="49250"/>
                        <a14:foregroundMark x1="43000" y1="49250" x2="46500" y2="49000"/>
                        <a14:foregroundMark x1="39500" y1="54250" x2="34500" y2="74250"/>
                        <a14:foregroundMark x1="34500" y1="74250" x2="69750" y2="71750"/>
                        <a14:foregroundMark x1="69750" y1="71750" x2="83500" y2="54250"/>
                        <a14:foregroundMark x1="83500" y1="54250" x2="71250" y2="71250"/>
                        <a14:foregroundMark x1="71250" y1="71250" x2="25250" y2="68750"/>
                        <a14:foregroundMark x1="81250" y1="65250" x2="39250" y2="71750"/>
                        <a14:foregroundMark x1="39250" y1="71750" x2="19500" y2="69000"/>
                        <a14:foregroundMark x1="49295" y1="56901" x2="60750" y2="52250"/>
                        <a14:foregroundMark x1="43512" y1="59250" x2="44354" y2="58908"/>
                        <a14:foregroundMark x1="42896" y1="59500" x2="43512" y2="59250"/>
                        <a14:foregroundMark x1="19500" y1="69000" x2="42896" y2="59500"/>
                        <a14:foregroundMark x1="60750" y1="52250" x2="50000" y2="38000"/>
                        <a14:foregroundMark x1="50000" y1="38000" x2="22750" y2="22750"/>
                        <a14:foregroundMark x1="22750" y1="22750" x2="15250" y2="23000"/>
                        <a14:foregroundMark x1="13250" y1="24500" x2="13250" y2="24500"/>
                        <a14:foregroundMark x1="14000" y1="21250" x2="14000" y2="21250"/>
                        <a14:foregroundMark x1="18250" y1="19250" x2="18250" y2="19250"/>
                        <a14:foregroundMark x1="23500" y1="74000" x2="79000" y2="77250"/>
                        <a14:foregroundMark x1="85250" y1="59500" x2="82750" y2="75750"/>
                        <a14:foregroundMark x1="84000" y1="59500" x2="32250" y2="65750"/>
                        <a14:foregroundMark x1="32250" y1="65750" x2="32250" y2="65750"/>
                        <a14:foregroundMark x1="61750" y1="55000" x2="61750" y2="55000"/>
                        <a14:foregroundMark x1="64000" y1="49250" x2="41500" y2="55000"/>
                        <a14:foregroundMark x1="41500" y1="55000" x2="39500" y2="54750"/>
                        <a14:foregroundMark x1="36250" y1="54750" x2="17500" y2="52750"/>
                        <a14:foregroundMark x1="17500" y1="52750" x2="15750" y2="46000"/>
                        <a14:foregroundMark x1="15750" y1="47250" x2="34750" y2="54750"/>
                        <a14:foregroundMark x1="33750" y1="63250" x2="15500" y2="70250"/>
                        <a14:foregroundMark x1="15500" y1="70250" x2="47500" y2="78750"/>
                        <a14:foregroundMark x1="47500" y1="78750" x2="71500" y2="75000"/>
                        <a14:foregroundMark x1="71500" y1="75000" x2="45000" y2="63250"/>
                        <a14:foregroundMark x1="88500" y1="63000" x2="89000" y2="78250"/>
                        <a14:foregroundMark x1="79500" y1="80250" x2="79500" y2="80250"/>
                        <a14:foregroundMark x1="57250" y1="24250" x2="59000" y2="46750"/>
                        <a14:foregroundMark x1="40500" y1="28750" x2="32500" y2="49250"/>
                        <a14:foregroundMark x1="24750" y1="63250" x2="17750" y2="68250"/>
                        <a14:foregroundMark x1="11500" y1="66500" x2="11500" y2="66500"/>
                        <a14:foregroundMark x1="10750" y1="69500" x2="10750" y2="69500"/>
                        <a14:foregroundMark x1="11250" y1="73500" x2="11250" y2="73500"/>
                        <a14:foregroundMark x1="12000" y1="79000" x2="12000" y2="79000"/>
                        <a14:foregroundMark x1="10750" y1="79000" x2="10750" y2="79000"/>
                        <a14:foregroundMark x1="87250" y1="79750" x2="87250" y2="79750"/>
                        <a14:foregroundMark x1="89750" y1="79250" x2="89750" y2="79250"/>
                        <a14:foregroundMark x1="65000" y1="65250" x2="61000" y2="65250"/>
                        <a14:foregroundMark x1="71250" y1="63750" x2="53500" y2="64500"/>
                        <a14:foregroundMark x1="38000" y1="30750" x2="30000" y2="33750"/>
                        <a14:foregroundMark x1="57250" y1="36500" x2="56500" y2="49750"/>
                        <a14:foregroundMark x1="19750" y1="63750" x2="14750" y2="67750"/>
                        <a14:foregroundMark x1="11250" y1="67750" x2="11250" y2="67750"/>
                        <a14:foregroundMark x1="83750" y1="80500" x2="16500" y2="79750"/>
                        <a14:backgroundMark x1="45250" y1="58750" x2="45250" y2="58750"/>
                        <a14:backgroundMark x1="46250" y1="59250" x2="46250" y2="59250"/>
                        <a14:backgroundMark x1="45750" y1="59250" x2="48250" y2="58750"/>
                        <a14:backgroundMark x1="45250" y1="59250" x2="45250" y2="59250"/>
                        <a14:backgroundMark x1="45250" y1="58000" x2="45250" y2="58000"/>
                        <a14:backgroundMark x1="45000" y1="58000" x2="46500" y2="58250"/>
                        <a14:backgroundMark x1="45000" y1="59250" x2="45000" y2="59250"/>
                        <a14:backgroundMark x1="44500" y1="59500" x2="44500" y2="59500"/>
                        <a14:backgroundMark x1="44500" y1="58750" x2="44500" y2="58750"/>
                      </a14:backgroundRemoval>
                    </a14:imgEffect>
                  </a14:imgLayer>
                </a14:imgProps>
              </a:ext>
            </a:extLst>
          </a:blip>
          <a:srcRect t="16585" r="740" b="14416"/>
          <a:stretch/>
        </p:blipFill>
        <p:spPr>
          <a:xfrm>
            <a:off x="2301709" y="4883055"/>
            <a:ext cx="2720767" cy="1891320"/>
          </a:xfrm>
          <a:prstGeom prst="rect">
            <a:avLst/>
          </a:prstGeom>
        </p:spPr>
      </p:pic>
      <p:pic>
        <p:nvPicPr>
          <p:cNvPr id="1030" name="Picture 6" descr="Image result for CALIFORNIA STATE FLAT ART"/>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348" b="96522" l="7500" r="92000">
                        <a14:foregroundMark x1="23500" y1="7826" x2="23500" y2="7826"/>
                        <a14:foregroundMark x1="19000" y1="4348" x2="19000" y2="4348"/>
                        <a14:foregroundMark x1="7500" y1="15652" x2="7500" y2="15652"/>
                        <a14:foregroundMark x1="75000" y1="91304" x2="75000" y2="91304"/>
                        <a14:foregroundMark x1="75000" y1="96522" x2="75000" y2="96522"/>
                        <a14:foregroundMark x1="92000" y1="83768" x2="92000" y2="83768"/>
                      </a14:backgroundRemoval>
                    </a14:imgEffect>
                  </a14:imgLayer>
                </a14:imgProps>
              </a:ext>
              <a:ext uri="{28A0092B-C50C-407E-A947-70E740481C1C}">
                <a14:useLocalDpi xmlns:a14="http://schemas.microsoft.com/office/drawing/2010/main" val="0"/>
              </a:ext>
            </a:extLst>
          </a:blip>
          <a:srcRect b="2705"/>
          <a:stretch/>
        </p:blipFill>
        <p:spPr bwMode="auto">
          <a:xfrm rot="20873941">
            <a:off x="5596802" y="20775"/>
            <a:ext cx="1294861" cy="2173212"/>
          </a:xfrm>
          <a:prstGeom prst="rect">
            <a:avLst/>
          </a:prstGeom>
          <a:noFill/>
          <a:extLst>
            <a:ext uri="{909E8E84-426E-40DD-AFC4-6F175D3DCCD1}">
              <a14:hiddenFill xmlns:a14="http://schemas.microsoft.com/office/drawing/2010/main">
                <a:solidFill>
                  <a:srgbClr val="FFFFFF"/>
                </a:solidFill>
              </a14:hiddenFill>
            </a:ext>
          </a:extLst>
        </p:spPr>
      </p:pic>
      <p:sp>
        <p:nvSpPr>
          <p:cNvPr id="91" name="Right Arrow 15"/>
          <p:cNvSpPr/>
          <p:nvPr/>
        </p:nvSpPr>
        <p:spPr>
          <a:xfrm>
            <a:off x="4613517" y="1920305"/>
            <a:ext cx="1469124"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22" name="Picture 21"/>
          <p:cNvPicPr>
            <a:picLocks noChangeAspect="1"/>
          </p:cNvPicPr>
          <p:nvPr/>
        </p:nvPicPr>
        <p:blipFill rotWithShape="1">
          <a:blip r:embed="rId16">
            <a:extLst>
              <a:ext uri="{BEBA8EAE-BF5A-486C-A8C5-ECC9F3942E4B}">
                <a14:imgProps xmlns:a14="http://schemas.microsoft.com/office/drawing/2010/main">
                  <a14:imgLayer r:embed="rId6">
                    <a14:imgEffect>
                      <a14:backgroundRemoval t="49255" b="67339" l="12194" r="88034"/>
                    </a14:imgEffect>
                    <a14:imgEffect>
                      <a14:brightnessContrast contrast="-20000"/>
                    </a14:imgEffect>
                  </a14:imgLayer>
                </a14:imgProps>
              </a:ext>
            </a:extLst>
          </a:blip>
          <a:srcRect l="2714" t="46994" r="2486" b="30400"/>
          <a:stretch/>
        </p:blipFill>
        <p:spPr>
          <a:xfrm>
            <a:off x="6354063" y="3598993"/>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pic>
        <p:nvPicPr>
          <p:cNvPr id="100"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563831" y="851282"/>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16766" y="858725"/>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Image result for gold coin transparent background"/>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359483" y="851282"/>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157821" y="858725"/>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983927" y="1031185"/>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53055" y="835725"/>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58" name="Plus 57"/>
          <p:cNvSpPr/>
          <p:nvPr/>
        </p:nvSpPr>
        <p:spPr>
          <a:xfrm>
            <a:off x="3950155" y="1634693"/>
            <a:ext cx="643416" cy="567615"/>
          </a:xfrm>
          <a:prstGeom prst="mathPlus">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3" name="White Circle"/>
          <p:cNvSpPr/>
          <p:nvPr/>
        </p:nvSpPr>
        <p:spPr>
          <a:xfrm>
            <a:off x="1948623" y="1969188"/>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9" name="Red Circle"/>
          <p:cNvSpPr/>
          <p:nvPr/>
        </p:nvSpPr>
        <p:spPr>
          <a:xfrm>
            <a:off x="1931803" y="1963904"/>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0" name="Green Circle"/>
          <p:cNvSpPr/>
          <p:nvPr/>
        </p:nvSpPr>
        <p:spPr>
          <a:xfrm>
            <a:off x="1913647" y="1963903"/>
            <a:ext cx="2743200" cy="2743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61" name="Cafe LA Logo"/>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53819" y="2025621"/>
            <a:ext cx="1899168" cy="2619773"/>
          </a:xfrm>
          <a:prstGeom prst="rect">
            <a:avLst/>
          </a:prstGeom>
          <a:effectLst>
            <a:glow rad="38100">
              <a:schemeClr val="bg1"/>
            </a:glow>
          </a:effectLst>
        </p:spPr>
      </p:pic>
      <p:sp>
        <p:nvSpPr>
          <p:cNvPr id="62" name="Grey outline"/>
          <p:cNvSpPr/>
          <p:nvPr/>
        </p:nvSpPr>
        <p:spPr>
          <a:xfrm>
            <a:off x="1931803" y="1963903"/>
            <a:ext cx="2743200" cy="2743200"/>
          </a:xfrm>
          <a:prstGeom prst="ellipse">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4" name="Right Arrow 15"/>
          <p:cNvSpPr/>
          <p:nvPr/>
        </p:nvSpPr>
        <p:spPr>
          <a:xfrm>
            <a:off x="4989179" y="5521523"/>
            <a:ext cx="1812599" cy="785399"/>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95" name="Picture 10" descr="Image result for gold coin transparent background"/>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58789" y="270887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42443" y="302735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32207" y="3234757"/>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51333" y="249385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02867" y="3192126"/>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gold coin transparent background"/>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57039" y="2822921"/>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4194536" y="5193914"/>
            <a:ext cx="1597682" cy="1200329"/>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latin typeface="Calibri" panose="020F0502020204030204"/>
              </a:rPr>
              <a:t>Meals are entered in MCS FOH.</a:t>
            </a:r>
          </a:p>
        </p:txBody>
      </p:sp>
      <p:grpSp>
        <p:nvGrpSpPr>
          <p:cNvPr id="51" name="Group 50"/>
          <p:cNvGrpSpPr/>
          <p:nvPr/>
        </p:nvGrpSpPr>
        <p:grpSpPr>
          <a:xfrm>
            <a:off x="6866995" y="4927285"/>
            <a:ext cx="2110355" cy="1713839"/>
            <a:chOff x="6460961" y="3656767"/>
            <a:chExt cx="1167175" cy="994933"/>
          </a:xfrm>
        </p:grpSpPr>
        <p:sp>
          <p:nvSpPr>
            <p:cNvPr id="65" name="Oval 36"/>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a:solidFill>
                  <a:prstClr val="white"/>
                </a:solidFill>
                <a:latin typeface="Calibri" panose="020F0502020204030204"/>
              </a:endParaRPr>
            </a:p>
          </p:txBody>
        </p:sp>
        <p:sp>
          <p:nvSpPr>
            <p:cNvPr id="66" name="Oval 36"/>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a:solidFill>
                  <a:prstClr val="white"/>
                </a:solidFill>
                <a:latin typeface="Calibri" panose="020F0502020204030204"/>
              </a:endParaRPr>
            </a:p>
          </p:txBody>
        </p:sp>
        <p:sp>
          <p:nvSpPr>
            <p:cNvPr id="67" name="Oval 33"/>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a:solidFill>
                  <a:prstClr val="white"/>
                </a:solidFill>
                <a:latin typeface="Calibri" panose="020F0502020204030204"/>
              </a:endParaRPr>
            </a:p>
          </p:txBody>
        </p:sp>
        <p:sp>
          <p:nvSpPr>
            <p:cNvPr id="68" name="Teardrop 67"/>
            <p:cNvSpPr/>
            <p:nvPr/>
          </p:nvSpPr>
          <p:spPr>
            <a:xfrm rot="16200000">
              <a:off x="7051493" y="4417649"/>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69" name="Moon 68"/>
            <p:cNvSpPr/>
            <p:nvPr/>
          </p:nvSpPr>
          <p:spPr>
            <a:xfrm rot="16200000">
              <a:off x="7017303" y="4500705"/>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grpSp>
          <p:nvGrpSpPr>
            <p:cNvPr id="70" name="Group 69"/>
            <p:cNvGrpSpPr/>
            <p:nvPr/>
          </p:nvGrpSpPr>
          <p:grpSpPr>
            <a:xfrm>
              <a:off x="6862312" y="4184233"/>
              <a:ext cx="455745" cy="187081"/>
              <a:chOff x="7261929" y="1088663"/>
              <a:chExt cx="455745" cy="187081"/>
            </a:xfrm>
          </p:grpSpPr>
          <p:sp>
            <p:nvSpPr>
              <p:cNvPr id="72" name="Oval 71"/>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3" name="Oval 72"/>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4" name="Oval 73"/>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5" name="Oval 74"/>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pic>
            <p:nvPicPr>
              <p:cNvPr id="76" name="Picture 75"/>
              <p:cNvPicPr>
                <a:picLocks noChangeAspect="1"/>
              </p:cNvPicPr>
              <p:nvPr/>
            </p:nvPicPr>
            <p:blipFill>
              <a:blip r:embed="rId22"/>
              <a:stretch>
                <a:fillRect/>
              </a:stretch>
            </p:blipFill>
            <p:spPr>
              <a:xfrm rot="20463960">
                <a:off x="7261929" y="1088663"/>
                <a:ext cx="77928" cy="47623"/>
              </a:xfrm>
              <a:prstGeom prst="rect">
                <a:avLst/>
              </a:prstGeom>
            </p:spPr>
          </p:pic>
          <p:sp>
            <p:nvSpPr>
              <p:cNvPr id="77" name="Oval 76"/>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8" name="Oval 77"/>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79" name="Oval 78"/>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sp>
            <p:nvSpPr>
              <p:cNvPr id="80" name="Oval 79"/>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531">
                  <a:solidFill>
                    <a:prstClr val="white"/>
                  </a:solidFill>
                  <a:latin typeface="Calibri" panose="020F0502020204030204"/>
                </a:endParaRPr>
              </a:p>
            </p:txBody>
          </p:sp>
          <p:pic>
            <p:nvPicPr>
              <p:cNvPr id="81" name="Picture 80"/>
              <p:cNvPicPr>
                <a:picLocks noChangeAspect="1"/>
              </p:cNvPicPr>
              <p:nvPr/>
            </p:nvPicPr>
            <p:blipFill>
              <a:blip r:embed="rId22"/>
              <a:stretch>
                <a:fillRect/>
              </a:stretch>
            </p:blipFill>
            <p:spPr>
              <a:xfrm rot="1136040" flipH="1">
                <a:off x="7639746" y="1091760"/>
                <a:ext cx="77928" cy="47623"/>
              </a:xfrm>
              <a:prstGeom prst="rect">
                <a:avLst/>
              </a:prstGeom>
            </p:spPr>
          </p:pic>
        </p:grpSp>
        <p:sp>
          <p:nvSpPr>
            <p:cNvPr id="71" name="Oval 1"/>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a:noFill/>
            </a:ln>
            <a:effectLst>
              <a:outerShdw dist="38100" dir="4200000" sx="96000" sy="96000" algn="t" rotWithShape="0">
                <a:srgbClr val="DA9E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sz="1531">
                <a:solidFill>
                  <a:prstClr val="white"/>
                </a:solidFill>
                <a:latin typeface="Calibri" panose="020F0502020204030204"/>
              </a:endParaRPr>
            </a:p>
          </p:txBody>
        </p:sp>
      </p:grpSp>
      <p:sp>
        <p:nvSpPr>
          <p:cNvPr id="87" name="TextBox 86"/>
          <p:cNvSpPr txBox="1"/>
          <p:nvPr/>
        </p:nvSpPr>
        <p:spPr>
          <a:xfrm>
            <a:off x="3786731" y="4040994"/>
            <a:ext cx="2233167" cy="707886"/>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000" b="1" dirty="0">
                <a:solidFill>
                  <a:prstClr val="black"/>
                </a:solidFill>
                <a:latin typeface="Calibri" panose="020F0502020204030204"/>
              </a:rPr>
              <a:t>State and Federal funds are received.</a:t>
            </a:r>
          </a:p>
        </p:txBody>
      </p:sp>
      <p:sp>
        <p:nvSpPr>
          <p:cNvPr id="4" name="TextBox 3"/>
          <p:cNvSpPr txBox="1"/>
          <p:nvPr/>
        </p:nvSpPr>
        <p:spPr>
          <a:xfrm>
            <a:off x="6566453" y="1433299"/>
            <a:ext cx="3031761" cy="1200329"/>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latin typeface="Calibri" panose="020F0502020204030204"/>
              </a:rPr>
              <a:t>FSD funds are used to pay for food, supplies, labor and benefits.</a:t>
            </a:r>
          </a:p>
        </p:txBody>
      </p:sp>
      <p:sp>
        <p:nvSpPr>
          <p:cNvPr id="83" name="TextBox 82"/>
          <p:cNvSpPr txBox="1"/>
          <p:nvPr/>
        </p:nvSpPr>
        <p:spPr>
          <a:xfrm>
            <a:off x="6609922" y="4217147"/>
            <a:ext cx="2764279" cy="830997"/>
          </a:xfrm>
          <a:prstGeom prst="rect">
            <a:avLst/>
          </a:prstGeom>
          <a:solidFill>
            <a:srgbClr val="FBB261"/>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914377">
              <a:defRPr/>
            </a:pPr>
            <a:r>
              <a:rPr lang="en-US" sz="2400" b="1" dirty="0">
                <a:solidFill>
                  <a:prstClr val="black"/>
                </a:solidFill>
                <a:latin typeface="Calibri" panose="020F0502020204030204"/>
              </a:rPr>
              <a:t>Students receive reimbursable meals.</a:t>
            </a:r>
          </a:p>
        </p:txBody>
      </p:sp>
    </p:spTree>
    <p:extLst>
      <p:ext uri="{BB962C8B-B14F-4D97-AF65-F5344CB8AC3E}">
        <p14:creationId xmlns:p14="http://schemas.microsoft.com/office/powerpoint/2010/main" val="3515511909"/>
      </p:ext>
    </p:extLst>
  </p:cSld>
  <p:clrMapOvr>
    <a:masterClrMapping/>
  </p:clrMapOvr>
  <mc:AlternateContent xmlns:mc="http://schemas.openxmlformats.org/markup-compatibility/2006" xmlns:p14="http://schemas.microsoft.com/office/powerpoint/2010/main">
    <mc:Choice Requires="p14">
      <p:transition spd="slow" p14:dur="2000" advTm="29950"/>
    </mc:Choice>
    <mc:Fallback xmlns="">
      <p:transition spd="slow" advTm="2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2000"/>
                                        <p:tgtEl>
                                          <p:spTgt spid="1034"/>
                                        </p:tgtEl>
                                      </p:cBhvr>
                                    </p:animEffect>
                                    <p:anim calcmode="lin" valueType="num">
                                      <p:cBhvr>
                                        <p:cTn id="8" dur="2000" fill="hold"/>
                                        <p:tgtEl>
                                          <p:spTgt spid="1034"/>
                                        </p:tgtEl>
                                        <p:attrNameLst>
                                          <p:attrName>ppt_w</p:attrName>
                                        </p:attrNameLst>
                                      </p:cBhvr>
                                      <p:tavLst>
                                        <p:tav tm="0" fmla="#ppt_w*sin(2.5*pi*$)">
                                          <p:val>
                                            <p:fltVal val="0"/>
                                          </p:val>
                                        </p:tav>
                                        <p:tav tm="100000">
                                          <p:val>
                                            <p:fltVal val="1"/>
                                          </p:val>
                                        </p:tav>
                                      </p:tavLst>
                                    </p:anim>
                                    <p:anim calcmode="lin" valueType="num">
                                      <p:cBhvr>
                                        <p:cTn id="9" dur="2000" fill="hold"/>
                                        <p:tgtEl>
                                          <p:spTgt spid="103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5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2000"/>
                                        <p:tgtEl>
                                          <p:spTgt spid="94"/>
                                        </p:tgtEl>
                                      </p:cBhvr>
                                    </p:animEffect>
                                    <p:anim calcmode="lin" valueType="num">
                                      <p:cBhvr>
                                        <p:cTn id="13" dur="2000" fill="hold"/>
                                        <p:tgtEl>
                                          <p:spTgt spid="94"/>
                                        </p:tgtEl>
                                        <p:attrNameLst>
                                          <p:attrName>ppt_w</p:attrName>
                                        </p:attrNameLst>
                                      </p:cBhvr>
                                      <p:tavLst>
                                        <p:tav tm="0" fmla="#ppt_w*sin(2.5*pi*$)">
                                          <p:val>
                                            <p:fltVal val="0"/>
                                          </p:val>
                                        </p:tav>
                                        <p:tav tm="100000">
                                          <p:val>
                                            <p:fltVal val="1"/>
                                          </p:val>
                                        </p:tav>
                                      </p:tavLst>
                                    </p:anim>
                                    <p:anim calcmode="lin" valueType="num">
                                      <p:cBhvr>
                                        <p:cTn id="14" dur="2000" fill="hold"/>
                                        <p:tgtEl>
                                          <p:spTgt spid="9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50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2000"/>
                                        <p:tgtEl>
                                          <p:spTgt spid="95"/>
                                        </p:tgtEl>
                                      </p:cBhvr>
                                    </p:animEffect>
                                    <p:anim calcmode="lin" valueType="num">
                                      <p:cBhvr>
                                        <p:cTn id="18" dur="2000" fill="hold"/>
                                        <p:tgtEl>
                                          <p:spTgt spid="95"/>
                                        </p:tgtEl>
                                        <p:attrNameLst>
                                          <p:attrName>ppt_w</p:attrName>
                                        </p:attrNameLst>
                                      </p:cBhvr>
                                      <p:tavLst>
                                        <p:tav tm="0" fmla="#ppt_w*sin(2.5*pi*$)">
                                          <p:val>
                                            <p:fltVal val="0"/>
                                          </p:val>
                                        </p:tav>
                                        <p:tav tm="100000">
                                          <p:val>
                                            <p:fltVal val="1"/>
                                          </p:val>
                                        </p:tav>
                                      </p:tavLst>
                                    </p:anim>
                                    <p:anim calcmode="lin" valueType="num">
                                      <p:cBhvr>
                                        <p:cTn id="19" dur="2000" fill="hold"/>
                                        <p:tgtEl>
                                          <p:spTgt spid="9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25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2000"/>
                                        <p:tgtEl>
                                          <p:spTgt spid="48"/>
                                        </p:tgtEl>
                                      </p:cBhvr>
                                    </p:animEffect>
                                    <p:anim calcmode="lin" valueType="num">
                                      <p:cBhvr>
                                        <p:cTn id="23" dur="2000" fill="hold"/>
                                        <p:tgtEl>
                                          <p:spTgt spid="48"/>
                                        </p:tgtEl>
                                        <p:attrNameLst>
                                          <p:attrName>ppt_w</p:attrName>
                                        </p:attrNameLst>
                                      </p:cBhvr>
                                      <p:tavLst>
                                        <p:tav tm="0" fmla="#ppt_w*sin(2.5*pi*$)">
                                          <p:val>
                                            <p:fltVal val="0"/>
                                          </p:val>
                                        </p:tav>
                                        <p:tav tm="100000">
                                          <p:val>
                                            <p:fltVal val="1"/>
                                          </p:val>
                                        </p:tav>
                                      </p:tavLst>
                                    </p:anim>
                                    <p:anim calcmode="lin" valueType="num">
                                      <p:cBhvr>
                                        <p:cTn id="24" dur="2000" fill="hold"/>
                                        <p:tgtEl>
                                          <p:spTgt spid="4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5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2000"/>
                                        <p:tgtEl>
                                          <p:spTgt spid="52"/>
                                        </p:tgtEl>
                                      </p:cBhvr>
                                    </p:animEffect>
                                    <p:anim calcmode="lin" valueType="num">
                                      <p:cBhvr>
                                        <p:cTn id="28" dur="2000" fill="hold"/>
                                        <p:tgtEl>
                                          <p:spTgt spid="52"/>
                                        </p:tgtEl>
                                        <p:attrNameLst>
                                          <p:attrName>ppt_w</p:attrName>
                                        </p:attrNameLst>
                                      </p:cBhvr>
                                      <p:tavLst>
                                        <p:tav tm="0" fmla="#ppt_w*sin(2.5*pi*$)">
                                          <p:val>
                                            <p:fltVal val="0"/>
                                          </p:val>
                                        </p:tav>
                                        <p:tav tm="100000">
                                          <p:val>
                                            <p:fltVal val="1"/>
                                          </p:val>
                                        </p:tav>
                                      </p:tavLst>
                                    </p:anim>
                                    <p:anim calcmode="lin" valueType="num">
                                      <p:cBhvr>
                                        <p:cTn id="29" dur="2000" fill="hold"/>
                                        <p:tgtEl>
                                          <p:spTgt spid="5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100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2000"/>
                                        <p:tgtEl>
                                          <p:spTgt spid="53"/>
                                        </p:tgtEl>
                                      </p:cBhvr>
                                    </p:animEffect>
                                    <p:anim calcmode="lin" valueType="num">
                                      <p:cBhvr>
                                        <p:cTn id="33" dur="2000" fill="hold"/>
                                        <p:tgtEl>
                                          <p:spTgt spid="53"/>
                                        </p:tgtEl>
                                        <p:attrNameLst>
                                          <p:attrName>ppt_w</p:attrName>
                                        </p:attrNameLst>
                                      </p:cBhvr>
                                      <p:tavLst>
                                        <p:tav tm="0" fmla="#ppt_w*sin(2.5*pi*$)">
                                          <p:val>
                                            <p:fltVal val="0"/>
                                          </p:val>
                                        </p:tav>
                                        <p:tav tm="100000">
                                          <p:val>
                                            <p:fltVal val="1"/>
                                          </p:val>
                                        </p:tav>
                                      </p:tavLst>
                                    </p:anim>
                                    <p:anim calcmode="lin" valueType="num">
                                      <p:cBhvr>
                                        <p:cTn id="34" dur="2000" fill="hold"/>
                                        <p:tgtEl>
                                          <p:spTgt spid="53"/>
                                        </p:tgtEl>
                                        <p:attrNameLst>
                                          <p:attrName>ppt_h</p:attrName>
                                        </p:attrNameLst>
                                      </p:cBhvr>
                                      <p:tavLst>
                                        <p:tav tm="0">
                                          <p:val>
                                            <p:strVal val="#ppt_h"/>
                                          </p:val>
                                        </p:tav>
                                        <p:tav tm="100000">
                                          <p:val>
                                            <p:strVal val="#ppt_h"/>
                                          </p:val>
                                        </p:tav>
                                      </p:tavLst>
                                    </p:anim>
                                  </p:childTnLst>
                                </p:cTn>
                              </p:par>
                              <p:par>
                                <p:cTn id="35" presetID="10" presetClass="entr" presetSubtype="0" fill="hold" nodeType="withEffect">
                                  <p:stCondLst>
                                    <p:cond delay="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5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89"/>
                                        </p:tgtEl>
                                        <p:attrNameLst>
                                          <p:attrName>style.visibility</p:attrName>
                                        </p:attrNameLst>
                                      </p:cBhvr>
                                      <p:to>
                                        <p:strVal val="visible"/>
                                      </p:to>
                                    </p:set>
                                    <p:animEffect transition="in" filter="wipe(left)">
                                      <p:cBhvr>
                                        <p:cTn id="46" dur="500"/>
                                        <p:tgtEl>
                                          <p:spTgt spid="89"/>
                                        </p:tgtEl>
                                      </p:cBhvr>
                                    </p:animEffect>
                                  </p:childTnLst>
                                </p:cTn>
                              </p:par>
                              <p:par>
                                <p:cTn id="47" presetID="42" presetClass="entr" presetSubtype="0" fill="hold" nodeType="withEffect">
                                  <p:stCondLst>
                                    <p:cond delay="15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50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par>
                                <p:cTn id="57" presetID="44" presetClass="path" presetSubtype="0" accel="50000" decel="50000" fill="hold" nodeType="withEffect">
                                  <p:stCondLst>
                                    <p:cond delay="1500"/>
                                  </p:stCondLst>
                                  <p:childTnLst>
                                    <p:animMotion origin="layout" path="M 2.91667E-6 -0.00093 L 0.13099 -0.11343 C 0.15872 -0.13866 0.2 -0.15139 0.24284 -0.15139 C 0.29192 -0.15139 0.33073 -0.13866 0.35859 -0.11343 L 0.49049 -0.00093 " pathEditMode="relative" rAng="0" ptsTypes="AAAAA">
                                      <p:cBhvr>
                                        <p:cTn id="58" dur="2000" fill="hold"/>
                                        <p:tgtEl>
                                          <p:spTgt spid="20"/>
                                        </p:tgtEl>
                                        <p:attrNameLst>
                                          <p:attrName>ppt_x</p:attrName>
                                          <p:attrName>ppt_y</p:attrName>
                                        </p:attrNameLst>
                                      </p:cBhvr>
                                      <p:rCtr x="24518" y="-7523"/>
                                    </p:animMotion>
                                  </p:childTnLst>
                                </p:cTn>
                              </p:par>
                              <p:par>
                                <p:cTn id="59" presetID="44" presetClass="path" presetSubtype="0" accel="50000" decel="50000" fill="hold" nodeType="withEffect">
                                  <p:stCondLst>
                                    <p:cond delay="1750"/>
                                  </p:stCondLst>
                                  <p:childTnLst>
                                    <p:animMotion origin="layout" path="M -4.16667E-7 0.02268 L 0.08008 -0.10371 C 0.09675 -0.13195 0.12214 -0.1463 0.14818 -0.1463 C 0.17826 -0.1463 0.20208 -0.13195 0.21888 -0.10371 L 0.29974 0.02268 " pathEditMode="relative" rAng="0" ptsTypes="AAAAA">
                                      <p:cBhvr>
                                        <p:cTn id="60" dur="2000" fill="hold"/>
                                        <p:tgtEl>
                                          <p:spTgt spid="27"/>
                                        </p:tgtEl>
                                        <p:attrNameLst>
                                          <p:attrName>ppt_x</p:attrName>
                                          <p:attrName>ppt_y</p:attrName>
                                        </p:attrNameLst>
                                      </p:cBhvr>
                                      <p:rCtr x="14987" y="-8449"/>
                                    </p:animMotion>
                                  </p:childTnLst>
                                </p:cTn>
                              </p:par>
                              <p:par>
                                <p:cTn id="61" presetID="44" presetClass="path" presetSubtype="0" accel="50000" decel="50000" fill="hold" nodeType="withEffect">
                                  <p:stCondLst>
                                    <p:cond delay="2000"/>
                                  </p:stCondLst>
                                  <p:childTnLst>
                                    <p:animMotion origin="layout" path="M -1.25E-6 1.38778E-17 L 0.10899 -0.15231 C 0.13203 -0.18657 0.16628 -0.20394 0.20195 -0.20394 C 0.24284 -0.20394 0.27526 -0.18657 0.29831 -0.15231 L 0.4082 1.38778E-17 " pathEditMode="relative" rAng="0" ptsTypes="AAAAA">
                                      <p:cBhvr>
                                        <p:cTn id="62" dur="2000" fill="hold"/>
                                        <p:tgtEl>
                                          <p:spTgt spid="49"/>
                                        </p:tgtEl>
                                        <p:attrNameLst>
                                          <p:attrName>ppt_x</p:attrName>
                                          <p:attrName>ppt_y</p:attrName>
                                        </p:attrNameLst>
                                      </p:cBhvr>
                                      <p:rCtr x="20404" y="-10208"/>
                                    </p:animMotion>
                                  </p:childTnLst>
                                </p:cTn>
                              </p:par>
                              <p:par>
                                <p:cTn id="63" presetID="22" presetClass="entr" presetSubtype="4" fill="hold" grpId="0" nodeType="withEffect">
                                  <p:stCondLst>
                                    <p:cond delay="2000"/>
                                  </p:stCondLst>
                                  <p:childTnLst>
                                    <p:set>
                                      <p:cBhvr>
                                        <p:cTn id="64" dur="1" fill="hold">
                                          <p:stCondLst>
                                            <p:cond delay="0"/>
                                          </p:stCondLst>
                                        </p:cTn>
                                        <p:tgtEl>
                                          <p:spTgt spid="59"/>
                                        </p:tgtEl>
                                        <p:attrNameLst>
                                          <p:attrName>style.visibility</p:attrName>
                                        </p:attrNameLst>
                                      </p:cBhvr>
                                      <p:to>
                                        <p:strVal val="visible"/>
                                      </p:to>
                                    </p:set>
                                    <p:animEffect transition="in" filter="wipe(down)">
                                      <p:cBhvr>
                                        <p:cTn id="65" dur="3000"/>
                                        <p:tgtEl>
                                          <p:spTgt spid="59"/>
                                        </p:tgtEl>
                                      </p:cBhvr>
                                    </p:animEffect>
                                  </p:childTnLst>
                                </p:cTn>
                              </p:par>
                              <p:par>
                                <p:cTn id="66" presetID="47" presetClass="exit" presetSubtype="0" fill="hold" nodeType="withEffect">
                                  <p:stCondLst>
                                    <p:cond delay="3750"/>
                                  </p:stCondLst>
                                  <p:childTnLst>
                                    <p:animEffect transition="out" filter="fade">
                                      <p:cBhvr>
                                        <p:cTn id="67" dur="1000"/>
                                        <p:tgtEl>
                                          <p:spTgt spid="1034"/>
                                        </p:tgtEl>
                                      </p:cBhvr>
                                    </p:animEffect>
                                    <p:anim calcmode="lin" valueType="num">
                                      <p:cBhvr>
                                        <p:cTn id="68" dur="1000"/>
                                        <p:tgtEl>
                                          <p:spTgt spid="1034"/>
                                        </p:tgtEl>
                                        <p:attrNameLst>
                                          <p:attrName>ppt_x</p:attrName>
                                        </p:attrNameLst>
                                      </p:cBhvr>
                                      <p:tavLst>
                                        <p:tav tm="0">
                                          <p:val>
                                            <p:strVal val="ppt_x"/>
                                          </p:val>
                                        </p:tav>
                                        <p:tav tm="100000">
                                          <p:val>
                                            <p:strVal val="ppt_x"/>
                                          </p:val>
                                        </p:tav>
                                      </p:tavLst>
                                    </p:anim>
                                    <p:anim calcmode="lin" valueType="num">
                                      <p:cBhvr>
                                        <p:cTn id="69" dur="1000"/>
                                        <p:tgtEl>
                                          <p:spTgt spid="1034"/>
                                        </p:tgtEl>
                                        <p:attrNameLst>
                                          <p:attrName>ppt_y</p:attrName>
                                        </p:attrNameLst>
                                      </p:cBhvr>
                                      <p:tavLst>
                                        <p:tav tm="0">
                                          <p:val>
                                            <p:strVal val="ppt_y"/>
                                          </p:val>
                                        </p:tav>
                                        <p:tav tm="100000">
                                          <p:val>
                                            <p:strVal val="ppt_y-.1"/>
                                          </p:val>
                                        </p:tav>
                                      </p:tavLst>
                                    </p:anim>
                                    <p:set>
                                      <p:cBhvr>
                                        <p:cTn id="70" dur="1" fill="hold">
                                          <p:stCondLst>
                                            <p:cond delay="999"/>
                                          </p:stCondLst>
                                        </p:cTn>
                                        <p:tgtEl>
                                          <p:spTgt spid="1034"/>
                                        </p:tgtEl>
                                        <p:attrNameLst>
                                          <p:attrName>style.visibility</p:attrName>
                                        </p:attrNameLst>
                                      </p:cBhvr>
                                      <p:to>
                                        <p:strVal val="hidden"/>
                                      </p:to>
                                    </p:set>
                                  </p:childTnLst>
                                </p:cTn>
                              </p:par>
                              <p:par>
                                <p:cTn id="71" presetID="47" presetClass="exit" presetSubtype="0" fill="hold" nodeType="withEffect">
                                  <p:stCondLst>
                                    <p:cond delay="4250"/>
                                  </p:stCondLst>
                                  <p:childTnLst>
                                    <p:animEffect transition="out" filter="fade">
                                      <p:cBhvr>
                                        <p:cTn id="72" dur="1000"/>
                                        <p:tgtEl>
                                          <p:spTgt spid="94"/>
                                        </p:tgtEl>
                                      </p:cBhvr>
                                    </p:animEffect>
                                    <p:anim calcmode="lin" valueType="num">
                                      <p:cBhvr>
                                        <p:cTn id="73" dur="1000"/>
                                        <p:tgtEl>
                                          <p:spTgt spid="94"/>
                                        </p:tgtEl>
                                        <p:attrNameLst>
                                          <p:attrName>ppt_x</p:attrName>
                                        </p:attrNameLst>
                                      </p:cBhvr>
                                      <p:tavLst>
                                        <p:tav tm="0">
                                          <p:val>
                                            <p:strVal val="ppt_x"/>
                                          </p:val>
                                        </p:tav>
                                        <p:tav tm="100000">
                                          <p:val>
                                            <p:strVal val="ppt_x"/>
                                          </p:val>
                                        </p:tav>
                                      </p:tavLst>
                                    </p:anim>
                                    <p:anim calcmode="lin" valueType="num">
                                      <p:cBhvr>
                                        <p:cTn id="74" dur="1000"/>
                                        <p:tgtEl>
                                          <p:spTgt spid="94"/>
                                        </p:tgtEl>
                                        <p:attrNameLst>
                                          <p:attrName>ppt_y</p:attrName>
                                        </p:attrNameLst>
                                      </p:cBhvr>
                                      <p:tavLst>
                                        <p:tav tm="0">
                                          <p:val>
                                            <p:strVal val="ppt_y"/>
                                          </p:val>
                                        </p:tav>
                                        <p:tav tm="100000">
                                          <p:val>
                                            <p:strVal val="ppt_y-.1"/>
                                          </p:val>
                                        </p:tav>
                                      </p:tavLst>
                                    </p:anim>
                                    <p:set>
                                      <p:cBhvr>
                                        <p:cTn id="75" dur="1" fill="hold">
                                          <p:stCondLst>
                                            <p:cond delay="999"/>
                                          </p:stCondLst>
                                        </p:cTn>
                                        <p:tgtEl>
                                          <p:spTgt spid="94"/>
                                        </p:tgtEl>
                                        <p:attrNameLst>
                                          <p:attrName>style.visibility</p:attrName>
                                        </p:attrNameLst>
                                      </p:cBhvr>
                                      <p:to>
                                        <p:strVal val="hidden"/>
                                      </p:to>
                                    </p:set>
                                  </p:childTnLst>
                                </p:cTn>
                              </p:par>
                              <p:par>
                                <p:cTn id="76" presetID="47" presetClass="exit" presetSubtype="0" fill="hold" nodeType="withEffect">
                                  <p:stCondLst>
                                    <p:cond delay="4500"/>
                                  </p:stCondLst>
                                  <p:childTnLst>
                                    <p:animEffect transition="out" filter="fade">
                                      <p:cBhvr>
                                        <p:cTn id="77" dur="1000"/>
                                        <p:tgtEl>
                                          <p:spTgt spid="95"/>
                                        </p:tgtEl>
                                      </p:cBhvr>
                                    </p:animEffect>
                                    <p:anim calcmode="lin" valueType="num">
                                      <p:cBhvr>
                                        <p:cTn id="78" dur="1000"/>
                                        <p:tgtEl>
                                          <p:spTgt spid="95"/>
                                        </p:tgtEl>
                                        <p:attrNameLst>
                                          <p:attrName>ppt_x</p:attrName>
                                        </p:attrNameLst>
                                      </p:cBhvr>
                                      <p:tavLst>
                                        <p:tav tm="0">
                                          <p:val>
                                            <p:strVal val="ppt_x"/>
                                          </p:val>
                                        </p:tav>
                                        <p:tav tm="100000">
                                          <p:val>
                                            <p:strVal val="ppt_x"/>
                                          </p:val>
                                        </p:tav>
                                      </p:tavLst>
                                    </p:anim>
                                    <p:anim calcmode="lin" valueType="num">
                                      <p:cBhvr>
                                        <p:cTn id="79" dur="1000"/>
                                        <p:tgtEl>
                                          <p:spTgt spid="95"/>
                                        </p:tgtEl>
                                        <p:attrNameLst>
                                          <p:attrName>ppt_y</p:attrName>
                                        </p:attrNameLst>
                                      </p:cBhvr>
                                      <p:tavLst>
                                        <p:tav tm="0">
                                          <p:val>
                                            <p:strVal val="ppt_y"/>
                                          </p:val>
                                        </p:tav>
                                        <p:tav tm="100000">
                                          <p:val>
                                            <p:strVal val="ppt_y-.1"/>
                                          </p:val>
                                        </p:tav>
                                      </p:tavLst>
                                    </p:anim>
                                    <p:set>
                                      <p:cBhvr>
                                        <p:cTn id="80" dur="1" fill="hold">
                                          <p:stCondLst>
                                            <p:cond delay="999"/>
                                          </p:stCondLst>
                                        </p:cTn>
                                        <p:tgtEl>
                                          <p:spTgt spid="95"/>
                                        </p:tgtEl>
                                        <p:attrNameLst>
                                          <p:attrName>style.visibility</p:attrName>
                                        </p:attrNameLst>
                                      </p:cBhvr>
                                      <p:to>
                                        <p:strVal val="hidden"/>
                                      </p:to>
                                    </p:set>
                                  </p:childTnLst>
                                </p:cTn>
                              </p:par>
                              <p:par>
                                <p:cTn id="81" presetID="47" presetClass="exit" presetSubtype="0" fill="hold" nodeType="withEffect">
                                  <p:stCondLst>
                                    <p:cond delay="4250"/>
                                  </p:stCondLst>
                                  <p:childTnLst>
                                    <p:animEffect transition="out" filter="fade">
                                      <p:cBhvr>
                                        <p:cTn id="82" dur="1000"/>
                                        <p:tgtEl>
                                          <p:spTgt spid="48"/>
                                        </p:tgtEl>
                                      </p:cBhvr>
                                    </p:animEffect>
                                    <p:anim calcmode="lin" valueType="num">
                                      <p:cBhvr>
                                        <p:cTn id="83" dur="1000"/>
                                        <p:tgtEl>
                                          <p:spTgt spid="48"/>
                                        </p:tgtEl>
                                        <p:attrNameLst>
                                          <p:attrName>ppt_x</p:attrName>
                                        </p:attrNameLst>
                                      </p:cBhvr>
                                      <p:tavLst>
                                        <p:tav tm="0">
                                          <p:val>
                                            <p:strVal val="ppt_x"/>
                                          </p:val>
                                        </p:tav>
                                        <p:tav tm="100000">
                                          <p:val>
                                            <p:strVal val="ppt_x"/>
                                          </p:val>
                                        </p:tav>
                                      </p:tavLst>
                                    </p:anim>
                                    <p:anim calcmode="lin" valueType="num">
                                      <p:cBhvr>
                                        <p:cTn id="84" dur="1000"/>
                                        <p:tgtEl>
                                          <p:spTgt spid="48"/>
                                        </p:tgtEl>
                                        <p:attrNameLst>
                                          <p:attrName>ppt_y</p:attrName>
                                        </p:attrNameLst>
                                      </p:cBhvr>
                                      <p:tavLst>
                                        <p:tav tm="0">
                                          <p:val>
                                            <p:strVal val="ppt_y"/>
                                          </p:val>
                                        </p:tav>
                                        <p:tav tm="100000">
                                          <p:val>
                                            <p:strVal val="ppt_y-.1"/>
                                          </p:val>
                                        </p:tav>
                                      </p:tavLst>
                                    </p:anim>
                                    <p:set>
                                      <p:cBhvr>
                                        <p:cTn id="85" dur="1" fill="hold">
                                          <p:stCondLst>
                                            <p:cond delay="999"/>
                                          </p:stCondLst>
                                        </p:cTn>
                                        <p:tgtEl>
                                          <p:spTgt spid="48"/>
                                        </p:tgtEl>
                                        <p:attrNameLst>
                                          <p:attrName>style.visibility</p:attrName>
                                        </p:attrNameLst>
                                      </p:cBhvr>
                                      <p:to>
                                        <p:strVal val="hidden"/>
                                      </p:to>
                                    </p:set>
                                  </p:childTnLst>
                                </p:cTn>
                              </p:par>
                              <p:par>
                                <p:cTn id="86" presetID="47" presetClass="exit" presetSubtype="0" fill="hold" nodeType="withEffect">
                                  <p:stCondLst>
                                    <p:cond delay="4500"/>
                                  </p:stCondLst>
                                  <p:childTnLst>
                                    <p:animEffect transition="out" filter="fade">
                                      <p:cBhvr>
                                        <p:cTn id="87" dur="1000"/>
                                        <p:tgtEl>
                                          <p:spTgt spid="52"/>
                                        </p:tgtEl>
                                      </p:cBhvr>
                                    </p:animEffect>
                                    <p:anim calcmode="lin" valueType="num">
                                      <p:cBhvr>
                                        <p:cTn id="88" dur="1000"/>
                                        <p:tgtEl>
                                          <p:spTgt spid="52"/>
                                        </p:tgtEl>
                                        <p:attrNameLst>
                                          <p:attrName>ppt_x</p:attrName>
                                        </p:attrNameLst>
                                      </p:cBhvr>
                                      <p:tavLst>
                                        <p:tav tm="0">
                                          <p:val>
                                            <p:strVal val="ppt_x"/>
                                          </p:val>
                                        </p:tav>
                                        <p:tav tm="100000">
                                          <p:val>
                                            <p:strVal val="ppt_x"/>
                                          </p:val>
                                        </p:tav>
                                      </p:tavLst>
                                    </p:anim>
                                    <p:anim calcmode="lin" valueType="num">
                                      <p:cBhvr>
                                        <p:cTn id="89" dur="1000"/>
                                        <p:tgtEl>
                                          <p:spTgt spid="52"/>
                                        </p:tgtEl>
                                        <p:attrNameLst>
                                          <p:attrName>ppt_y</p:attrName>
                                        </p:attrNameLst>
                                      </p:cBhvr>
                                      <p:tavLst>
                                        <p:tav tm="0">
                                          <p:val>
                                            <p:strVal val="ppt_y"/>
                                          </p:val>
                                        </p:tav>
                                        <p:tav tm="100000">
                                          <p:val>
                                            <p:strVal val="ppt_y-.1"/>
                                          </p:val>
                                        </p:tav>
                                      </p:tavLst>
                                    </p:anim>
                                    <p:set>
                                      <p:cBhvr>
                                        <p:cTn id="90" dur="1" fill="hold">
                                          <p:stCondLst>
                                            <p:cond delay="999"/>
                                          </p:stCondLst>
                                        </p:cTn>
                                        <p:tgtEl>
                                          <p:spTgt spid="52"/>
                                        </p:tgtEl>
                                        <p:attrNameLst>
                                          <p:attrName>style.visibility</p:attrName>
                                        </p:attrNameLst>
                                      </p:cBhvr>
                                      <p:to>
                                        <p:strVal val="hidden"/>
                                      </p:to>
                                    </p:set>
                                  </p:childTnLst>
                                </p:cTn>
                              </p:par>
                              <p:par>
                                <p:cTn id="91" presetID="47" presetClass="exit" presetSubtype="0" fill="hold" nodeType="withEffect">
                                  <p:stCondLst>
                                    <p:cond delay="4750"/>
                                  </p:stCondLst>
                                  <p:childTnLst>
                                    <p:animEffect transition="out" filter="fade">
                                      <p:cBhvr>
                                        <p:cTn id="92" dur="1000"/>
                                        <p:tgtEl>
                                          <p:spTgt spid="53"/>
                                        </p:tgtEl>
                                      </p:cBhvr>
                                    </p:animEffect>
                                    <p:anim calcmode="lin" valueType="num">
                                      <p:cBhvr>
                                        <p:cTn id="93" dur="1000"/>
                                        <p:tgtEl>
                                          <p:spTgt spid="53"/>
                                        </p:tgtEl>
                                        <p:attrNameLst>
                                          <p:attrName>ppt_x</p:attrName>
                                        </p:attrNameLst>
                                      </p:cBhvr>
                                      <p:tavLst>
                                        <p:tav tm="0">
                                          <p:val>
                                            <p:strVal val="ppt_x"/>
                                          </p:val>
                                        </p:tav>
                                        <p:tav tm="100000">
                                          <p:val>
                                            <p:strVal val="ppt_x"/>
                                          </p:val>
                                        </p:tav>
                                      </p:tavLst>
                                    </p:anim>
                                    <p:anim calcmode="lin" valueType="num">
                                      <p:cBhvr>
                                        <p:cTn id="94" dur="1000"/>
                                        <p:tgtEl>
                                          <p:spTgt spid="53"/>
                                        </p:tgtEl>
                                        <p:attrNameLst>
                                          <p:attrName>ppt_y</p:attrName>
                                        </p:attrNameLst>
                                      </p:cBhvr>
                                      <p:tavLst>
                                        <p:tav tm="0">
                                          <p:val>
                                            <p:strVal val="ppt_y"/>
                                          </p:val>
                                        </p:tav>
                                        <p:tav tm="100000">
                                          <p:val>
                                            <p:strVal val="ppt_y-.1"/>
                                          </p:val>
                                        </p:tav>
                                      </p:tavLst>
                                    </p:anim>
                                    <p:set>
                                      <p:cBhvr>
                                        <p:cTn id="95" dur="1" fill="hold">
                                          <p:stCondLst>
                                            <p:cond delay="999"/>
                                          </p:stCondLst>
                                        </p:cTn>
                                        <p:tgtEl>
                                          <p:spTgt spid="53"/>
                                        </p:tgtEl>
                                        <p:attrNameLst>
                                          <p:attrName>style.visibility</p:attrName>
                                        </p:attrNameLst>
                                      </p:cBhvr>
                                      <p:to>
                                        <p:strVal val="hidden"/>
                                      </p:to>
                                    </p:set>
                                  </p:childTnLst>
                                </p:cTn>
                              </p:par>
                            </p:childTnLst>
                          </p:cTn>
                        </p:par>
                        <p:par>
                          <p:cTn id="96" fill="hold">
                            <p:stCondLst>
                              <p:cond delay="5750"/>
                            </p:stCondLst>
                            <p:childTnLst>
                              <p:par>
                                <p:cTn id="97" presetID="22" presetClass="entr" presetSubtype="1" fill="hold" grpId="0" nodeType="after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up)">
                                      <p:cBhvr>
                                        <p:cTn id="99" dur="500"/>
                                        <p:tgtEl>
                                          <p:spTgt spid="50"/>
                                        </p:tgtEl>
                                      </p:cBhvr>
                                    </p:animEffect>
                                  </p:childTnLst>
                                </p:cTn>
                              </p:par>
                              <p:par>
                                <p:cTn id="100" presetID="42" presetClass="entr" presetSubtype="0" fill="hold" grpId="0" nodeType="withEffect">
                                  <p:stCondLst>
                                    <p:cond delay="0"/>
                                  </p:stCondLst>
                                  <p:childTnLst>
                                    <p:set>
                                      <p:cBhvr>
                                        <p:cTn id="101" dur="1" fill="hold">
                                          <p:stCondLst>
                                            <p:cond delay="0"/>
                                          </p:stCondLst>
                                        </p:cTn>
                                        <p:tgtEl>
                                          <p:spTgt spid="83"/>
                                        </p:tgtEl>
                                        <p:attrNameLst>
                                          <p:attrName>style.visibility</p:attrName>
                                        </p:attrNameLst>
                                      </p:cBhvr>
                                      <p:to>
                                        <p:strVal val="visible"/>
                                      </p:to>
                                    </p:set>
                                    <p:animEffect transition="in" filter="fade">
                                      <p:cBhvr>
                                        <p:cTn id="102" dur="1000"/>
                                        <p:tgtEl>
                                          <p:spTgt spid="83"/>
                                        </p:tgtEl>
                                      </p:cBhvr>
                                    </p:animEffect>
                                    <p:anim calcmode="lin" valueType="num">
                                      <p:cBhvr>
                                        <p:cTn id="103" dur="1000" fill="hold"/>
                                        <p:tgtEl>
                                          <p:spTgt spid="83"/>
                                        </p:tgtEl>
                                        <p:attrNameLst>
                                          <p:attrName>ppt_x</p:attrName>
                                        </p:attrNameLst>
                                      </p:cBhvr>
                                      <p:tavLst>
                                        <p:tav tm="0">
                                          <p:val>
                                            <p:strVal val="#ppt_x"/>
                                          </p:val>
                                        </p:tav>
                                        <p:tav tm="100000">
                                          <p:val>
                                            <p:strVal val="#ppt_x"/>
                                          </p:val>
                                        </p:tav>
                                      </p:tavLst>
                                    </p:anim>
                                    <p:anim calcmode="lin" valueType="num">
                                      <p:cBhvr>
                                        <p:cTn id="104" dur="1000" fill="hold"/>
                                        <p:tgtEl>
                                          <p:spTgt spid="83"/>
                                        </p:tgtEl>
                                        <p:attrNameLst>
                                          <p:attrName>ppt_y</p:attrName>
                                        </p:attrNameLst>
                                      </p:cBhvr>
                                      <p:tavLst>
                                        <p:tav tm="0">
                                          <p:val>
                                            <p:strVal val="#ppt_y+.1"/>
                                          </p:val>
                                        </p:tav>
                                        <p:tav tm="100000">
                                          <p:val>
                                            <p:strVal val="#ppt_y"/>
                                          </p:val>
                                        </p:tav>
                                      </p:tavLst>
                                    </p:anim>
                                  </p:childTnLst>
                                </p:cTn>
                              </p:par>
                              <p:par>
                                <p:cTn id="105" presetID="10" presetClass="entr" presetSubtype="0" fill="hold" nodeType="withEffect">
                                  <p:stCondLst>
                                    <p:cond delay="50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500"/>
                                        <p:tgtEl>
                                          <p:spTgt spid="51"/>
                                        </p:tgtEl>
                                      </p:cBhvr>
                                    </p:animEffect>
                                  </p:childTnLst>
                                </p:cTn>
                              </p:par>
                            </p:childTnLst>
                          </p:cTn>
                        </p:par>
                        <p:par>
                          <p:cTn id="108" fill="hold">
                            <p:stCondLst>
                              <p:cond delay="6750"/>
                            </p:stCondLst>
                            <p:childTnLst>
                              <p:par>
                                <p:cTn id="109" presetID="22" presetClass="entr" presetSubtype="2" fill="hold" grpId="0" nodeType="after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wipe(right)">
                                      <p:cBhvr>
                                        <p:cTn id="111" dur="500"/>
                                        <p:tgtEl>
                                          <p:spTgt spid="84"/>
                                        </p:tgtEl>
                                      </p:cBhvr>
                                    </p:animEffect>
                                  </p:childTnLst>
                                </p:cTn>
                              </p:par>
                            </p:childTnLst>
                          </p:cTn>
                        </p:par>
                        <p:par>
                          <p:cTn id="112" fill="hold">
                            <p:stCondLst>
                              <p:cond delay="7250"/>
                            </p:stCondLst>
                            <p:childTnLst>
                              <p:par>
                                <p:cTn id="113" presetID="10" presetClass="entr" presetSubtype="0" fill="hold" nodeType="afterEffect">
                                  <p:stCondLst>
                                    <p:cond delay="0"/>
                                  </p:stCondLst>
                                  <p:childTnLst>
                                    <p:set>
                                      <p:cBhvr>
                                        <p:cTn id="114" dur="1" fill="hold">
                                          <p:stCondLst>
                                            <p:cond delay="0"/>
                                          </p:stCondLst>
                                        </p:cTn>
                                        <p:tgtEl>
                                          <p:spTgt spid="82"/>
                                        </p:tgtEl>
                                        <p:attrNameLst>
                                          <p:attrName>style.visibility</p:attrName>
                                        </p:attrNameLst>
                                      </p:cBhvr>
                                      <p:to>
                                        <p:strVal val="visible"/>
                                      </p:to>
                                    </p:set>
                                    <p:animEffect transition="in" filter="fade">
                                      <p:cBhvr>
                                        <p:cTn id="115" dur="500"/>
                                        <p:tgtEl>
                                          <p:spTgt spid="82"/>
                                        </p:tgtEl>
                                      </p:cBhvr>
                                    </p:animEffect>
                                  </p:childTnLst>
                                </p:cTn>
                              </p:par>
                              <p:par>
                                <p:cTn id="116" presetID="42" presetClass="entr" presetSubtype="0" fill="hold" grpId="0"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1000"/>
                                        <p:tgtEl>
                                          <p:spTgt spid="64"/>
                                        </p:tgtEl>
                                      </p:cBhvr>
                                    </p:animEffect>
                                    <p:anim calcmode="lin" valueType="num">
                                      <p:cBhvr>
                                        <p:cTn id="119" dur="1000" fill="hold"/>
                                        <p:tgtEl>
                                          <p:spTgt spid="64"/>
                                        </p:tgtEl>
                                        <p:attrNameLst>
                                          <p:attrName>ppt_x</p:attrName>
                                        </p:attrNameLst>
                                      </p:cBhvr>
                                      <p:tavLst>
                                        <p:tav tm="0">
                                          <p:val>
                                            <p:strVal val="#ppt_x"/>
                                          </p:val>
                                        </p:tav>
                                        <p:tav tm="100000">
                                          <p:val>
                                            <p:strVal val="#ppt_x"/>
                                          </p:val>
                                        </p:tav>
                                      </p:tavLst>
                                    </p:anim>
                                    <p:anim calcmode="lin" valueType="num">
                                      <p:cBhvr>
                                        <p:cTn id="120" dur="1000" fill="hold"/>
                                        <p:tgtEl>
                                          <p:spTgt spid="64"/>
                                        </p:tgtEl>
                                        <p:attrNameLst>
                                          <p:attrName>ppt_y</p:attrName>
                                        </p:attrNameLst>
                                      </p:cBhvr>
                                      <p:tavLst>
                                        <p:tav tm="0">
                                          <p:val>
                                            <p:strVal val="#ppt_y+.1"/>
                                          </p:val>
                                        </p:tav>
                                        <p:tav tm="100000">
                                          <p:val>
                                            <p:strVal val="#ppt_y"/>
                                          </p:val>
                                        </p:tav>
                                      </p:tavLst>
                                    </p:anim>
                                  </p:childTnLst>
                                </p:cTn>
                              </p:par>
                            </p:childTnLst>
                          </p:cTn>
                        </p:par>
                        <p:par>
                          <p:cTn id="121" fill="hold">
                            <p:stCondLst>
                              <p:cond delay="8250"/>
                            </p:stCondLst>
                            <p:childTnLst>
                              <p:par>
                                <p:cTn id="122" presetID="22" presetClass="entr" presetSubtype="4" fill="hold" grpId="0" nodeType="afterEffect">
                                  <p:stCondLst>
                                    <p:cond delay="0"/>
                                  </p:stCondLst>
                                  <p:childTnLst>
                                    <p:set>
                                      <p:cBhvr>
                                        <p:cTn id="123" dur="1" fill="hold">
                                          <p:stCondLst>
                                            <p:cond delay="0"/>
                                          </p:stCondLst>
                                        </p:cTn>
                                        <p:tgtEl>
                                          <p:spTgt spid="85"/>
                                        </p:tgtEl>
                                        <p:attrNameLst>
                                          <p:attrName>style.visibility</p:attrName>
                                        </p:attrNameLst>
                                      </p:cBhvr>
                                      <p:to>
                                        <p:strVal val="visible"/>
                                      </p:to>
                                    </p:set>
                                    <p:animEffect transition="in" filter="wipe(down)">
                                      <p:cBhvr>
                                        <p:cTn id="124" dur="1000"/>
                                        <p:tgtEl>
                                          <p:spTgt spid="85"/>
                                        </p:tgtEl>
                                      </p:cBhvr>
                                    </p:animEffect>
                                  </p:childTnLst>
                                </p:cTn>
                              </p:par>
                              <p:par>
                                <p:cTn id="125" presetID="42" presetClass="entr" presetSubtype="0" fill="hold" grpId="0" nodeType="with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1000"/>
                                        <p:tgtEl>
                                          <p:spTgt spid="86"/>
                                        </p:tgtEl>
                                      </p:cBhvr>
                                    </p:animEffect>
                                    <p:anim calcmode="lin" valueType="num">
                                      <p:cBhvr>
                                        <p:cTn id="128" dur="1000" fill="hold"/>
                                        <p:tgtEl>
                                          <p:spTgt spid="86"/>
                                        </p:tgtEl>
                                        <p:attrNameLst>
                                          <p:attrName>ppt_x</p:attrName>
                                        </p:attrNameLst>
                                      </p:cBhvr>
                                      <p:tavLst>
                                        <p:tav tm="0">
                                          <p:val>
                                            <p:strVal val="#ppt_x"/>
                                          </p:val>
                                        </p:tav>
                                        <p:tav tm="100000">
                                          <p:val>
                                            <p:strVal val="#ppt_x"/>
                                          </p:val>
                                        </p:tav>
                                      </p:tavLst>
                                    </p:anim>
                                    <p:anim calcmode="lin" valueType="num">
                                      <p:cBhvr>
                                        <p:cTn id="129" dur="1000" fill="hold"/>
                                        <p:tgtEl>
                                          <p:spTgt spid="86"/>
                                        </p:tgtEl>
                                        <p:attrNameLst>
                                          <p:attrName>ppt_y</p:attrName>
                                        </p:attrNameLst>
                                      </p:cBhvr>
                                      <p:tavLst>
                                        <p:tav tm="0">
                                          <p:val>
                                            <p:strVal val="#ppt_y+.1"/>
                                          </p:val>
                                        </p:tav>
                                        <p:tav tm="100000">
                                          <p:val>
                                            <p:strVal val="#ppt_y"/>
                                          </p:val>
                                        </p:tav>
                                      </p:tavLst>
                                    </p:anim>
                                  </p:childTnLst>
                                </p:cTn>
                              </p:par>
                            </p:childTnLst>
                          </p:cTn>
                        </p:par>
                        <p:par>
                          <p:cTn id="130" fill="hold">
                            <p:stCondLst>
                              <p:cond delay="9250"/>
                            </p:stCondLst>
                            <p:childTnLst>
                              <p:par>
                                <p:cTn id="131" presetID="10" presetClass="entr" presetSubtype="0" fill="hold" nodeType="afterEffect">
                                  <p:stCondLst>
                                    <p:cond delay="0"/>
                                  </p:stCondLst>
                                  <p:childTnLst>
                                    <p:set>
                                      <p:cBhvr>
                                        <p:cTn id="132" dur="1" fill="hold">
                                          <p:stCondLst>
                                            <p:cond delay="0"/>
                                          </p:stCondLst>
                                        </p:cTn>
                                        <p:tgtEl>
                                          <p:spTgt spid="1030"/>
                                        </p:tgtEl>
                                        <p:attrNameLst>
                                          <p:attrName>style.visibility</p:attrName>
                                        </p:attrNameLst>
                                      </p:cBhvr>
                                      <p:to>
                                        <p:strVal val="visible"/>
                                      </p:to>
                                    </p:set>
                                    <p:animEffect transition="in" filter="fade">
                                      <p:cBhvr>
                                        <p:cTn id="133" dur="500"/>
                                        <p:tgtEl>
                                          <p:spTgt spid="1030"/>
                                        </p:tgtEl>
                                      </p:cBhvr>
                                    </p:animEffect>
                                  </p:childTnLst>
                                </p:cTn>
                              </p:par>
                              <p:par>
                                <p:cTn id="134" presetID="10" presetClass="entr" presetSubtype="0" fill="hold" nodeType="withEffect">
                                  <p:stCondLst>
                                    <p:cond delay="0"/>
                                  </p:stCondLst>
                                  <p:childTnLst>
                                    <p:set>
                                      <p:cBhvr>
                                        <p:cTn id="135" dur="1" fill="hold">
                                          <p:stCondLst>
                                            <p:cond delay="0"/>
                                          </p:stCondLst>
                                        </p:cTn>
                                        <p:tgtEl>
                                          <p:spTgt spid="1028"/>
                                        </p:tgtEl>
                                        <p:attrNameLst>
                                          <p:attrName>style.visibility</p:attrName>
                                        </p:attrNameLst>
                                      </p:cBhvr>
                                      <p:to>
                                        <p:strVal val="visible"/>
                                      </p:to>
                                    </p:set>
                                    <p:animEffect transition="in" filter="fade">
                                      <p:cBhvr>
                                        <p:cTn id="136" dur="500"/>
                                        <p:tgtEl>
                                          <p:spTgt spid="1028"/>
                                        </p:tgtEl>
                                      </p:cBhvr>
                                    </p:animEffect>
                                  </p:childTnLst>
                                </p:cTn>
                              </p:par>
                            </p:childTnLst>
                          </p:cTn>
                        </p:par>
                        <p:par>
                          <p:cTn id="137" fill="hold">
                            <p:stCondLst>
                              <p:cond delay="9750"/>
                            </p:stCondLst>
                            <p:childTnLst>
                              <p:par>
                                <p:cTn id="138" presetID="45" presetClass="entr" presetSubtype="0" fill="hold" nodeType="afterEffect">
                                  <p:stCondLst>
                                    <p:cond delay="0"/>
                                  </p:stCondLst>
                                  <p:childTnLst>
                                    <p:set>
                                      <p:cBhvr>
                                        <p:cTn id="139" dur="1" fill="hold">
                                          <p:stCondLst>
                                            <p:cond delay="0"/>
                                          </p:stCondLst>
                                        </p:cTn>
                                        <p:tgtEl>
                                          <p:spTgt spid="105"/>
                                        </p:tgtEl>
                                        <p:attrNameLst>
                                          <p:attrName>style.visibility</p:attrName>
                                        </p:attrNameLst>
                                      </p:cBhvr>
                                      <p:to>
                                        <p:strVal val="visible"/>
                                      </p:to>
                                    </p:set>
                                    <p:animEffect transition="in" filter="fade">
                                      <p:cBhvr>
                                        <p:cTn id="140" dur="2000"/>
                                        <p:tgtEl>
                                          <p:spTgt spid="105"/>
                                        </p:tgtEl>
                                      </p:cBhvr>
                                    </p:animEffect>
                                    <p:anim calcmode="lin" valueType="num">
                                      <p:cBhvr>
                                        <p:cTn id="141" dur="2000" fill="hold"/>
                                        <p:tgtEl>
                                          <p:spTgt spid="105"/>
                                        </p:tgtEl>
                                        <p:attrNameLst>
                                          <p:attrName>ppt_w</p:attrName>
                                        </p:attrNameLst>
                                      </p:cBhvr>
                                      <p:tavLst>
                                        <p:tav tm="0" fmla="#ppt_w*sin(2.5*pi*$)">
                                          <p:val>
                                            <p:fltVal val="0"/>
                                          </p:val>
                                        </p:tav>
                                        <p:tav tm="100000">
                                          <p:val>
                                            <p:fltVal val="1"/>
                                          </p:val>
                                        </p:tav>
                                      </p:tavLst>
                                    </p:anim>
                                    <p:anim calcmode="lin" valueType="num">
                                      <p:cBhvr>
                                        <p:cTn id="142" dur="2000" fill="hold"/>
                                        <p:tgtEl>
                                          <p:spTgt spid="105"/>
                                        </p:tgtEl>
                                        <p:attrNameLst>
                                          <p:attrName>ppt_h</p:attrName>
                                        </p:attrNameLst>
                                      </p:cBhvr>
                                      <p:tavLst>
                                        <p:tav tm="0">
                                          <p:val>
                                            <p:strVal val="#ppt_h"/>
                                          </p:val>
                                        </p:tav>
                                        <p:tav tm="100000">
                                          <p:val>
                                            <p:strVal val="#ppt_h"/>
                                          </p:val>
                                        </p:tav>
                                      </p:tavLst>
                                    </p:anim>
                                  </p:childTnLst>
                                </p:cTn>
                              </p:par>
                              <p:par>
                                <p:cTn id="143" presetID="45" presetClass="entr" presetSubtype="0" fill="hold" nodeType="withEffect">
                                  <p:stCondLst>
                                    <p:cond delay="250"/>
                                  </p:stCondLst>
                                  <p:childTnLst>
                                    <p:set>
                                      <p:cBhvr>
                                        <p:cTn id="144" dur="1" fill="hold">
                                          <p:stCondLst>
                                            <p:cond delay="0"/>
                                          </p:stCondLst>
                                        </p:cTn>
                                        <p:tgtEl>
                                          <p:spTgt spid="104"/>
                                        </p:tgtEl>
                                        <p:attrNameLst>
                                          <p:attrName>style.visibility</p:attrName>
                                        </p:attrNameLst>
                                      </p:cBhvr>
                                      <p:to>
                                        <p:strVal val="visible"/>
                                      </p:to>
                                    </p:set>
                                    <p:animEffect transition="in" filter="fade">
                                      <p:cBhvr>
                                        <p:cTn id="145" dur="2000"/>
                                        <p:tgtEl>
                                          <p:spTgt spid="104"/>
                                        </p:tgtEl>
                                      </p:cBhvr>
                                    </p:animEffect>
                                    <p:anim calcmode="lin" valueType="num">
                                      <p:cBhvr>
                                        <p:cTn id="146" dur="2000" fill="hold"/>
                                        <p:tgtEl>
                                          <p:spTgt spid="104"/>
                                        </p:tgtEl>
                                        <p:attrNameLst>
                                          <p:attrName>ppt_w</p:attrName>
                                        </p:attrNameLst>
                                      </p:cBhvr>
                                      <p:tavLst>
                                        <p:tav tm="0" fmla="#ppt_w*sin(2.5*pi*$)">
                                          <p:val>
                                            <p:fltVal val="0"/>
                                          </p:val>
                                        </p:tav>
                                        <p:tav tm="100000">
                                          <p:val>
                                            <p:fltVal val="1"/>
                                          </p:val>
                                        </p:tav>
                                      </p:tavLst>
                                    </p:anim>
                                    <p:anim calcmode="lin" valueType="num">
                                      <p:cBhvr>
                                        <p:cTn id="147" dur="2000" fill="hold"/>
                                        <p:tgtEl>
                                          <p:spTgt spid="104"/>
                                        </p:tgtEl>
                                        <p:attrNameLst>
                                          <p:attrName>ppt_h</p:attrName>
                                        </p:attrNameLst>
                                      </p:cBhvr>
                                      <p:tavLst>
                                        <p:tav tm="0">
                                          <p:val>
                                            <p:strVal val="#ppt_h"/>
                                          </p:val>
                                        </p:tav>
                                        <p:tav tm="100000">
                                          <p:val>
                                            <p:strVal val="#ppt_h"/>
                                          </p:val>
                                        </p:tav>
                                      </p:tavLst>
                                    </p:anim>
                                  </p:childTnLst>
                                </p:cTn>
                              </p:par>
                              <p:par>
                                <p:cTn id="148" presetID="45" presetClass="entr" presetSubtype="0" fill="hold" nodeType="withEffect">
                                  <p:stCondLst>
                                    <p:cond delay="500"/>
                                  </p:stCondLst>
                                  <p:childTnLst>
                                    <p:set>
                                      <p:cBhvr>
                                        <p:cTn id="149" dur="1" fill="hold">
                                          <p:stCondLst>
                                            <p:cond delay="0"/>
                                          </p:stCondLst>
                                        </p:cTn>
                                        <p:tgtEl>
                                          <p:spTgt spid="102"/>
                                        </p:tgtEl>
                                        <p:attrNameLst>
                                          <p:attrName>style.visibility</p:attrName>
                                        </p:attrNameLst>
                                      </p:cBhvr>
                                      <p:to>
                                        <p:strVal val="visible"/>
                                      </p:to>
                                    </p:set>
                                    <p:animEffect transition="in" filter="fade">
                                      <p:cBhvr>
                                        <p:cTn id="150" dur="2000"/>
                                        <p:tgtEl>
                                          <p:spTgt spid="102"/>
                                        </p:tgtEl>
                                      </p:cBhvr>
                                    </p:animEffect>
                                    <p:anim calcmode="lin" valueType="num">
                                      <p:cBhvr>
                                        <p:cTn id="151" dur="2000" fill="hold"/>
                                        <p:tgtEl>
                                          <p:spTgt spid="102"/>
                                        </p:tgtEl>
                                        <p:attrNameLst>
                                          <p:attrName>ppt_w</p:attrName>
                                        </p:attrNameLst>
                                      </p:cBhvr>
                                      <p:tavLst>
                                        <p:tav tm="0" fmla="#ppt_w*sin(2.5*pi*$)">
                                          <p:val>
                                            <p:fltVal val="0"/>
                                          </p:val>
                                        </p:tav>
                                        <p:tav tm="100000">
                                          <p:val>
                                            <p:fltVal val="1"/>
                                          </p:val>
                                        </p:tav>
                                      </p:tavLst>
                                    </p:anim>
                                    <p:anim calcmode="lin" valueType="num">
                                      <p:cBhvr>
                                        <p:cTn id="152" dur="2000" fill="hold"/>
                                        <p:tgtEl>
                                          <p:spTgt spid="102"/>
                                        </p:tgtEl>
                                        <p:attrNameLst>
                                          <p:attrName>ppt_h</p:attrName>
                                        </p:attrNameLst>
                                      </p:cBhvr>
                                      <p:tavLst>
                                        <p:tav tm="0">
                                          <p:val>
                                            <p:strVal val="#ppt_h"/>
                                          </p:val>
                                        </p:tav>
                                        <p:tav tm="100000">
                                          <p:val>
                                            <p:strVal val="#ppt_h"/>
                                          </p:val>
                                        </p:tav>
                                      </p:tavLst>
                                    </p:anim>
                                  </p:childTnLst>
                                </p:cTn>
                              </p:par>
                              <p:par>
                                <p:cTn id="153" presetID="45" presetClass="entr" presetSubtype="0" fill="hold" nodeType="withEffect">
                                  <p:stCondLst>
                                    <p:cond delay="250"/>
                                  </p:stCondLst>
                                  <p:childTnLst>
                                    <p:set>
                                      <p:cBhvr>
                                        <p:cTn id="154" dur="1" fill="hold">
                                          <p:stCondLst>
                                            <p:cond delay="0"/>
                                          </p:stCondLst>
                                        </p:cTn>
                                        <p:tgtEl>
                                          <p:spTgt spid="101"/>
                                        </p:tgtEl>
                                        <p:attrNameLst>
                                          <p:attrName>style.visibility</p:attrName>
                                        </p:attrNameLst>
                                      </p:cBhvr>
                                      <p:to>
                                        <p:strVal val="visible"/>
                                      </p:to>
                                    </p:set>
                                    <p:animEffect transition="in" filter="fade">
                                      <p:cBhvr>
                                        <p:cTn id="155" dur="2000"/>
                                        <p:tgtEl>
                                          <p:spTgt spid="101"/>
                                        </p:tgtEl>
                                      </p:cBhvr>
                                    </p:animEffect>
                                    <p:anim calcmode="lin" valueType="num">
                                      <p:cBhvr>
                                        <p:cTn id="156" dur="2000" fill="hold"/>
                                        <p:tgtEl>
                                          <p:spTgt spid="101"/>
                                        </p:tgtEl>
                                        <p:attrNameLst>
                                          <p:attrName>ppt_w</p:attrName>
                                        </p:attrNameLst>
                                      </p:cBhvr>
                                      <p:tavLst>
                                        <p:tav tm="0" fmla="#ppt_w*sin(2.5*pi*$)">
                                          <p:val>
                                            <p:fltVal val="0"/>
                                          </p:val>
                                        </p:tav>
                                        <p:tav tm="100000">
                                          <p:val>
                                            <p:fltVal val="1"/>
                                          </p:val>
                                        </p:tav>
                                      </p:tavLst>
                                    </p:anim>
                                    <p:anim calcmode="lin" valueType="num">
                                      <p:cBhvr>
                                        <p:cTn id="157" dur="2000" fill="hold"/>
                                        <p:tgtEl>
                                          <p:spTgt spid="101"/>
                                        </p:tgtEl>
                                        <p:attrNameLst>
                                          <p:attrName>ppt_h</p:attrName>
                                        </p:attrNameLst>
                                      </p:cBhvr>
                                      <p:tavLst>
                                        <p:tav tm="0">
                                          <p:val>
                                            <p:strVal val="#ppt_h"/>
                                          </p:val>
                                        </p:tav>
                                        <p:tav tm="100000">
                                          <p:val>
                                            <p:strVal val="#ppt_h"/>
                                          </p:val>
                                        </p:tav>
                                      </p:tavLst>
                                    </p:anim>
                                  </p:childTnLst>
                                </p:cTn>
                              </p:par>
                              <p:par>
                                <p:cTn id="158" presetID="45" presetClass="entr" presetSubtype="0" fill="hold" nodeType="withEffect">
                                  <p:stCondLst>
                                    <p:cond delay="500"/>
                                  </p:stCondLst>
                                  <p:childTnLst>
                                    <p:set>
                                      <p:cBhvr>
                                        <p:cTn id="159" dur="1" fill="hold">
                                          <p:stCondLst>
                                            <p:cond delay="0"/>
                                          </p:stCondLst>
                                        </p:cTn>
                                        <p:tgtEl>
                                          <p:spTgt spid="100"/>
                                        </p:tgtEl>
                                        <p:attrNameLst>
                                          <p:attrName>style.visibility</p:attrName>
                                        </p:attrNameLst>
                                      </p:cBhvr>
                                      <p:to>
                                        <p:strVal val="visible"/>
                                      </p:to>
                                    </p:set>
                                    <p:animEffect transition="in" filter="fade">
                                      <p:cBhvr>
                                        <p:cTn id="160" dur="2000"/>
                                        <p:tgtEl>
                                          <p:spTgt spid="100"/>
                                        </p:tgtEl>
                                      </p:cBhvr>
                                    </p:animEffect>
                                    <p:anim calcmode="lin" valueType="num">
                                      <p:cBhvr>
                                        <p:cTn id="161" dur="2000" fill="hold"/>
                                        <p:tgtEl>
                                          <p:spTgt spid="100"/>
                                        </p:tgtEl>
                                        <p:attrNameLst>
                                          <p:attrName>ppt_w</p:attrName>
                                        </p:attrNameLst>
                                      </p:cBhvr>
                                      <p:tavLst>
                                        <p:tav tm="0" fmla="#ppt_w*sin(2.5*pi*$)">
                                          <p:val>
                                            <p:fltVal val="0"/>
                                          </p:val>
                                        </p:tav>
                                        <p:tav tm="100000">
                                          <p:val>
                                            <p:fltVal val="1"/>
                                          </p:val>
                                        </p:tav>
                                      </p:tavLst>
                                    </p:anim>
                                    <p:anim calcmode="lin" valueType="num">
                                      <p:cBhvr>
                                        <p:cTn id="162" dur="2000" fill="hold"/>
                                        <p:tgtEl>
                                          <p:spTgt spid="100"/>
                                        </p:tgtEl>
                                        <p:attrNameLst>
                                          <p:attrName>ppt_h</p:attrName>
                                        </p:attrNameLst>
                                      </p:cBhvr>
                                      <p:tavLst>
                                        <p:tav tm="0">
                                          <p:val>
                                            <p:strVal val="#ppt_h"/>
                                          </p:val>
                                        </p:tav>
                                        <p:tav tm="100000">
                                          <p:val>
                                            <p:strVal val="#ppt_h"/>
                                          </p:val>
                                        </p:tav>
                                      </p:tavLst>
                                    </p:anim>
                                  </p:childTnLst>
                                </p:cTn>
                              </p:par>
                              <p:par>
                                <p:cTn id="163" presetID="45" presetClass="entr" presetSubtype="0" fill="hold" nodeType="withEffect">
                                  <p:stCondLst>
                                    <p:cond delay="250"/>
                                  </p:stCondLst>
                                  <p:childTnLst>
                                    <p:set>
                                      <p:cBhvr>
                                        <p:cTn id="164" dur="1" fill="hold">
                                          <p:stCondLst>
                                            <p:cond delay="0"/>
                                          </p:stCondLst>
                                        </p:cTn>
                                        <p:tgtEl>
                                          <p:spTgt spid="103"/>
                                        </p:tgtEl>
                                        <p:attrNameLst>
                                          <p:attrName>style.visibility</p:attrName>
                                        </p:attrNameLst>
                                      </p:cBhvr>
                                      <p:to>
                                        <p:strVal val="visible"/>
                                      </p:to>
                                    </p:set>
                                    <p:animEffect transition="in" filter="fade">
                                      <p:cBhvr>
                                        <p:cTn id="165" dur="2000"/>
                                        <p:tgtEl>
                                          <p:spTgt spid="103"/>
                                        </p:tgtEl>
                                      </p:cBhvr>
                                    </p:animEffect>
                                    <p:anim calcmode="lin" valueType="num">
                                      <p:cBhvr>
                                        <p:cTn id="166" dur="2000" fill="hold"/>
                                        <p:tgtEl>
                                          <p:spTgt spid="103"/>
                                        </p:tgtEl>
                                        <p:attrNameLst>
                                          <p:attrName>ppt_w</p:attrName>
                                        </p:attrNameLst>
                                      </p:cBhvr>
                                      <p:tavLst>
                                        <p:tav tm="0" fmla="#ppt_w*sin(2.5*pi*$)">
                                          <p:val>
                                            <p:fltVal val="0"/>
                                          </p:val>
                                        </p:tav>
                                        <p:tav tm="100000">
                                          <p:val>
                                            <p:fltVal val="1"/>
                                          </p:val>
                                        </p:tav>
                                      </p:tavLst>
                                    </p:anim>
                                    <p:anim calcmode="lin" valueType="num">
                                      <p:cBhvr>
                                        <p:cTn id="167" dur="2000" fill="hold"/>
                                        <p:tgtEl>
                                          <p:spTgt spid="103"/>
                                        </p:tgtEl>
                                        <p:attrNameLst>
                                          <p:attrName>ppt_h</p:attrName>
                                        </p:attrNameLst>
                                      </p:cBhvr>
                                      <p:tavLst>
                                        <p:tav tm="0">
                                          <p:val>
                                            <p:strVal val="#ppt_h"/>
                                          </p:val>
                                        </p:tav>
                                        <p:tav tm="100000">
                                          <p:val>
                                            <p:strVal val="#ppt_h"/>
                                          </p:val>
                                        </p:tav>
                                      </p:tavLst>
                                    </p:anim>
                                  </p:childTnLst>
                                </p:cTn>
                              </p:par>
                            </p:childTnLst>
                          </p:cTn>
                        </p:par>
                        <p:par>
                          <p:cTn id="168" fill="hold">
                            <p:stCondLst>
                              <p:cond delay="12250"/>
                            </p:stCondLst>
                            <p:childTnLst>
                              <p:par>
                                <p:cTn id="169" presetID="22" presetClass="entr" presetSubtype="2" fill="hold" grpId="0" nodeType="afterEffect">
                                  <p:stCondLst>
                                    <p:cond delay="0"/>
                                  </p:stCondLst>
                                  <p:childTnLst>
                                    <p:set>
                                      <p:cBhvr>
                                        <p:cTn id="170" dur="1" fill="hold">
                                          <p:stCondLst>
                                            <p:cond delay="0"/>
                                          </p:stCondLst>
                                        </p:cTn>
                                        <p:tgtEl>
                                          <p:spTgt spid="91"/>
                                        </p:tgtEl>
                                        <p:attrNameLst>
                                          <p:attrName>style.visibility</p:attrName>
                                        </p:attrNameLst>
                                      </p:cBhvr>
                                      <p:to>
                                        <p:strVal val="visible"/>
                                      </p:to>
                                    </p:set>
                                    <p:animEffect transition="in" filter="wipe(right)">
                                      <p:cBhvr>
                                        <p:cTn id="171" dur="500"/>
                                        <p:tgtEl>
                                          <p:spTgt spid="91"/>
                                        </p:tgtEl>
                                      </p:cBhvr>
                                    </p:animEffect>
                                  </p:childTnLst>
                                </p:cTn>
                              </p:par>
                              <p:par>
                                <p:cTn id="172" presetID="42" presetClass="entr" presetSubtype="0" fill="hold" grpId="0" nodeType="withEffect">
                                  <p:stCondLst>
                                    <p:cond delay="0"/>
                                  </p:stCondLst>
                                  <p:childTnLst>
                                    <p:set>
                                      <p:cBhvr>
                                        <p:cTn id="173" dur="1" fill="hold">
                                          <p:stCondLst>
                                            <p:cond delay="0"/>
                                          </p:stCondLst>
                                        </p:cTn>
                                        <p:tgtEl>
                                          <p:spTgt spid="87"/>
                                        </p:tgtEl>
                                        <p:attrNameLst>
                                          <p:attrName>style.visibility</p:attrName>
                                        </p:attrNameLst>
                                      </p:cBhvr>
                                      <p:to>
                                        <p:strVal val="visible"/>
                                      </p:to>
                                    </p:set>
                                    <p:animEffect transition="in" filter="fade">
                                      <p:cBhvr>
                                        <p:cTn id="174" dur="1000"/>
                                        <p:tgtEl>
                                          <p:spTgt spid="87"/>
                                        </p:tgtEl>
                                      </p:cBhvr>
                                    </p:animEffect>
                                    <p:anim calcmode="lin" valueType="num">
                                      <p:cBhvr>
                                        <p:cTn id="175" dur="1000" fill="hold"/>
                                        <p:tgtEl>
                                          <p:spTgt spid="87"/>
                                        </p:tgtEl>
                                        <p:attrNameLst>
                                          <p:attrName>ppt_x</p:attrName>
                                        </p:attrNameLst>
                                      </p:cBhvr>
                                      <p:tavLst>
                                        <p:tav tm="0">
                                          <p:val>
                                            <p:strVal val="#ppt_x"/>
                                          </p:val>
                                        </p:tav>
                                        <p:tav tm="100000">
                                          <p:val>
                                            <p:strVal val="#ppt_x"/>
                                          </p:val>
                                        </p:tav>
                                      </p:tavLst>
                                    </p:anim>
                                    <p:anim calcmode="lin" valueType="num">
                                      <p:cBhvr>
                                        <p:cTn id="176" dur="1000" fill="hold"/>
                                        <p:tgtEl>
                                          <p:spTgt spid="87"/>
                                        </p:tgtEl>
                                        <p:attrNameLst>
                                          <p:attrName>ppt_y</p:attrName>
                                        </p:attrNameLst>
                                      </p:cBhvr>
                                      <p:tavLst>
                                        <p:tav tm="0">
                                          <p:val>
                                            <p:strVal val="#ppt_y+.1"/>
                                          </p:val>
                                        </p:tav>
                                        <p:tav tm="100000">
                                          <p:val>
                                            <p:strVal val="#ppt_y"/>
                                          </p:val>
                                        </p:tav>
                                      </p:tavLst>
                                    </p:anim>
                                  </p:childTnLst>
                                </p:cTn>
                              </p:par>
                            </p:childTnLst>
                          </p:cTn>
                        </p:par>
                        <p:par>
                          <p:cTn id="177" fill="hold">
                            <p:stCondLst>
                              <p:cond delay="13250"/>
                            </p:stCondLst>
                            <p:childTnLst>
                              <p:par>
                                <p:cTn id="178" presetID="35" presetClass="path" presetSubtype="0" accel="50000" decel="50000" fill="hold" nodeType="afterEffect">
                                  <p:stCondLst>
                                    <p:cond delay="0"/>
                                  </p:stCondLst>
                                  <p:childTnLst>
                                    <p:animMotion origin="layout" path="M 5.55556E-7 -1.11111E-6 L -0.36632 0.19537 " pathEditMode="relative" rAng="0" ptsTypes="AA">
                                      <p:cBhvr>
                                        <p:cTn id="179" dur="2000" fill="hold"/>
                                        <p:tgtEl>
                                          <p:spTgt spid="105"/>
                                        </p:tgtEl>
                                        <p:attrNameLst>
                                          <p:attrName>ppt_x</p:attrName>
                                          <p:attrName>ppt_y</p:attrName>
                                        </p:attrNameLst>
                                      </p:cBhvr>
                                      <p:rCtr x="-18316" y="9769"/>
                                    </p:animMotion>
                                  </p:childTnLst>
                                </p:cTn>
                              </p:par>
                              <p:par>
                                <p:cTn id="180" presetID="35" presetClass="path" presetSubtype="0" accel="50000" decel="50000" fill="hold" nodeType="withEffect">
                                  <p:stCondLst>
                                    <p:cond delay="250"/>
                                  </p:stCondLst>
                                  <p:childTnLst>
                                    <p:animMotion origin="layout" path="M -3.05556E-6 -4.81481E-6 L -0.34027 0.17963 " pathEditMode="relative" rAng="0" ptsTypes="AA">
                                      <p:cBhvr>
                                        <p:cTn id="181" dur="2000" fill="hold"/>
                                        <p:tgtEl>
                                          <p:spTgt spid="104"/>
                                        </p:tgtEl>
                                        <p:attrNameLst>
                                          <p:attrName>ppt_x</p:attrName>
                                          <p:attrName>ppt_y</p:attrName>
                                        </p:attrNameLst>
                                      </p:cBhvr>
                                      <p:rCtr x="-17014" y="8981"/>
                                    </p:animMotion>
                                  </p:childTnLst>
                                </p:cTn>
                              </p:par>
                              <p:par>
                                <p:cTn id="182" presetID="35" presetClass="path" presetSubtype="0" accel="50000" decel="50000" fill="hold" nodeType="withEffect">
                                  <p:stCondLst>
                                    <p:cond delay="500"/>
                                  </p:stCondLst>
                                  <p:childTnLst>
                                    <p:animMotion origin="layout" path="M -3.88889E-6 4.07407E-6 L -0.50555 0.30509 " pathEditMode="relative" rAng="0" ptsTypes="AA">
                                      <p:cBhvr>
                                        <p:cTn id="183" dur="2000" fill="hold"/>
                                        <p:tgtEl>
                                          <p:spTgt spid="102"/>
                                        </p:tgtEl>
                                        <p:attrNameLst>
                                          <p:attrName>ppt_x</p:attrName>
                                          <p:attrName>ppt_y</p:attrName>
                                        </p:attrNameLst>
                                      </p:cBhvr>
                                      <p:rCtr x="-25278" y="15255"/>
                                    </p:animMotion>
                                  </p:childTnLst>
                                </p:cTn>
                              </p:par>
                              <p:par>
                                <p:cTn id="184" presetID="35" presetClass="path" presetSubtype="0" accel="50000" decel="50000" fill="hold" nodeType="withEffect">
                                  <p:stCondLst>
                                    <p:cond delay="750"/>
                                  </p:stCondLst>
                                  <p:childTnLst>
                                    <p:animMotion origin="layout" path="M -1.38889E-6 -3.33333E-6 L -0.54618 0.20579 " pathEditMode="relative" rAng="0" ptsTypes="AA">
                                      <p:cBhvr>
                                        <p:cTn id="185" dur="2000" fill="hold"/>
                                        <p:tgtEl>
                                          <p:spTgt spid="101"/>
                                        </p:tgtEl>
                                        <p:attrNameLst>
                                          <p:attrName>ppt_x</p:attrName>
                                          <p:attrName>ppt_y</p:attrName>
                                        </p:attrNameLst>
                                      </p:cBhvr>
                                      <p:rCtr x="-27309" y="10278"/>
                                    </p:animMotion>
                                  </p:childTnLst>
                                </p:cTn>
                              </p:par>
                              <p:par>
                                <p:cTn id="186" presetID="35" presetClass="path" presetSubtype="0" accel="50000" decel="50000" fill="hold" nodeType="withEffect">
                                  <p:stCondLst>
                                    <p:cond delay="250"/>
                                  </p:stCondLst>
                                  <p:childTnLst>
                                    <p:animMotion origin="layout" path="M -4.72222E-6 4.07407E-6 L -0.63732 0.30509 " pathEditMode="relative" rAng="0" ptsTypes="AA">
                                      <p:cBhvr>
                                        <p:cTn id="187" dur="2000" fill="hold"/>
                                        <p:tgtEl>
                                          <p:spTgt spid="100"/>
                                        </p:tgtEl>
                                        <p:attrNameLst>
                                          <p:attrName>ppt_x</p:attrName>
                                          <p:attrName>ppt_y</p:attrName>
                                        </p:attrNameLst>
                                      </p:cBhvr>
                                      <p:rCtr x="-31875" y="15255"/>
                                    </p:animMotion>
                                  </p:childTnLst>
                                </p:cTn>
                              </p:par>
                              <p:par>
                                <p:cTn id="188" presetID="35" presetClass="path" presetSubtype="0" accel="50000" decel="50000" fill="hold" nodeType="withEffect">
                                  <p:stCondLst>
                                    <p:cond delay="500"/>
                                  </p:stCondLst>
                                  <p:childTnLst>
                                    <p:animMotion origin="layout" path="M 4.72222E-6 -3.33333E-6 L -0.70226 0.30394 " pathEditMode="relative" rAng="0" ptsTypes="AA">
                                      <p:cBhvr>
                                        <p:cTn id="189" dur="2000" fill="hold"/>
                                        <p:tgtEl>
                                          <p:spTgt spid="103"/>
                                        </p:tgtEl>
                                        <p:attrNameLst>
                                          <p:attrName>ppt_x</p:attrName>
                                          <p:attrName>ppt_y</p:attrName>
                                        </p:attrNameLst>
                                      </p:cBhvr>
                                      <p:rCtr x="-35122" y="15185"/>
                                    </p:animMotion>
                                  </p:childTnLst>
                                </p:cTn>
                              </p:par>
                              <p:par>
                                <p:cTn id="190" presetID="22" presetClass="entr" presetSubtype="1" fill="hold" grpId="0" nodeType="withEffect">
                                  <p:stCondLst>
                                    <p:cond delay="500"/>
                                  </p:stCondLst>
                                  <p:childTnLst>
                                    <p:set>
                                      <p:cBhvr>
                                        <p:cTn id="191" dur="1" fill="hold">
                                          <p:stCondLst>
                                            <p:cond delay="0"/>
                                          </p:stCondLst>
                                        </p:cTn>
                                        <p:tgtEl>
                                          <p:spTgt spid="60"/>
                                        </p:tgtEl>
                                        <p:attrNameLst>
                                          <p:attrName>style.visibility</p:attrName>
                                        </p:attrNameLst>
                                      </p:cBhvr>
                                      <p:to>
                                        <p:strVal val="visible"/>
                                      </p:to>
                                    </p:set>
                                    <p:animEffect transition="in" filter="wipe(up)">
                                      <p:cBhvr>
                                        <p:cTn id="192" dur="3000"/>
                                        <p:tgtEl>
                                          <p:spTgt spid="60"/>
                                        </p:tgtEl>
                                      </p:cBhvr>
                                    </p:animEffect>
                                  </p:childTnLst>
                                </p:cTn>
                              </p:par>
                              <p:par>
                                <p:cTn id="193" presetID="10" presetClass="entr" presetSubtype="0" fill="hold" grpId="0" nodeType="withEffect">
                                  <p:stCondLst>
                                    <p:cond delay="750"/>
                                  </p:stCondLst>
                                  <p:childTnLst>
                                    <p:set>
                                      <p:cBhvr>
                                        <p:cTn id="194" dur="1" fill="hold">
                                          <p:stCondLst>
                                            <p:cond delay="0"/>
                                          </p:stCondLst>
                                        </p:cTn>
                                        <p:tgtEl>
                                          <p:spTgt spid="58"/>
                                        </p:tgtEl>
                                        <p:attrNameLst>
                                          <p:attrName>style.visibility</p:attrName>
                                        </p:attrNameLst>
                                      </p:cBhvr>
                                      <p:to>
                                        <p:strVal val="visible"/>
                                      </p:to>
                                    </p:set>
                                    <p:animEffect transition="in" filter="fade">
                                      <p:cBhvr>
                                        <p:cTn id="195" dur="1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50" grpId="0" animBg="1"/>
      <p:bldP spid="89" grpId="0" animBg="1"/>
      <p:bldP spid="91" grpId="0" animBg="1"/>
      <p:bldP spid="58" grpId="0" animBg="1"/>
      <p:bldP spid="59" grpId="0" animBg="1"/>
      <p:bldP spid="60" grpId="0" animBg="1"/>
      <p:bldP spid="84" grpId="0" animBg="1"/>
      <p:bldP spid="64" grpId="0" animBg="1"/>
      <p:bldP spid="87" grpId="0" animBg="1"/>
      <p:bldP spid="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994BE-66F9-25B8-2F5B-C188E63FD855}"/>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49FD62D7-8C2A-3803-8D16-C4B8580F08A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CB70773-9557-EA56-E896-8B7F9D40FC41}"/>
              </a:ext>
            </a:extLst>
          </p:cNvPr>
          <p:cNvSpPr txBox="1"/>
          <p:nvPr/>
        </p:nvSpPr>
        <p:spPr>
          <a:xfrm>
            <a:off x="2528637" y="210737"/>
            <a:ext cx="7134726" cy="830997"/>
          </a:xfrm>
          <a:prstGeom prst="rect">
            <a:avLst/>
          </a:prstGeom>
          <a:noFill/>
        </p:spPr>
        <p:txBody>
          <a:bodyPr wrap="square" rtlCol="0">
            <a:spAutoFit/>
          </a:bodyPr>
          <a:lstStyle/>
          <a:p>
            <a:pPr algn="ctr"/>
            <a:r>
              <a:rPr lang="en-US" sz="4800" dirty="0">
                <a:latin typeface="Bahnschrift" panose="020B0502040204020203" pitchFamily="34" charset="0"/>
                <a:ea typeface="Calibri" panose="020F0502020204030204" pitchFamily="34" charset="0"/>
                <a:cs typeface="Calibri" panose="020F0502020204030204" pitchFamily="34" charset="0"/>
              </a:rPr>
              <a:t>Understanding Food Cost</a:t>
            </a:r>
          </a:p>
        </p:txBody>
      </p:sp>
      <p:cxnSp>
        <p:nvCxnSpPr>
          <p:cNvPr id="5" name="Straight Connector 4">
            <a:extLst>
              <a:ext uri="{FF2B5EF4-FFF2-40B4-BE49-F238E27FC236}">
                <a16:creationId xmlns:a16="http://schemas.microsoft.com/office/drawing/2014/main" id="{8571ABE9-124B-F856-325B-B3DA7507AB3D}"/>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2F4B8048-A690-48D7-49A4-267BD8946C54}"/>
              </a:ext>
            </a:extLst>
          </p:cNvPr>
          <p:cNvSpPr txBox="1"/>
          <p:nvPr/>
        </p:nvSpPr>
        <p:spPr>
          <a:xfrm>
            <a:off x="994012" y="2498138"/>
            <a:ext cx="10203976" cy="482633"/>
          </a:xfrm>
          <a:prstGeom prst="rect">
            <a:avLst/>
          </a:prstGeom>
          <a:noFill/>
        </p:spPr>
        <p:txBody>
          <a:bodyPr wrap="square">
            <a:spAutoFit/>
          </a:bodyPr>
          <a:lstStyle/>
          <a:p>
            <a:pPr marL="0" marR="0" lvl="0" indent="0" algn="ctr" defTabSz="914400" rtl="0" eaLnBrk="1" fontAlgn="auto" latinLnBrk="0" hangingPunct="1">
              <a:lnSpc>
                <a:spcPct val="90000"/>
              </a:lnSpc>
              <a:spcBef>
                <a:spcPts val="800"/>
              </a:spcBef>
              <a:spcAft>
                <a:spcPts val="0"/>
              </a:spcAft>
              <a:buClr>
                <a:srgbClr val="000000"/>
              </a:buClr>
              <a:buSzPts val="1400"/>
              <a:buFont typeface="Lato"/>
              <a:buNone/>
              <a:tabLst/>
              <a:defRPr/>
            </a:pPr>
            <a:r>
              <a:rPr kumimoji="0" lang="en-US" sz="2800" b="0" i="0" u="none" strike="noStrike" kern="0" cap="none" spc="0" normalizeH="0" baseline="0" noProof="0" dirty="0">
                <a:ln>
                  <a:noFill/>
                </a:ln>
                <a:solidFill>
                  <a:srgbClr val="000000"/>
                </a:solidFill>
                <a:effectLst/>
                <a:uLnTx/>
                <a:uFillTx/>
                <a:ea typeface="Lato"/>
                <a:cs typeface="Lato"/>
                <a:sym typeface="Lato"/>
              </a:rPr>
              <a:t>Calculating food </a:t>
            </a:r>
            <a:r>
              <a:rPr lang="en-US" sz="2800" kern="0" dirty="0">
                <a:solidFill>
                  <a:srgbClr val="000000"/>
                </a:solidFill>
                <a:ea typeface="Lato"/>
                <a:cs typeface="Lato"/>
                <a:sym typeface="Lato"/>
              </a:rPr>
              <a:t>cost is</a:t>
            </a:r>
            <a:r>
              <a:rPr kumimoji="0" lang="en-US" sz="2800" b="0" i="0" u="none" strike="noStrike" kern="0" cap="none" spc="0" normalizeH="0" baseline="0" noProof="0" dirty="0">
                <a:ln>
                  <a:noFill/>
                </a:ln>
                <a:solidFill>
                  <a:srgbClr val="000000"/>
                </a:solidFill>
                <a:effectLst/>
                <a:uLnTx/>
                <a:uFillTx/>
                <a:ea typeface="Lato"/>
                <a:cs typeface="Lato"/>
                <a:sym typeface="Lato"/>
              </a:rPr>
              <a:t> food </a:t>
            </a:r>
            <a:r>
              <a:rPr lang="en-US" sz="2800" kern="0" dirty="0">
                <a:solidFill>
                  <a:srgbClr val="000000"/>
                </a:solidFill>
                <a:ea typeface="Lato"/>
                <a:cs typeface="Lato"/>
                <a:sym typeface="Lato"/>
              </a:rPr>
              <a:t>u</a:t>
            </a:r>
            <a:r>
              <a:rPr kumimoji="0" lang="en-US" sz="2800" b="0" i="0" u="none" strike="noStrike" kern="0" cap="none" spc="0" normalizeH="0" baseline="0" noProof="0" dirty="0">
                <a:ln>
                  <a:noFill/>
                </a:ln>
                <a:solidFill>
                  <a:srgbClr val="000000"/>
                </a:solidFill>
                <a:effectLst/>
                <a:uLnTx/>
                <a:uFillTx/>
                <a:ea typeface="Lato"/>
                <a:cs typeface="Lato"/>
                <a:sym typeface="Lato"/>
              </a:rPr>
              <a:t>sage compared to weekly revenue. </a:t>
            </a:r>
          </a:p>
        </p:txBody>
      </p:sp>
      <p:grpSp>
        <p:nvGrpSpPr>
          <p:cNvPr id="31" name="Group 30">
            <a:extLst>
              <a:ext uri="{FF2B5EF4-FFF2-40B4-BE49-F238E27FC236}">
                <a16:creationId xmlns:a16="http://schemas.microsoft.com/office/drawing/2014/main" id="{C8F9CF28-62A8-FA95-63EE-F00FD17B95C2}"/>
              </a:ext>
            </a:extLst>
          </p:cNvPr>
          <p:cNvGrpSpPr/>
          <p:nvPr/>
        </p:nvGrpSpPr>
        <p:grpSpPr>
          <a:xfrm>
            <a:off x="1721708" y="5775258"/>
            <a:ext cx="8748584" cy="712817"/>
            <a:chOff x="1556987" y="5775258"/>
            <a:chExt cx="8748584" cy="712817"/>
          </a:xfrm>
        </p:grpSpPr>
        <p:sp>
          <p:nvSpPr>
            <p:cNvPr id="30" name="Rectangle 29">
              <a:extLst>
                <a:ext uri="{FF2B5EF4-FFF2-40B4-BE49-F238E27FC236}">
                  <a16:creationId xmlns:a16="http://schemas.microsoft.com/office/drawing/2014/main" id="{1EE1DC3F-4471-BF12-723E-528F0E79D3D1}"/>
                </a:ext>
              </a:extLst>
            </p:cNvPr>
            <p:cNvSpPr/>
            <p:nvPr/>
          </p:nvSpPr>
          <p:spPr>
            <a:xfrm>
              <a:off x="1581914" y="5775258"/>
              <a:ext cx="8698731" cy="712817"/>
            </a:xfrm>
            <a:prstGeom prst="rect">
              <a:avLst/>
            </a:prstGeom>
            <a:solidFill>
              <a:srgbClr val="E5EDE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6C568F-3025-5823-CCBB-72AC94DC301B}"/>
                </a:ext>
              </a:extLst>
            </p:cNvPr>
            <p:cNvSpPr txBox="1"/>
            <p:nvPr/>
          </p:nvSpPr>
          <p:spPr>
            <a:xfrm>
              <a:off x="1556987" y="5891487"/>
              <a:ext cx="8748584" cy="482633"/>
            </a:xfrm>
            <a:prstGeom prst="rect">
              <a:avLst/>
            </a:prstGeom>
            <a:noFill/>
            <a:scene3d>
              <a:camera prst="orthographicFront"/>
              <a:lightRig rig="threePt" dir="t"/>
            </a:scene3d>
            <a:sp3d>
              <a:bevelT/>
            </a:sp3d>
          </p:spPr>
          <p:txBody>
            <a:bodyPr wrap="square">
              <a:spAutoFit/>
            </a:bodyPr>
            <a:lstStyle/>
            <a:p>
              <a:pPr lvl="0">
                <a:lnSpc>
                  <a:spcPct val="90000"/>
                </a:lnSpc>
                <a:spcBef>
                  <a:spcPts val="800"/>
                </a:spcBef>
                <a:buClr>
                  <a:srgbClr val="000000"/>
                </a:buClr>
                <a:buSzPts val="1400"/>
                <a:defRPr/>
              </a:pPr>
              <a:r>
                <a:rPr kumimoji="0" lang="en-US" sz="2800" b="1" i="0" u="none" strike="noStrike" kern="0" cap="none" spc="0" normalizeH="0" baseline="0" noProof="0" dirty="0">
                  <a:ln>
                    <a:noFill/>
                  </a:ln>
                  <a:solidFill>
                    <a:srgbClr val="000000"/>
                  </a:solidFill>
                  <a:effectLst/>
                  <a:uLnTx/>
                  <a:uFillTx/>
                  <a:latin typeface="Aptos" panose="02110004020202020204"/>
                  <a:ea typeface="+mn-ea"/>
                  <a:cs typeface="+mn-cs"/>
                </a:rPr>
                <a:t>Formula:</a:t>
              </a:r>
              <a:r>
                <a:rPr lang="en-US" sz="2800" b="1" kern="0" noProof="0" dirty="0">
                  <a:solidFill>
                    <a:srgbClr val="000000"/>
                  </a:solidFill>
                  <a:latin typeface="Aptos" panose="02110004020202020204"/>
                  <a:ea typeface="Lato"/>
                  <a:cs typeface="Lato"/>
                  <a:sym typeface="Lato"/>
                </a:rPr>
                <a:t> </a:t>
              </a:r>
              <a:r>
                <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rPr>
                <a:t>(Food </a:t>
              </a:r>
              <a:r>
                <a:rPr lang="en-US" sz="2800" b="1" kern="0" dirty="0">
                  <a:solidFill>
                    <a:srgbClr val="000000"/>
                  </a:solidFill>
                  <a:latin typeface="Aptos" panose="02110004020202020204"/>
                  <a:ea typeface="Lato"/>
                  <a:cs typeface="Lato"/>
                  <a:sym typeface="Lato"/>
                </a:rPr>
                <a:t>Cost÷</a:t>
              </a:r>
              <a:r>
                <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rPr>
                <a:t>Revenues X 100)</a:t>
              </a:r>
              <a:r>
                <a:rPr lang="en-US" sz="2800" kern="0" dirty="0">
                  <a:solidFill>
                    <a:srgbClr val="000000"/>
                  </a:solidFill>
                  <a:ea typeface="Lato"/>
                  <a:cs typeface="Lato"/>
                  <a:sym typeface="Lato"/>
                </a:rPr>
                <a:t> =Food Cost % </a:t>
              </a:r>
              <a:endPar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endParaRPr>
            </a:p>
          </p:txBody>
        </p:sp>
      </p:grpSp>
      <p:grpSp>
        <p:nvGrpSpPr>
          <p:cNvPr id="27" name="Group 26">
            <a:extLst>
              <a:ext uri="{FF2B5EF4-FFF2-40B4-BE49-F238E27FC236}">
                <a16:creationId xmlns:a16="http://schemas.microsoft.com/office/drawing/2014/main" id="{0169C164-2E36-B905-ABEF-88789679D54A}"/>
              </a:ext>
            </a:extLst>
          </p:cNvPr>
          <p:cNvGrpSpPr/>
          <p:nvPr/>
        </p:nvGrpSpPr>
        <p:grpSpPr>
          <a:xfrm>
            <a:off x="552725" y="3313633"/>
            <a:ext cx="11369800" cy="2437284"/>
            <a:chOff x="517769" y="2959156"/>
            <a:chExt cx="11369800" cy="2437284"/>
          </a:xfrm>
        </p:grpSpPr>
        <p:sp>
          <p:nvSpPr>
            <p:cNvPr id="16" name="Rectangle 15">
              <a:extLst>
                <a:ext uri="{FF2B5EF4-FFF2-40B4-BE49-F238E27FC236}">
                  <a16:creationId xmlns:a16="http://schemas.microsoft.com/office/drawing/2014/main" id="{C1A5489B-0B23-E58F-4320-244C4F10DD48}"/>
                </a:ext>
              </a:extLst>
            </p:cNvPr>
            <p:cNvSpPr/>
            <p:nvPr/>
          </p:nvSpPr>
          <p:spPr>
            <a:xfrm>
              <a:off x="517769" y="3004015"/>
              <a:ext cx="11351916" cy="2091884"/>
            </a:xfrm>
            <a:prstGeom prst="rect">
              <a:avLst/>
            </a:prstGeom>
            <a:solidFill>
              <a:schemeClr val="accent2">
                <a:lumMod val="20000"/>
                <a:lumOff val="80000"/>
              </a:schemeClr>
            </a:solidFill>
            <a:ln w="12700"/>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DBFF5C4-D5D5-8ACF-083D-158ED6EF2F8E}"/>
                </a:ext>
              </a:extLst>
            </p:cNvPr>
            <p:cNvSpPr txBox="1"/>
            <p:nvPr/>
          </p:nvSpPr>
          <p:spPr>
            <a:xfrm>
              <a:off x="535652" y="3271927"/>
              <a:ext cx="11351917" cy="492443"/>
            </a:xfrm>
            <a:prstGeom prst="rect">
              <a:avLst/>
            </a:prstGeom>
            <a:noFill/>
          </p:spPr>
          <p:txBody>
            <a:bodyPr wrap="square">
              <a:spAutoFit/>
            </a:bodyPr>
            <a:lstStyle/>
            <a:p>
              <a:r>
                <a:rPr kumimoji="0" lang="en-US" sz="2600" i="1" u="none" strike="noStrike" kern="0" cap="none" spc="0" normalizeH="0" baseline="0" noProof="0" dirty="0">
                  <a:ln>
                    <a:noFill/>
                  </a:ln>
                  <a:solidFill>
                    <a:srgbClr val="000000"/>
                  </a:solidFill>
                  <a:uLnTx/>
                  <a:uFillTx/>
                  <a:latin typeface="Aptos" panose="02110004020202020204"/>
                  <a:ea typeface="Lato"/>
                  <a:cs typeface="Lato"/>
                  <a:sym typeface="Lato"/>
                </a:rPr>
                <a:t>Opening inventory </a:t>
              </a:r>
              <a:r>
                <a:rPr kumimoji="0" lang="en-US" sz="2600" i="0" u="none" strike="noStrike" kern="0" cap="none" spc="0" normalizeH="0" baseline="0" noProof="0" dirty="0">
                  <a:ln>
                    <a:noFill/>
                  </a:ln>
                  <a:solidFill>
                    <a:srgbClr val="000000"/>
                  </a:solidFill>
                  <a:effectLst/>
                  <a:uLnTx/>
                  <a:uFillTx/>
                  <a:latin typeface="Aptos" panose="02110004020202020204"/>
                  <a:ea typeface="Lato"/>
                  <a:cs typeface="Lato"/>
                  <a:sym typeface="Lato"/>
                </a:rPr>
                <a:t>+ </a:t>
              </a:r>
              <a:r>
                <a:rPr lang="en-US" sz="2600" i="1" kern="0" dirty="0">
                  <a:solidFill>
                    <a:srgbClr val="000000"/>
                  </a:solidFill>
                  <a:latin typeface="Aptos" panose="02110004020202020204"/>
                  <a:ea typeface="Lato"/>
                  <a:cs typeface="Lato"/>
                  <a:sym typeface="Lato"/>
                </a:rPr>
                <a:t>P</a:t>
              </a:r>
              <a:r>
                <a:rPr kumimoji="0" lang="en-US" sz="2600" i="1" u="none" strike="noStrike" kern="0" cap="none" spc="0" normalizeH="0" baseline="0" noProof="0" dirty="0" err="1">
                  <a:ln>
                    <a:noFill/>
                  </a:ln>
                  <a:solidFill>
                    <a:srgbClr val="000000"/>
                  </a:solidFill>
                  <a:effectLst/>
                  <a:uLnTx/>
                  <a:uFillTx/>
                  <a:latin typeface="Aptos" panose="02110004020202020204"/>
                  <a:ea typeface="Lato"/>
                  <a:cs typeface="Lato"/>
                  <a:sym typeface="Lato"/>
                </a:rPr>
                <a:t>urchases</a:t>
              </a:r>
              <a:r>
                <a:rPr kumimoji="0" lang="en-US" sz="2600" i="0" u="none" strike="noStrike" kern="0" cap="none" spc="0" normalizeH="0" baseline="0" noProof="0" dirty="0">
                  <a:ln>
                    <a:noFill/>
                  </a:ln>
                  <a:solidFill>
                    <a:srgbClr val="000000"/>
                  </a:solidFill>
                  <a:effectLst/>
                  <a:uLnTx/>
                  <a:uFillTx/>
                  <a:latin typeface="Aptos" panose="02110004020202020204"/>
                  <a:ea typeface="Lato"/>
                  <a:cs typeface="Lato"/>
                  <a:sym typeface="Lato"/>
                </a:rPr>
                <a:t> - </a:t>
              </a:r>
              <a:r>
                <a:rPr kumimoji="0" lang="en-US" sz="2600" i="1" u="none" strike="noStrike" kern="0" cap="none" spc="0" normalizeH="0" baseline="0" noProof="0" dirty="0">
                  <a:ln>
                    <a:noFill/>
                  </a:ln>
                  <a:solidFill>
                    <a:srgbClr val="000000"/>
                  </a:solidFill>
                  <a:effectLst/>
                  <a:uLnTx/>
                  <a:uFillTx/>
                  <a:latin typeface="Aptos" panose="02110004020202020204"/>
                  <a:ea typeface="Lato"/>
                  <a:cs typeface="Lato"/>
                  <a:sym typeface="Lato"/>
                </a:rPr>
                <a:t>transfers out </a:t>
              </a:r>
              <a:r>
                <a:rPr kumimoji="0" lang="en-US" sz="2600" i="0" u="none" strike="noStrike" kern="0" cap="none" spc="0" normalizeH="0" baseline="0" noProof="0" dirty="0">
                  <a:ln>
                    <a:noFill/>
                  </a:ln>
                  <a:solidFill>
                    <a:srgbClr val="000000"/>
                  </a:solidFill>
                  <a:effectLst/>
                  <a:uLnTx/>
                  <a:uFillTx/>
                  <a:latin typeface="Aptos" panose="02110004020202020204"/>
                  <a:ea typeface="Lato"/>
                  <a:cs typeface="Lato"/>
                  <a:sym typeface="Lato"/>
                </a:rPr>
                <a:t>+ </a:t>
              </a:r>
              <a:r>
                <a:rPr kumimoji="0" lang="en-US" sz="2600" i="1" u="none" strike="noStrike" kern="0" cap="none" spc="0" normalizeH="0" baseline="0" noProof="0" dirty="0">
                  <a:ln>
                    <a:noFill/>
                  </a:ln>
                  <a:solidFill>
                    <a:srgbClr val="000000"/>
                  </a:solidFill>
                  <a:effectLst/>
                  <a:uLnTx/>
                  <a:uFillTx/>
                  <a:latin typeface="Aptos" panose="02110004020202020204"/>
                  <a:ea typeface="Lato"/>
                  <a:cs typeface="Lato"/>
                  <a:sym typeface="Lato"/>
                </a:rPr>
                <a:t>transfers in </a:t>
              </a:r>
              <a:r>
                <a:rPr kumimoji="0" lang="en-US" sz="2600" i="0" u="none" strike="noStrike" kern="0" cap="none" spc="0" normalizeH="0" baseline="0" noProof="0" dirty="0">
                  <a:ln>
                    <a:noFill/>
                  </a:ln>
                  <a:solidFill>
                    <a:srgbClr val="000000"/>
                  </a:solidFill>
                  <a:effectLst/>
                  <a:uLnTx/>
                  <a:uFillTx/>
                  <a:latin typeface="Aptos" panose="02110004020202020204"/>
                  <a:ea typeface="Lato"/>
                  <a:cs typeface="Lato"/>
                  <a:sym typeface="Lato"/>
                </a:rPr>
                <a:t>– </a:t>
              </a:r>
              <a:r>
                <a:rPr lang="en-US" sz="2600" i="1" kern="0" dirty="0">
                  <a:solidFill>
                    <a:srgbClr val="000000"/>
                  </a:solidFill>
                  <a:latin typeface="Aptos" panose="02110004020202020204"/>
                  <a:ea typeface="Lato"/>
                  <a:cs typeface="Lato"/>
                  <a:sym typeface="Lato"/>
                </a:rPr>
                <a:t>C</a:t>
              </a:r>
              <a:r>
                <a:rPr kumimoji="0" lang="en-US" sz="2600" i="1" u="none" strike="noStrike" kern="0" cap="none" spc="0" normalizeH="0" baseline="0" noProof="0" dirty="0">
                  <a:ln>
                    <a:noFill/>
                  </a:ln>
                  <a:solidFill>
                    <a:srgbClr val="000000"/>
                  </a:solidFill>
                  <a:effectLst/>
                  <a:uLnTx/>
                  <a:uFillTx/>
                  <a:latin typeface="Aptos" panose="02110004020202020204"/>
                  <a:ea typeface="Lato"/>
                  <a:cs typeface="Lato"/>
                  <a:sym typeface="Lato"/>
                </a:rPr>
                <a:t>losing inventory</a:t>
              </a:r>
              <a:endParaRPr lang="en-US" sz="2600" i="1" dirty="0"/>
            </a:p>
          </p:txBody>
        </p:sp>
        <p:pic>
          <p:nvPicPr>
            <p:cNvPr id="14" name="Picture 13" descr="A person standing in a warehouse&#10;&#10;AI-generated content may be incorrect.">
              <a:extLst>
                <a:ext uri="{FF2B5EF4-FFF2-40B4-BE49-F238E27FC236}">
                  <a16:creationId xmlns:a16="http://schemas.microsoft.com/office/drawing/2014/main" id="{E37F74F5-2D07-7958-6A50-9FA9AABC4A5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6000" y1="32300" x2="32350" y2="39500"/>
                          <a14:foregroundMark x1="32350" y1="39500" x2="34600" y2="64900"/>
                          <a14:foregroundMark x1="43400" y1="41950" x2="43400" y2="41950"/>
                          <a14:backgroundMark x1="26350" y1="22650" x2="18300" y2="72300"/>
                          <a14:backgroundMark x1="24450" y1="48400" x2="25650" y2="61250"/>
                          <a14:backgroundMark x1="25650" y1="61250" x2="25850" y2="61400"/>
                          <a14:backgroundMark x1="43900" y1="62100" x2="43200" y2="47900"/>
                          <a14:backgroundMark x1="44250" y1="27000" x2="42700" y2="34550"/>
                          <a14:backgroundMark x1="45150" y1="37550" x2="40750" y2="36300"/>
                          <a14:backgroundMark x1="49700" y1="33150" x2="50600" y2="33150"/>
                          <a14:backgroundMark x1="52150" y1="33350" x2="50400" y2="34550"/>
                          <a14:backgroundMark x1="49350" y1="40000" x2="49350" y2="39100"/>
                          <a14:backgroundMark x1="51800" y1="44050" x2="49350" y2="45250"/>
                          <a14:backgroundMark x1="51650" y1="56300" x2="50400" y2="55950"/>
                          <a14:backgroundMark x1="60750" y1="57350" x2="60750" y2="57350"/>
                          <a14:backgroundMark x1="46550" y1="45800" x2="41800" y2="4615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83651" y="3551454"/>
              <a:ext cx="1844986" cy="1844986"/>
            </a:xfrm>
            <a:prstGeom prst="rect">
              <a:avLst/>
            </a:prstGeom>
          </p:spPr>
        </p:pic>
        <p:pic>
          <p:nvPicPr>
            <p:cNvPr id="17" name="Picture 16" descr="A invoice with a yellow ribbon&#10;&#10;AI-generated content may be incorrect.">
              <a:extLst>
                <a:ext uri="{FF2B5EF4-FFF2-40B4-BE49-F238E27FC236}">
                  <a16:creationId xmlns:a16="http://schemas.microsoft.com/office/drawing/2014/main" id="{D66774D8-9088-9D33-038C-5FD67CA6688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07" b="90895" l="9585" r="89617">
                          <a14:foregroundMark x1="74121" y1="12460" x2="30132" y2="8866"/>
                          <a14:foregroundMark x1="25240" y1="8466" x2="24281" y2="8786"/>
                          <a14:foregroundMark x1="69169" y1="30831" x2="35783" y2="39936"/>
                          <a14:foregroundMark x1="44569" y1="32588" x2="30511" y2="39137"/>
                          <a14:foregroundMark x1="25719" y1="13738" x2="40575" y2="12620"/>
                          <a14:foregroundMark x1="71885" y1="89137" x2="38978" y2="88818"/>
                          <a14:foregroundMark x1="38978" y1="88818" x2="33067" y2="90096"/>
                          <a14:foregroundMark x1="35144" y1="87380" x2="25399" y2="83227"/>
                          <a14:foregroundMark x1="25399" y1="83227" x2="24920" y2="82109"/>
                          <a14:foregroundMark x1="26677" y1="89936" x2="37380" y2="85304"/>
                          <a14:foregroundMark x1="38498" y1="27796" x2="27796" y2="39137"/>
                          <a14:foregroundMark x1="33067" y1="30990" x2="45208" y2="36102"/>
                          <a14:foregroundMark x1="35463" y1="27157" x2="25719" y2="34026"/>
                          <a14:foregroundMark x1="25719" y1="34026" x2="28754" y2="34026"/>
                          <a14:foregroundMark x1="77636" y1="89137" x2="77636" y2="90895"/>
                          <a14:backgroundMark x1="25240" y1="8307" x2="30671" y2="7987"/>
                          <a14:backgroundMark x1="28115" y1="7668" x2="25719" y2="7668"/>
                          <a14:backgroundMark x1="24601" y1="7827" x2="25080" y2="798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20548" t="8962" r="20532" b="8912"/>
            <a:stretch/>
          </p:blipFill>
          <p:spPr>
            <a:xfrm>
              <a:off x="3789949" y="3885034"/>
              <a:ext cx="793972" cy="1106666"/>
            </a:xfrm>
            <a:prstGeom prst="rect">
              <a:avLst/>
            </a:prstGeom>
            <a:ln>
              <a:solidFill>
                <a:schemeClr val="tx1"/>
              </a:solidFill>
            </a:ln>
          </p:spPr>
        </p:pic>
        <p:pic>
          <p:nvPicPr>
            <p:cNvPr id="19" name="Picture 18" descr="A school building with a flag on top&#10;&#10;AI-generated content may be incorrect.">
              <a:extLst>
                <a:ext uri="{FF2B5EF4-FFF2-40B4-BE49-F238E27FC236}">
                  <a16:creationId xmlns:a16="http://schemas.microsoft.com/office/drawing/2014/main" id="{E5DEA010-6842-DF3D-F305-6122D79EEC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0" b="97172" l="1875" r="98438">
                          <a14:foregroundMark x1="5417" y1="38215" x2="9583" y2="92646"/>
                          <a14:foregroundMark x1="9583" y1="92646" x2="17083" y2="96794"/>
                          <a14:foregroundMark x1="17083" y1="96794" x2="52344" y2="95977"/>
                          <a14:foregroundMark x1="52344" y1="95977" x2="74375" y2="97360"/>
                          <a14:foregroundMark x1="74375" y1="97360" x2="83542" y2="97046"/>
                          <a14:foregroundMark x1="83542" y1="97046" x2="87188" y2="89566"/>
                          <a14:foregroundMark x1="87188" y1="89566" x2="90729" y2="38592"/>
                          <a14:foregroundMark x1="93073" y1="39472" x2="90573" y2="80264"/>
                          <a14:foregroundMark x1="90573" y1="80264" x2="23750" y2="91640"/>
                          <a14:foregroundMark x1="23750" y1="91640" x2="13229" y2="78755"/>
                          <a14:foregroundMark x1="13229" y1="78755" x2="12708" y2="44940"/>
                          <a14:foregroundMark x1="8594" y1="40352" x2="80729" y2="37524"/>
                          <a14:foregroundMark x1="7448" y1="97360" x2="44792" y2="67882"/>
                          <a14:foregroundMark x1="13438" y1="48963" x2="45417" y2="70333"/>
                          <a14:foregroundMark x1="29688" y1="47706" x2="18646" y2="82967"/>
                          <a14:foregroundMark x1="18646" y1="82967" x2="18646" y2="83344"/>
                          <a14:foregroundMark x1="31563" y1="52797" x2="25208" y2="79635"/>
                          <a14:foregroundMark x1="7865" y1="94532" x2="5833" y2="55248"/>
                          <a14:foregroundMark x1="2083" y1="42615" x2="2083" y2="42615"/>
                          <a14:foregroundMark x1="51354" y1="8611" x2="58021" y2="7542"/>
                          <a14:foregroundMark x1="51198" y1="8045" x2="57448" y2="10685"/>
                          <a14:foregroundMark x1="85104" y1="42300" x2="66042" y2="72784"/>
                          <a14:foregroundMark x1="94948" y1="39975" x2="92083" y2="91955"/>
                          <a14:foregroundMark x1="92083" y1="91955" x2="64531" y2="95789"/>
                          <a14:foregroundMark x1="64531" y1="95789" x2="23854" y2="81710"/>
                          <a14:foregroundMark x1="23854" y1="81710" x2="15313" y2="58957"/>
                          <a14:foregroundMark x1="15313" y1="58957" x2="17604" y2="53363"/>
                          <a14:foregroundMark x1="88281" y1="51728" x2="72448" y2="78944"/>
                          <a14:foregroundMark x1="72448" y1="78944" x2="72448" y2="79133"/>
                          <a14:foregroundMark x1="69219" y1="50723" x2="88125" y2="70710"/>
                          <a14:foregroundMark x1="88125" y1="70710" x2="88125" y2="70710"/>
                          <a14:foregroundMark x1="86563" y1="70522" x2="69219" y2="90698"/>
                          <a14:foregroundMark x1="50365" y1="42803" x2="52240" y2="57008"/>
                          <a14:foregroundMark x1="59479" y1="43180" x2="42188" y2="51226"/>
                          <a14:foregroundMark x1="64167" y1="47517" x2="36823" y2="50723"/>
                          <a14:foregroundMark x1="64271" y1="46323" x2="42344" y2="46323"/>
                          <a14:foregroundMark x1="58333" y1="49654" x2="53698" y2="53174"/>
                          <a14:foregroundMark x1="56146" y1="34004" x2="46979" y2="39661"/>
                          <a14:foregroundMark x1="45104" y1="30673" x2="59375" y2="50157"/>
                          <a14:foregroundMark x1="51042" y1="27907" x2="51198" y2="45255"/>
                          <a14:foregroundMark x1="87865" y1="50534" x2="73594" y2="60717"/>
                          <a14:foregroundMark x1="76354" y1="48272" x2="70521" y2="58391"/>
                          <a14:foregroundMark x1="76510" y1="63356" x2="72448" y2="71025"/>
                          <a14:foregroundMark x1="87865" y1="63356" x2="89323" y2="71779"/>
                          <a14:foregroundMark x1="91042" y1="68070" x2="82083" y2="89252"/>
                          <a14:foregroundMark x1="82083" y1="89252" x2="72240" y2="79573"/>
                          <a14:foregroundMark x1="72240" y1="79573" x2="71719" y2="78567"/>
                          <a14:foregroundMark x1="83073" y1="85292" x2="70990" y2="90698"/>
                          <a14:foregroundMark x1="87135" y1="95789" x2="93646" y2="96166"/>
                          <a14:foregroundMark x1="98438" y1="41923" x2="98438" y2="41923"/>
                          <a14:foregroundMark x1="27083" y1="90886" x2="23177" y2="82464"/>
                          <a14:foregroundMark x1="15313" y1="79824" x2="10938" y2="84915"/>
                          <a14:foregroundMark x1="18073" y1="60151" x2="13125" y2="71590"/>
                          <a14:foregroundMark x1="9219" y1="65242" x2="21094" y2="74544"/>
                          <a14:foregroundMark x1="17031" y1="50723" x2="9323" y2="52608"/>
                          <a14:foregroundMark x1="24167" y1="49277" x2="27656" y2="54180"/>
                          <a14:foregroundMark x1="72708" y1="52483" x2="64167" y2="64048"/>
                          <a14:foregroundMark x1="18229" y1="89315" x2="9740" y2="84349"/>
                          <a14:foregroundMark x1="9740" y1="84349" x2="8594" y2="81207"/>
                          <a14:foregroundMark x1="15313" y1="85418" x2="11094" y2="9402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428244" y="3878822"/>
              <a:ext cx="1335512" cy="1106667"/>
            </a:xfrm>
            <a:prstGeom prst="rect">
              <a:avLst/>
            </a:prstGeom>
          </p:spPr>
        </p:pic>
        <p:pic>
          <p:nvPicPr>
            <p:cNvPr id="20" name="Picture 19" descr="A school building with a flag on top&#10;&#10;AI-generated content may be incorrect.">
              <a:extLst>
                <a:ext uri="{FF2B5EF4-FFF2-40B4-BE49-F238E27FC236}">
                  <a16:creationId xmlns:a16="http://schemas.microsoft.com/office/drawing/2014/main" id="{29EADBF3-9032-B29C-1618-B05B71F3773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0" b="97172" l="1875" r="98438">
                          <a14:foregroundMark x1="5417" y1="38215" x2="9583" y2="92646"/>
                          <a14:foregroundMark x1="9583" y1="92646" x2="17083" y2="96794"/>
                          <a14:foregroundMark x1="17083" y1="96794" x2="52344" y2="95977"/>
                          <a14:foregroundMark x1="52344" y1="95977" x2="74375" y2="97360"/>
                          <a14:foregroundMark x1="74375" y1="97360" x2="83542" y2="97046"/>
                          <a14:foregroundMark x1="83542" y1="97046" x2="87188" y2="89566"/>
                          <a14:foregroundMark x1="87188" y1="89566" x2="90729" y2="38592"/>
                          <a14:foregroundMark x1="93073" y1="39472" x2="90573" y2="80264"/>
                          <a14:foregroundMark x1="90573" y1="80264" x2="23750" y2="91640"/>
                          <a14:foregroundMark x1="23750" y1="91640" x2="13229" y2="78755"/>
                          <a14:foregroundMark x1="13229" y1="78755" x2="12708" y2="44940"/>
                          <a14:foregroundMark x1="8594" y1="40352" x2="80729" y2="37524"/>
                          <a14:foregroundMark x1="7448" y1="97360" x2="44792" y2="67882"/>
                          <a14:foregroundMark x1="13438" y1="48963" x2="45417" y2="70333"/>
                          <a14:foregroundMark x1="29688" y1="47706" x2="18646" y2="82967"/>
                          <a14:foregroundMark x1="18646" y1="82967" x2="18646" y2="83344"/>
                          <a14:foregroundMark x1="31563" y1="52797" x2="25208" y2="79635"/>
                          <a14:foregroundMark x1="7865" y1="94532" x2="5833" y2="55248"/>
                          <a14:foregroundMark x1="2083" y1="42615" x2="2083" y2="42615"/>
                          <a14:foregroundMark x1="51354" y1="8611" x2="58021" y2="7542"/>
                          <a14:foregroundMark x1="51198" y1="8045" x2="57448" y2="10685"/>
                          <a14:foregroundMark x1="85104" y1="42300" x2="66042" y2="72784"/>
                          <a14:foregroundMark x1="94948" y1="39975" x2="92083" y2="91955"/>
                          <a14:foregroundMark x1="92083" y1="91955" x2="64531" y2="95789"/>
                          <a14:foregroundMark x1="64531" y1="95789" x2="23854" y2="81710"/>
                          <a14:foregroundMark x1="23854" y1="81710" x2="15313" y2="58957"/>
                          <a14:foregroundMark x1="15313" y1="58957" x2="17604" y2="53363"/>
                          <a14:foregroundMark x1="88281" y1="51728" x2="72448" y2="78944"/>
                          <a14:foregroundMark x1="72448" y1="78944" x2="72448" y2="79133"/>
                          <a14:foregroundMark x1="69219" y1="50723" x2="88125" y2="70710"/>
                          <a14:foregroundMark x1="88125" y1="70710" x2="88125" y2="70710"/>
                          <a14:foregroundMark x1="86563" y1="70522" x2="69219" y2="90698"/>
                          <a14:foregroundMark x1="50365" y1="42803" x2="52240" y2="57008"/>
                          <a14:foregroundMark x1="59479" y1="43180" x2="42188" y2="51226"/>
                          <a14:foregroundMark x1="64167" y1="47517" x2="36823" y2="50723"/>
                          <a14:foregroundMark x1="64271" y1="46323" x2="42344" y2="46323"/>
                          <a14:foregroundMark x1="58333" y1="49654" x2="53698" y2="53174"/>
                          <a14:foregroundMark x1="56146" y1="34004" x2="46979" y2="39661"/>
                          <a14:foregroundMark x1="45104" y1="30673" x2="59375" y2="50157"/>
                          <a14:foregroundMark x1="51042" y1="27907" x2="51198" y2="45255"/>
                          <a14:foregroundMark x1="87865" y1="50534" x2="73594" y2="60717"/>
                          <a14:foregroundMark x1="76354" y1="48272" x2="70521" y2="58391"/>
                          <a14:foregroundMark x1="76510" y1="63356" x2="72448" y2="71025"/>
                          <a14:foregroundMark x1="87865" y1="63356" x2="89323" y2="71779"/>
                          <a14:foregroundMark x1="91042" y1="68070" x2="82083" y2="89252"/>
                          <a14:foregroundMark x1="82083" y1="89252" x2="72240" y2="79573"/>
                          <a14:foregroundMark x1="72240" y1="79573" x2="71719" y2="78567"/>
                          <a14:foregroundMark x1="83073" y1="85292" x2="70990" y2="90698"/>
                          <a14:foregroundMark x1="87135" y1="95789" x2="93646" y2="96166"/>
                          <a14:foregroundMark x1="98438" y1="41923" x2="98438" y2="41923"/>
                          <a14:foregroundMark x1="27083" y1="90886" x2="23177" y2="82464"/>
                          <a14:foregroundMark x1="15313" y1="79824" x2="10938" y2="84915"/>
                          <a14:foregroundMark x1="18073" y1="60151" x2="13125" y2="71590"/>
                          <a14:foregroundMark x1="9219" y1="65242" x2="21094" y2="74544"/>
                          <a14:foregroundMark x1="17031" y1="50723" x2="9323" y2="52608"/>
                          <a14:foregroundMark x1="24167" y1="49277" x2="27656" y2="54180"/>
                          <a14:foregroundMark x1="72708" y1="52483" x2="64167" y2="64048"/>
                          <a14:foregroundMark x1="18229" y1="89315" x2="9740" y2="84349"/>
                          <a14:foregroundMark x1="9740" y1="84349" x2="8594" y2="81207"/>
                          <a14:foregroundMark x1="15313" y1="85418" x2="11094" y2="9402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474610" y="3878822"/>
              <a:ext cx="1335512" cy="1106667"/>
            </a:xfrm>
            <a:prstGeom prst="rect">
              <a:avLst/>
            </a:prstGeom>
          </p:spPr>
        </p:pic>
        <p:sp>
          <p:nvSpPr>
            <p:cNvPr id="22" name="TextBox 21">
              <a:extLst>
                <a:ext uri="{FF2B5EF4-FFF2-40B4-BE49-F238E27FC236}">
                  <a16:creationId xmlns:a16="http://schemas.microsoft.com/office/drawing/2014/main" id="{53FDDF9F-C971-AD7D-BA8F-64978DC55714}"/>
                </a:ext>
              </a:extLst>
            </p:cNvPr>
            <p:cNvSpPr txBox="1"/>
            <p:nvPr/>
          </p:nvSpPr>
          <p:spPr>
            <a:xfrm>
              <a:off x="5620880" y="2959156"/>
              <a:ext cx="950240" cy="461665"/>
            </a:xfrm>
            <a:prstGeom prst="rect">
              <a:avLst/>
            </a:prstGeom>
            <a:noFill/>
          </p:spPr>
          <p:txBody>
            <a:bodyPr wrap="square">
              <a:spAutoFit/>
            </a:bodyPr>
            <a:lstStyle/>
            <a:p>
              <a:pPr algn="ctr"/>
              <a:r>
                <a:rPr kumimoji="0" lang="en-US" sz="2400" i="1" u="none" strike="noStrike" kern="0" cap="none" spc="0" normalizeH="0" baseline="0" noProof="0" dirty="0">
                  <a:ln>
                    <a:noFill/>
                  </a:ln>
                  <a:solidFill>
                    <a:srgbClr val="000000"/>
                  </a:solidFill>
                  <a:effectLst/>
                  <a:uLnTx/>
                  <a:uFillTx/>
                  <a:latin typeface="Aptos" panose="02110004020202020204"/>
                  <a:ea typeface="Lato"/>
                  <a:cs typeface="Lato"/>
                  <a:sym typeface="Lato"/>
                </a:rPr>
                <a:t>Stock</a:t>
              </a:r>
              <a:endParaRPr lang="en-US" sz="2400" i="1" dirty="0"/>
            </a:p>
          </p:txBody>
        </p:sp>
        <p:sp>
          <p:nvSpPr>
            <p:cNvPr id="23" name="TextBox 22">
              <a:extLst>
                <a:ext uri="{FF2B5EF4-FFF2-40B4-BE49-F238E27FC236}">
                  <a16:creationId xmlns:a16="http://schemas.microsoft.com/office/drawing/2014/main" id="{89B847E6-5D29-4FD1-6868-17B8F4749ECD}"/>
                </a:ext>
              </a:extLst>
            </p:cNvPr>
            <p:cNvSpPr txBox="1"/>
            <p:nvPr/>
          </p:nvSpPr>
          <p:spPr>
            <a:xfrm>
              <a:off x="7667246" y="2959156"/>
              <a:ext cx="950240" cy="461665"/>
            </a:xfrm>
            <a:prstGeom prst="rect">
              <a:avLst/>
            </a:prstGeom>
            <a:noFill/>
          </p:spPr>
          <p:txBody>
            <a:bodyPr wrap="square">
              <a:spAutoFit/>
            </a:bodyPr>
            <a:lstStyle/>
            <a:p>
              <a:pPr algn="ctr"/>
              <a:r>
                <a:rPr kumimoji="0" lang="en-US" sz="2400" i="1" u="none" strike="noStrike" kern="0" cap="none" spc="0" normalizeH="0" baseline="0" noProof="0" dirty="0">
                  <a:ln>
                    <a:noFill/>
                  </a:ln>
                  <a:solidFill>
                    <a:srgbClr val="000000"/>
                  </a:solidFill>
                  <a:effectLst/>
                  <a:uLnTx/>
                  <a:uFillTx/>
                  <a:latin typeface="Aptos" panose="02110004020202020204"/>
                  <a:ea typeface="Lato"/>
                  <a:cs typeface="Lato"/>
                  <a:sym typeface="Lato"/>
                </a:rPr>
                <a:t>Stock</a:t>
              </a:r>
              <a:endParaRPr lang="en-US" sz="2400" i="1" dirty="0"/>
            </a:p>
          </p:txBody>
        </p:sp>
        <p:sp>
          <p:nvSpPr>
            <p:cNvPr id="25" name="Arrow: Left-Right 24">
              <a:extLst>
                <a:ext uri="{FF2B5EF4-FFF2-40B4-BE49-F238E27FC236}">
                  <a16:creationId xmlns:a16="http://schemas.microsoft.com/office/drawing/2014/main" id="{AC67BC7E-DF6F-0309-2926-01DD8563EE6B}"/>
                </a:ext>
              </a:extLst>
            </p:cNvPr>
            <p:cNvSpPr/>
            <p:nvPr/>
          </p:nvSpPr>
          <p:spPr>
            <a:xfrm>
              <a:off x="6881936" y="4456003"/>
              <a:ext cx="501766" cy="264513"/>
            </a:xfrm>
            <a:prstGeom prst="leftRightArrow">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green dollar sign with two lines&#10;&#10;AI-generated content may be incorrect.">
              <a:extLst>
                <a:ext uri="{FF2B5EF4-FFF2-40B4-BE49-F238E27FC236}">
                  <a16:creationId xmlns:a16="http://schemas.microsoft.com/office/drawing/2014/main" id="{EB019DAB-174B-E726-CC0F-91D25BD4A31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6854352" y="3850629"/>
              <a:ext cx="581526" cy="581526"/>
            </a:xfrm>
            <a:prstGeom prst="rect">
              <a:avLst/>
            </a:prstGeom>
          </p:spPr>
        </p:pic>
        <p:pic>
          <p:nvPicPr>
            <p:cNvPr id="26" name="Picture 25" descr="A person standing in a warehouse&#10;&#10;AI-generated content may be incorrect.">
              <a:extLst>
                <a:ext uri="{FF2B5EF4-FFF2-40B4-BE49-F238E27FC236}">
                  <a16:creationId xmlns:a16="http://schemas.microsoft.com/office/drawing/2014/main" id="{8572700E-050E-9DD3-D538-87555B3D89E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6000" y1="32300" x2="32350" y2="39500"/>
                          <a14:foregroundMark x1="32350" y1="39500" x2="34600" y2="64900"/>
                          <a14:foregroundMark x1="43400" y1="41950" x2="43400" y2="41950"/>
                          <a14:backgroundMark x1="26350" y1="22650" x2="18300" y2="72300"/>
                          <a14:backgroundMark x1="24450" y1="48400" x2="25650" y2="61250"/>
                          <a14:backgroundMark x1="25650" y1="61250" x2="25850" y2="61400"/>
                          <a14:backgroundMark x1="43900" y1="62100" x2="43200" y2="47900"/>
                          <a14:backgroundMark x1="44250" y1="27000" x2="42700" y2="34550"/>
                          <a14:backgroundMark x1="45150" y1="37550" x2="40750" y2="36300"/>
                          <a14:backgroundMark x1="49700" y1="33150" x2="50600" y2="33150"/>
                          <a14:backgroundMark x1="52150" y1="33350" x2="50400" y2="34550"/>
                          <a14:backgroundMark x1="49350" y1="40000" x2="49350" y2="39100"/>
                          <a14:backgroundMark x1="51800" y1="44050" x2="49350" y2="45250"/>
                          <a14:backgroundMark x1="51650" y1="56300" x2="50400" y2="55950"/>
                          <a14:backgroundMark x1="60750" y1="57350" x2="60750" y2="57350"/>
                          <a14:backgroundMark x1="46550" y1="45800" x2="41800" y2="4615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324950" y="3551454"/>
              <a:ext cx="1844986" cy="1844986"/>
            </a:xfrm>
            <a:prstGeom prst="rect">
              <a:avLst/>
            </a:prstGeom>
          </p:spPr>
        </p:pic>
      </p:grpSp>
      <p:sp>
        <p:nvSpPr>
          <p:cNvPr id="8" name="TextBox 7">
            <a:extLst>
              <a:ext uri="{FF2B5EF4-FFF2-40B4-BE49-F238E27FC236}">
                <a16:creationId xmlns:a16="http://schemas.microsoft.com/office/drawing/2014/main" id="{AF7565D2-7208-9BDE-CA77-26382BE61F27}"/>
              </a:ext>
            </a:extLst>
          </p:cNvPr>
          <p:cNvSpPr txBox="1"/>
          <p:nvPr/>
        </p:nvSpPr>
        <p:spPr>
          <a:xfrm>
            <a:off x="239301" y="1314757"/>
            <a:ext cx="11713399" cy="1015663"/>
          </a:xfrm>
          <a:prstGeom prst="rect">
            <a:avLst/>
          </a:prstGeom>
          <a:noFill/>
        </p:spPr>
        <p:txBody>
          <a:bodyPr wrap="none" rtlCol="0">
            <a:spAutoFit/>
          </a:bodyPr>
          <a:lstStyle/>
          <a:p>
            <a:pPr algn="ctr"/>
            <a:r>
              <a:rPr lang="en-US" sz="3000" dirty="0">
                <a:latin typeface="Aptos" panose="020B0004020202020204" pitchFamily="34" charset="0"/>
                <a:ea typeface="Calibri" panose="020F0502020204030204" pitchFamily="34" charset="0"/>
                <a:cs typeface="Calibri" panose="020F0502020204030204" pitchFamily="34" charset="0"/>
              </a:rPr>
              <a:t>Food cost i</a:t>
            </a:r>
            <a:r>
              <a:rPr lang="en-US" sz="3000" i="0" dirty="0">
                <a:effectLst/>
                <a:latin typeface="Aptos" panose="020B0004020202020204" pitchFamily="34" charset="0"/>
                <a:ea typeface="Calibri" panose="020F0502020204030204" pitchFamily="34" charset="0"/>
                <a:cs typeface="Calibri" panose="020F0502020204030204" pitchFamily="34" charset="0"/>
              </a:rPr>
              <a:t>s </a:t>
            </a:r>
            <a:r>
              <a:rPr lang="en-US" sz="3000" b="0" i="0" dirty="0">
                <a:effectLst/>
                <a:latin typeface="Aptos" panose="020B0004020202020204" pitchFamily="34" charset="0"/>
                <a:ea typeface="Calibri" panose="020F0502020204030204" pitchFamily="34" charset="0"/>
                <a:cs typeface="Calibri" panose="020F0502020204030204" pitchFamily="34" charset="0"/>
              </a:rPr>
              <a:t>the expenses related to ingredients and inventory used in </a:t>
            </a:r>
            <a:br>
              <a:rPr lang="en-US" sz="3000" b="0" i="0" dirty="0">
                <a:effectLst/>
                <a:latin typeface="Aptos" panose="020B0004020202020204" pitchFamily="34" charset="0"/>
                <a:ea typeface="Calibri" panose="020F0502020204030204" pitchFamily="34" charset="0"/>
                <a:cs typeface="Calibri" panose="020F0502020204030204" pitchFamily="34" charset="0"/>
              </a:rPr>
            </a:br>
            <a:r>
              <a:rPr lang="en-US" sz="3000" b="0" i="0" dirty="0">
                <a:effectLst/>
                <a:latin typeface="Aptos" panose="020B0004020202020204" pitchFamily="34" charset="0"/>
                <a:ea typeface="Calibri" panose="020F0502020204030204" pitchFamily="34" charset="0"/>
                <a:cs typeface="Calibri" panose="020F0502020204030204" pitchFamily="34" charset="0"/>
              </a:rPr>
              <a:t>preparing food and beverages for sale. </a:t>
            </a:r>
            <a:endParaRPr lang="en-US" sz="3000" dirty="0">
              <a:latin typeface="Aptos"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8830856"/>
      </p:ext>
    </p:extLst>
  </p:cSld>
  <p:clrMapOvr>
    <a:masterClrMapping/>
  </p:clrMapOvr>
  <mc:AlternateContent xmlns:mc="http://schemas.openxmlformats.org/markup-compatibility/2006" xmlns:p14="http://schemas.microsoft.com/office/powerpoint/2010/main">
    <mc:Choice Requires="p14">
      <p:transition spd="slow" p14:dur="2000" advTm="30009"/>
    </mc:Choice>
    <mc:Fallback xmlns="">
      <p:transition spd="slow" advTm="3000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B352C-ED50-3836-FBB7-68AA72EE8283}"/>
            </a:ext>
          </a:extLst>
        </p:cNvPr>
        <p:cNvGrpSpPr/>
        <p:nvPr/>
      </p:nvGrpSpPr>
      <p:grpSpPr>
        <a:xfrm>
          <a:off x="0" y="0"/>
          <a:ext cx="0" cy="0"/>
          <a:chOff x="0" y="0"/>
          <a:chExt cx="0" cy="0"/>
        </a:xfrm>
      </p:grpSpPr>
      <p:pic>
        <p:nvPicPr>
          <p:cNvPr id="2" name="Picture 1" descr="A yellow and white gradient&#10;&#10;AI-generated content may be incorrect.">
            <a:extLst>
              <a:ext uri="{FF2B5EF4-FFF2-40B4-BE49-F238E27FC236}">
                <a16:creationId xmlns:a16="http://schemas.microsoft.com/office/drawing/2014/main" id="{1815685F-061B-388B-88CB-F936CF08066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410CE30-C08B-3C25-DEF8-49384F30C84A}"/>
              </a:ext>
            </a:extLst>
          </p:cNvPr>
          <p:cNvSpPr txBox="1"/>
          <p:nvPr/>
        </p:nvSpPr>
        <p:spPr>
          <a:xfrm>
            <a:off x="2890913" y="210737"/>
            <a:ext cx="6410175" cy="830997"/>
          </a:xfrm>
          <a:prstGeom prst="rect">
            <a:avLst/>
          </a:prstGeom>
          <a:noFill/>
        </p:spPr>
        <p:txBody>
          <a:bodyPr wrap="square" rtlCol="0">
            <a:spAutoFit/>
          </a:bodyPr>
          <a:lstStyle/>
          <a:p>
            <a:r>
              <a:rPr lang="en-US" sz="4800" dirty="0">
                <a:latin typeface="Bahnschrift" panose="020B0502040204020203" pitchFamily="34" charset="0"/>
                <a:ea typeface="Calibri" panose="020F0502020204030204" pitchFamily="34" charset="0"/>
                <a:cs typeface="Calibri" panose="020F0502020204030204" pitchFamily="34" charset="0"/>
              </a:rPr>
              <a:t>Calculating Labor Cost</a:t>
            </a:r>
          </a:p>
        </p:txBody>
      </p:sp>
      <p:cxnSp>
        <p:nvCxnSpPr>
          <p:cNvPr id="5" name="Straight Connector 4">
            <a:extLst>
              <a:ext uri="{FF2B5EF4-FFF2-40B4-BE49-F238E27FC236}">
                <a16:creationId xmlns:a16="http://schemas.microsoft.com/office/drawing/2014/main" id="{02C279C7-45B6-7E07-276C-9594DE4F1751}"/>
              </a:ext>
            </a:extLst>
          </p:cNvPr>
          <p:cNvCxnSpPr>
            <a:cxnSpLocks/>
          </p:cNvCxnSpPr>
          <p:nvPr/>
        </p:nvCxnSpPr>
        <p:spPr>
          <a:xfrm>
            <a:off x="375557" y="1028696"/>
            <a:ext cx="11440886" cy="0"/>
          </a:xfrm>
          <a:prstGeom prst="line">
            <a:avLst/>
          </a:prstGeom>
          <a:ln w="28575"/>
        </p:spPr>
        <p:style>
          <a:lnRef idx="2">
            <a:schemeClr val="dk1"/>
          </a:lnRef>
          <a:fillRef idx="0">
            <a:schemeClr val="dk1"/>
          </a:fillRef>
          <a:effectRef idx="1">
            <a:schemeClr val="dk1"/>
          </a:effectRef>
          <a:fontRef idx="minor">
            <a:schemeClr val="tx1"/>
          </a:fontRef>
        </p:style>
      </p:cxnSp>
      <p:grpSp>
        <p:nvGrpSpPr>
          <p:cNvPr id="43" name="Group 42">
            <a:extLst>
              <a:ext uri="{FF2B5EF4-FFF2-40B4-BE49-F238E27FC236}">
                <a16:creationId xmlns:a16="http://schemas.microsoft.com/office/drawing/2014/main" id="{A5870B90-9F38-F08C-0EC6-139003C3AA78}"/>
              </a:ext>
            </a:extLst>
          </p:cNvPr>
          <p:cNvGrpSpPr/>
          <p:nvPr/>
        </p:nvGrpSpPr>
        <p:grpSpPr>
          <a:xfrm>
            <a:off x="1818824" y="5116487"/>
            <a:ext cx="8554351" cy="712817"/>
            <a:chOff x="1556987" y="5775258"/>
            <a:chExt cx="8554351" cy="712817"/>
          </a:xfrm>
        </p:grpSpPr>
        <p:sp>
          <p:nvSpPr>
            <p:cNvPr id="23" name="Rectangle 22">
              <a:extLst>
                <a:ext uri="{FF2B5EF4-FFF2-40B4-BE49-F238E27FC236}">
                  <a16:creationId xmlns:a16="http://schemas.microsoft.com/office/drawing/2014/main" id="{8D1C95D3-1E76-9F86-438C-690DE2D0440C}"/>
                </a:ext>
              </a:extLst>
            </p:cNvPr>
            <p:cNvSpPr/>
            <p:nvPr/>
          </p:nvSpPr>
          <p:spPr>
            <a:xfrm>
              <a:off x="1556987" y="5775258"/>
              <a:ext cx="8554351" cy="712817"/>
            </a:xfrm>
            <a:prstGeom prst="rect">
              <a:avLst/>
            </a:prstGeom>
            <a:solidFill>
              <a:srgbClr val="F2FFF7"/>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B43661-7250-EFD7-07EC-7EB26157D205}"/>
                </a:ext>
              </a:extLst>
            </p:cNvPr>
            <p:cNvSpPr txBox="1"/>
            <p:nvPr/>
          </p:nvSpPr>
          <p:spPr>
            <a:xfrm>
              <a:off x="1556987" y="5890350"/>
              <a:ext cx="8554350" cy="482633"/>
            </a:xfrm>
            <a:prstGeom prst="rect">
              <a:avLst/>
            </a:prstGeom>
            <a:noFill/>
            <a:scene3d>
              <a:camera prst="orthographicFront"/>
              <a:lightRig rig="threePt" dir="t"/>
            </a:scene3d>
            <a:sp3d>
              <a:bevelT/>
            </a:sp3d>
          </p:spPr>
          <p:txBody>
            <a:bodyPr wrap="square">
              <a:spAutoFit/>
            </a:bodyPr>
            <a:lstStyle/>
            <a:p>
              <a:pPr>
                <a:lnSpc>
                  <a:spcPct val="90000"/>
                </a:lnSpc>
                <a:spcBef>
                  <a:spcPts val="800"/>
                </a:spcBef>
                <a:buClr>
                  <a:srgbClr val="000000"/>
                </a:buClr>
                <a:buSzPts val="1400"/>
                <a:defRPr/>
              </a:pPr>
              <a:r>
                <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rPr>
                <a:t>Formula: </a:t>
              </a:r>
              <a:r>
                <a:rPr kumimoji="0" lang="en-US" sz="2800" b="0" i="0" u="none" strike="noStrike" kern="0" cap="none" spc="0" normalizeH="0" baseline="0" noProof="0" dirty="0">
                  <a:ln>
                    <a:noFill/>
                  </a:ln>
                  <a:solidFill>
                    <a:srgbClr val="000000"/>
                  </a:solidFill>
                  <a:effectLst/>
                  <a:uLnTx/>
                  <a:uFillTx/>
                  <a:latin typeface="Aptos" panose="02110004020202020204"/>
                  <a:ea typeface="Lato"/>
                  <a:cs typeface="Lato"/>
                  <a:sym typeface="Lato"/>
                </a:rPr>
                <a:t>Labor Cost %= </a:t>
              </a:r>
              <a:r>
                <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rPr>
                <a:t>(labor cost</a:t>
              </a:r>
              <a:r>
                <a:rPr lang="en-US" sz="2800" b="1" kern="0" dirty="0">
                  <a:solidFill>
                    <a:srgbClr val="000000"/>
                  </a:solidFill>
                  <a:latin typeface="Aptos" panose="02110004020202020204"/>
                  <a:ea typeface="Lato"/>
                  <a:cs typeface="Lato"/>
                  <a:sym typeface="Lato"/>
                </a:rPr>
                <a:t>÷</a:t>
              </a:r>
              <a:r>
                <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rPr>
                <a:t>revenues x 100)</a:t>
              </a:r>
            </a:p>
          </p:txBody>
        </p:sp>
      </p:grpSp>
      <p:grpSp>
        <p:nvGrpSpPr>
          <p:cNvPr id="7" name="Group 6">
            <a:extLst>
              <a:ext uri="{FF2B5EF4-FFF2-40B4-BE49-F238E27FC236}">
                <a16:creationId xmlns:a16="http://schemas.microsoft.com/office/drawing/2014/main" id="{960D22CB-480C-B927-E3F2-6C5F3753096E}"/>
              </a:ext>
            </a:extLst>
          </p:cNvPr>
          <p:cNvGrpSpPr/>
          <p:nvPr/>
        </p:nvGrpSpPr>
        <p:grpSpPr>
          <a:xfrm>
            <a:off x="1385597" y="5980579"/>
            <a:ext cx="9866603" cy="712817"/>
            <a:chOff x="1619245" y="5782080"/>
            <a:chExt cx="9866603" cy="712817"/>
          </a:xfrm>
        </p:grpSpPr>
        <p:sp>
          <p:nvSpPr>
            <p:cNvPr id="40" name="Rectangle 39">
              <a:extLst>
                <a:ext uri="{FF2B5EF4-FFF2-40B4-BE49-F238E27FC236}">
                  <a16:creationId xmlns:a16="http://schemas.microsoft.com/office/drawing/2014/main" id="{E241D8DB-585D-7B0C-FFE8-B33A5544EE12}"/>
                </a:ext>
              </a:extLst>
            </p:cNvPr>
            <p:cNvSpPr/>
            <p:nvPr/>
          </p:nvSpPr>
          <p:spPr>
            <a:xfrm>
              <a:off x="1619245" y="5782080"/>
              <a:ext cx="9405256" cy="712817"/>
            </a:xfrm>
            <a:prstGeom prst="rect">
              <a:avLst/>
            </a:prstGeom>
            <a:solidFill>
              <a:srgbClr val="E5EDE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91DAE52-FECF-2967-D55D-E09B2D364D00}"/>
                </a:ext>
              </a:extLst>
            </p:cNvPr>
            <p:cNvSpPr txBox="1"/>
            <p:nvPr/>
          </p:nvSpPr>
          <p:spPr>
            <a:xfrm>
              <a:off x="1673794" y="5898309"/>
              <a:ext cx="9812054" cy="480131"/>
            </a:xfrm>
            <a:prstGeom prst="rect">
              <a:avLst/>
            </a:prstGeom>
            <a:noFill/>
            <a:scene3d>
              <a:camera prst="orthographicFront"/>
              <a:lightRig rig="threePt" dir="t"/>
            </a:scene3d>
            <a:sp3d>
              <a:bevelT/>
            </a:sp3d>
          </p:spPr>
          <p:txBody>
            <a:bodyPr wrap="square">
              <a:spAutoFit/>
            </a:bodyPr>
            <a:lstStyle/>
            <a:p>
              <a:pPr>
                <a:lnSpc>
                  <a:spcPct val="90000"/>
                </a:lnSpc>
                <a:spcBef>
                  <a:spcPts val="800"/>
                </a:spcBef>
                <a:buClr>
                  <a:srgbClr val="000000"/>
                </a:buClr>
                <a:buSzPts val="1400"/>
                <a:defRPr/>
              </a:pPr>
              <a:r>
                <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rPr>
                <a:t>Formula: </a:t>
              </a:r>
              <a:r>
                <a:rPr kumimoji="0" lang="en-US" sz="2800" b="0" i="0" u="none" strike="noStrike" kern="0" cap="none" spc="0" normalizeH="0" baseline="0" noProof="0" dirty="0">
                  <a:ln>
                    <a:noFill/>
                  </a:ln>
                  <a:solidFill>
                    <a:srgbClr val="000000"/>
                  </a:solidFill>
                  <a:effectLst/>
                  <a:uLnTx/>
                  <a:uFillTx/>
                  <a:latin typeface="Aptos" panose="02110004020202020204"/>
                  <a:ea typeface="Lato"/>
                  <a:cs typeface="Lato"/>
                  <a:sym typeface="Lato"/>
                </a:rPr>
                <a:t>Labor Cost $= </a:t>
              </a:r>
              <a:r>
                <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rPr>
                <a:t>(w</a:t>
              </a:r>
              <a:r>
                <a:rPr lang="en-US" sz="2800" b="1" kern="0" dirty="0">
                  <a:solidFill>
                    <a:srgbClr val="000000"/>
                  </a:solidFill>
                  <a:latin typeface="Aptos" panose="02110004020202020204"/>
                  <a:ea typeface="Lato"/>
                  <a:cs typeface="Lato"/>
                  <a:sym typeface="Lato"/>
                </a:rPr>
                <a:t>ages÷salaries + fringe benefits)</a:t>
              </a:r>
              <a:endParaRPr kumimoji="0" lang="en-US" sz="2800" b="1" i="0" u="none" strike="noStrike" kern="0" cap="none" spc="0" normalizeH="0" baseline="0" noProof="0" dirty="0">
                <a:ln>
                  <a:noFill/>
                </a:ln>
                <a:solidFill>
                  <a:srgbClr val="000000"/>
                </a:solidFill>
                <a:effectLst/>
                <a:uLnTx/>
                <a:uFillTx/>
                <a:latin typeface="Aptos" panose="02110004020202020204"/>
                <a:ea typeface="Lato"/>
                <a:cs typeface="Lato"/>
                <a:sym typeface="Lato"/>
              </a:endParaRPr>
            </a:p>
          </p:txBody>
        </p:sp>
      </p:grpSp>
      <p:pic>
        <p:nvPicPr>
          <p:cNvPr id="48" name="Picture 47" descr="A group of women wearing aprons and hats&#10;&#10;AI-generated content may be incorrect.">
            <a:extLst>
              <a:ext uri="{FF2B5EF4-FFF2-40B4-BE49-F238E27FC236}">
                <a16:creationId xmlns:a16="http://schemas.microsoft.com/office/drawing/2014/main" id="{ED911A46-DECA-6D67-2EF2-2CE5C25D1B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125" l="3438" r="95781">
                        <a14:foregroundMark x1="12031" y1="19688" x2="7969" y2="37813"/>
                        <a14:foregroundMark x1="17188" y1="56719" x2="10313" y2="90313"/>
                        <a14:foregroundMark x1="16875" y1="63281" x2="21875" y2="87656"/>
                        <a14:foregroundMark x1="25156" y1="70781" x2="20938" y2="98125"/>
                        <a14:foregroundMark x1="88750" y1="67188" x2="83125" y2="96250"/>
                        <a14:foregroundMark x1="83125" y1="96250" x2="83125" y2="96250"/>
                        <a14:foregroundMark x1="85469" y1="71094" x2="76563" y2="84688"/>
                        <a14:foregroundMark x1="76563" y1="84688" x2="76563" y2="94531"/>
                        <a14:foregroundMark x1="95313" y1="65625" x2="88438" y2="96563"/>
                        <a14:foregroundMark x1="94688" y1="43750" x2="90625" y2="23594"/>
                        <a14:foregroundMark x1="90625" y1="23594" x2="80469" y2="24688"/>
                        <a14:foregroundMark x1="82813" y1="36250" x2="80469" y2="49063"/>
                        <a14:foregroundMark x1="77969" y1="18750" x2="90781" y2="22969"/>
                        <a14:foregroundMark x1="85469" y1="17344" x2="95000" y2="34219"/>
                        <a14:foregroundMark x1="94688" y1="28906" x2="93438" y2="23750"/>
                        <a14:foregroundMark x1="91719" y1="21094" x2="91719" y2="21094"/>
                        <a14:foregroundMark x1="90469" y1="19375" x2="90469" y2="19375"/>
                        <a14:foregroundMark x1="88125" y1="18125" x2="88125" y2="18125"/>
                        <a14:foregroundMark x1="85156" y1="17344" x2="85156" y2="17344"/>
                        <a14:foregroundMark x1="80938" y1="17031" x2="75313" y2="22344"/>
                        <a14:foregroundMark x1="18594" y1="22031" x2="12969" y2="19063"/>
                        <a14:foregroundMark x1="16563" y1="19375" x2="7031" y2="22031"/>
                        <a14:foregroundMark x1="9375" y1="60000" x2="3438" y2="71875"/>
                        <a14:foregroundMark x1="5313" y1="25938" x2="6094" y2="36563"/>
                        <a14:foregroundMark x1="17188" y1="39531" x2="22500" y2="47813"/>
                        <a14:foregroundMark x1="5781" y1="47031" x2="5781" y2="47031"/>
                        <a14:foregroundMark x1="73906" y1="22969" x2="74688" y2="18750"/>
                        <a14:foregroundMark x1="79531" y1="17344" x2="93750" y2="24063"/>
                        <a14:foregroundMark x1="95781" y1="24375" x2="79219" y2="15937"/>
                        <a14:foregroundMark x1="79219" y1="15937" x2="73281" y2="23281"/>
                        <a14:foregroundMark x1="60781" y1="26719" x2="44531" y2="17656"/>
                        <a14:foregroundMark x1="44531" y1="17656" x2="37969" y2="30312"/>
                        <a14:foregroundMark x1="48594" y1="20313" x2="62813" y2="28906"/>
                        <a14:foregroundMark x1="62813" y1="25313" x2="55156" y2="18750"/>
                        <a14:foregroundMark x1="72344" y1="20313" x2="72344" y2="20313"/>
                        <a14:foregroundMark x1="76875" y1="17344" x2="76875" y2="17344"/>
                        <a14:foregroundMark x1="82188" y1="15781" x2="82188" y2="15781"/>
                        <a14:foregroundMark x1="83438" y1="15781" x2="83438" y2="15781"/>
                        <a14:foregroundMark x1="86094" y1="16094" x2="86094" y2="16094"/>
                        <a14:foregroundMark x1="85156" y1="16406" x2="95781" y2="23281"/>
                        <a14:foregroundMark x1="95781" y1="23750" x2="86406" y2="16719"/>
                        <a14:foregroundMark x1="87500" y1="16719" x2="95313" y2="25625"/>
                        <a14:foregroundMark x1="74219" y1="19063" x2="70000" y2="25000"/>
                        <a14:foregroundMark x1="5000" y1="44844" x2="5000" y2="47344"/>
                        <a14:foregroundMark x1="77500" y1="47813" x2="74219" y2="42188"/>
                        <a14:foregroundMark x1="72656" y1="41875" x2="76563" y2="47344"/>
                        <a14:foregroundMark x1="63438" y1="39219" x2="63438" y2="39219"/>
                        <a14:foregroundMark x1="51563" y1="40469" x2="50938" y2="48750"/>
                        <a14:backgroundMark x1="34063" y1="30625" x2="36719" y2="52969"/>
                        <a14:backgroundMark x1="33750" y1="51094" x2="30156" y2="55313"/>
                        <a14:backgroundMark x1="29063" y1="60938" x2="27500" y2="57031"/>
                        <a14:backgroundMark x1="30469" y1="63281" x2="30469" y2="63281"/>
                        <a14:backgroundMark x1="30469" y1="63281" x2="30469" y2="64531"/>
                        <a14:backgroundMark x1="30156" y1="95625" x2="30156" y2="95625"/>
                        <a14:backgroundMark x1="76563" y1="53281" x2="70313" y2="53281"/>
                        <a14:backgroundMark x1="68281" y1="45781" x2="67656" y2="38906"/>
                        <a14:backgroundMark x1="67031" y1="29688" x2="67031" y2="29688"/>
                        <a14:backgroundMark x1="66719" y1="31250" x2="66719" y2="31250"/>
                        <a14:backgroundMark x1="28438" y1="43125" x2="28438" y2="43125"/>
                        <a14:backgroundMark x1="25156" y1="48438" x2="25156" y2="48438"/>
                        <a14:backgroundMark x1="25156" y1="49063" x2="26094" y2="47813"/>
                        <a14:backgroundMark x1="25156" y1="47813" x2="25156" y2="47813"/>
                      </a14:backgroundRemoval>
                    </a14:imgEffect>
                  </a14:imgLayer>
                </a14:imgProps>
              </a:ext>
              <a:ext uri="{28A0092B-C50C-407E-A947-70E740481C1C}">
                <a14:useLocalDpi xmlns:a14="http://schemas.microsoft.com/office/drawing/2010/main" val="0"/>
              </a:ext>
            </a:extLst>
          </a:blip>
          <a:srcRect l="4061" t="12147" r="6598"/>
          <a:stretch>
            <a:fillRect/>
          </a:stretch>
        </p:blipFill>
        <p:spPr>
          <a:xfrm>
            <a:off x="7368226" y="1379941"/>
            <a:ext cx="3358226" cy="3411376"/>
          </a:xfrm>
          <a:prstGeom prst="rect">
            <a:avLst/>
          </a:prstGeom>
          <a:ln>
            <a:noFill/>
          </a:ln>
        </p:spPr>
      </p:pic>
      <p:sp>
        <p:nvSpPr>
          <p:cNvPr id="4" name="TextBox 3">
            <a:extLst>
              <a:ext uri="{FF2B5EF4-FFF2-40B4-BE49-F238E27FC236}">
                <a16:creationId xmlns:a16="http://schemas.microsoft.com/office/drawing/2014/main" id="{6AD3F2EE-A87A-6E16-1D7E-D21D778CC2AD}"/>
              </a:ext>
            </a:extLst>
          </p:cNvPr>
          <p:cNvSpPr txBox="1"/>
          <p:nvPr/>
        </p:nvSpPr>
        <p:spPr>
          <a:xfrm>
            <a:off x="762248" y="1662430"/>
            <a:ext cx="6410175" cy="3000821"/>
          </a:xfrm>
          <a:prstGeom prst="rect">
            <a:avLst/>
          </a:prstGeom>
          <a:noFill/>
        </p:spPr>
        <p:txBody>
          <a:bodyPr wrap="square" rtlCol="0">
            <a:spAutoFit/>
          </a:bodyPr>
          <a:lstStyle/>
          <a:p>
            <a:r>
              <a:rPr lang="en-US" sz="3000" dirty="0">
                <a:latin typeface="Aptos" panose="020B0004020202020204" pitchFamily="34" charset="0"/>
                <a:ea typeface="Calibri" panose="020F0502020204030204" pitchFamily="34" charset="0"/>
                <a:cs typeface="Calibri" panose="020F0502020204030204" pitchFamily="34" charset="0"/>
              </a:rPr>
              <a:t>Labor is a fixed cost in school food operations and is paid for by the revenue generated from claimed reimbursable meals.</a:t>
            </a:r>
          </a:p>
          <a:p>
            <a:pPr algn="ctr"/>
            <a:endParaRPr lang="en-US" sz="500" dirty="0">
              <a:latin typeface="Aptos" panose="020B0004020202020204" pitchFamily="34" charset="0"/>
              <a:ea typeface="Calibri" panose="020F0502020204030204" pitchFamily="34" charset="0"/>
              <a:cs typeface="Calibri" panose="020F0502020204030204" pitchFamily="34" charset="0"/>
            </a:endParaRPr>
          </a:p>
          <a:p>
            <a:r>
              <a:rPr lang="en-US" sz="3000" dirty="0">
                <a:latin typeface="Aptos" panose="020B0004020202020204" pitchFamily="34" charset="0"/>
                <a:ea typeface="Calibri" panose="020F0502020204030204" pitchFamily="34" charset="0"/>
                <a:cs typeface="Calibri" panose="020F0502020204030204" pitchFamily="34" charset="0"/>
              </a:rPr>
              <a:t>Increased participation can result in better management of labor cost.</a:t>
            </a:r>
          </a:p>
          <a:p>
            <a:pPr algn="ctr"/>
            <a:endParaRPr lang="en-US" sz="400" dirty="0">
              <a:latin typeface="Aptos"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0724432"/>
      </p:ext>
    </p:extLst>
  </p:cSld>
  <p:clrMapOvr>
    <a:masterClrMapping/>
  </p:clrMapOvr>
  <mc:AlternateContent xmlns:mc="http://schemas.openxmlformats.org/markup-compatibility/2006" xmlns:p14="http://schemas.microsoft.com/office/powerpoint/2010/main">
    <mc:Choice Requires="p14">
      <p:transition spd="slow" p14:dur="2000" advTm="29355"/>
    </mc:Choice>
    <mc:Fallback xmlns="">
      <p:transition spd="slow" advTm="2935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2|1.3|5.3|9.2|11.2|11.9|10.3"/>
</p:tagLst>
</file>

<file path=ppt/tags/tag10.xml><?xml version="1.0" encoding="utf-8"?>
<p:tagLst xmlns:a="http://schemas.openxmlformats.org/drawingml/2006/main" xmlns:r="http://schemas.openxmlformats.org/officeDocument/2006/relationships" xmlns:p="http://schemas.openxmlformats.org/presentationml/2006/main">
  <p:tag name="TIMING" val="|25.7|15.2"/>
</p:tagLst>
</file>

<file path=ppt/tags/tag11.xml><?xml version="1.0" encoding="utf-8"?>
<p:tagLst xmlns:a="http://schemas.openxmlformats.org/drawingml/2006/main" xmlns:r="http://schemas.openxmlformats.org/officeDocument/2006/relationships" xmlns:p="http://schemas.openxmlformats.org/presentationml/2006/main">
  <p:tag name="TIMING" val="|15.6"/>
</p:tagLst>
</file>

<file path=ppt/tags/tag12.xml><?xml version="1.0" encoding="utf-8"?>
<p:tagLst xmlns:a="http://schemas.openxmlformats.org/drawingml/2006/main" xmlns:r="http://schemas.openxmlformats.org/officeDocument/2006/relationships" xmlns:p="http://schemas.openxmlformats.org/presentationml/2006/main">
  <p:tag name="TIMING" val="|14.8|5.6|3.4|6.6|3.4|6.4|1|6.9"/>
</p:tagLst>
</file>

<file path=ppt/tags/tag13.xml><?xml version="1.0" encoding="utf-8"?>
<p:tagLst xmlns:a="http://schemas.openxmlformats.org/drawingml/2006/main" xmlns:r="http://schemas.openxmlformats.org/officeDocument/2006/relationships" xmlns:p="http://schemas.openxmlformats.org/presentationml/2006/main">
  <p:tag name="TIMING" val="|8.7"/>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19.2|7.9|11.9|7.9|15|7.2"/>
</p:tagLst>
</file>

<file path=ppt/tags/tag4.xml><?xml version="1.0" encoding="utf-8"?>
<p:tagLst xmlns:a="http://schemas.openxmlformats.org/drawingml/2006/main" xmlns:r="http://schemas.openxmlformats.org/officeDocument/2006/relationships" xmlns:p="http://schemas.openxmlformats.org/presentationml/2006/main">
  <p:tag name="TIMING" val="|1.3|2.3|7.9|21.5"/>
</p:tagLst>
</file>

<file path=ppt/tags/tag5.xml><?xml version="1.0" encoding="utf-8"?>
<p:tagLst xmlns:a="http://schemas.openxmlformats.org/drawingml/2006/main" xmlns:r="http://schemas.openxmlformats.org/officeDocument/2006/relationships" xmlns:p="http://schemas.openxmlformats.org/presentationml/2006/main">
  <p:tag name="TIMING" val="|15.2"/>
</p:tagLst>
</file>

<file path=ppt/tags/tag6.xml><?xml version="1.0" encoding="utf-8"?>
<p:tagLst xmlns:a="http://schemas.openxmlformats.org/drawingml/2006/main" xmlns:r="http://schemas.openxmlformats.org/officeDocument/2006/relationships" xmlns:p="http://schemas.openxmlformats.org/presentationml/2006/main">
  <p:tag name="TIMING" val="|10.4|5.8"/>
</p:tagLst>
</file>

<file path=ppt/tags/tag7.xml><?xml version="1.0" encoding="utf-8"?>
<p:tagLst xmlns:a="http://schemas.openxmlformats.org/drawingml/2006/main" xmlns:r="http://schemas.openxmlformats.org/officeDocument/2006/relationships" xmlns:p="http://schemas.openxmlformats.org/presentationml/2006/main">
  <p:tag name="TIMING" val="|33.2|3.2|2.6|3.8"/>
</p:tagLst>
</file>

<file path=ppt/tags/tag8.xml><?xml version="1.0" encoding="utf-8"?>
<p:tagLst xmlns:a="http://schemas.openxmlformats.org/drawingml/2006/main" xmlns:r="http://schemas.openxmlformats.org/officeDocument/2006/relationships" xmlns:p="http://schemas.openxmlformats.org/presentationml/2006/main">
  <p:tag name="TIMING" val="|16.8"/>
</p:tagLst>
</file>

<file path=ppt/tags/tag9.xml><?xml version="1.0" encoding="utf-8"?>
<p:tagLst xmlns:a="http://schemas.openxmlformats.org/drawingml/2006/main" xmlns:r="http://schemas.openxmlformats.org/officeDocument/2006/relationships" xmlns:p="http://schemas.openxmlformats.org/presentationml/2006/main">
  <p:tag name="TIMING" val="|1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alpha val="53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solidFill>
              <a:srgbClr val="000000"/>
            </a:solidFill>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548CB9-C130-4BF6-8B64-35C8B31D78D4}">
  <ds:schemaRefs>
    <ds:schemaRef ds:uri="http://schemas.microsoft.com/office/2006/documentManagement/types"/>
    <ds:schemaRef ds:uri="http://purl.org/dc/elements/1.1/"/>
    <ds:schemaRef ds:uri="8bf10d84-95c4-446b-a6dc-317de1800774"/>
    <ds:schemaRef ds:uri="http://purl.org/dc/dcmitype/"/>
    <ds:schemaRef ds:uri="http://schemas.microsoft.com/office/infopath/2007/PartnerControls"/>
    <ds:schemaRef ds:uri="http://www.w3.org/XML/1998/namespace"/>
    <ds:schemaRef ds:uri="http://purl.org/dc/terms/"/>
    <ds:schemaRef ds:uri="http://schemas.openxmlformats.org/package/2006/metadata/core-properties"/>
    <ds:schemaRef ds:uri="a038a585-4f1b-4b82-9716-f9d38f63b763"/>
    <ds:schemaRef ds:uri="b523212d-ee6b-416a-b870-f85da76adb72"/>
    <ds:schemaRef ds:uri="http://schemas.microsoft.com/office/2006/metadata/properties"/>
  </ds:schemaRefs>
</ds:datastoreItem>
</file>

<file path=customXml/itemProps2.xml><?xml version="1.0" encoding="utf-8"?>
<ds:datastoreItem xmlns:ds="http://schemas.openxmlformats.org/officeDocument/2006/customXml" ds:itemID="{E627AFD4-C48C-432F-9429-96FEA85D2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85D99D-F8D3-4CDA-97EA-F01E9AC0E7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19326</TotalTime>
  <Words>3395</Words>
  <Application>Microsoft Office PowerPoint</Application>
  <PresentationFormat>Widescreen</PresentationFormat>
  <Paragraphs>601</Paragraphs>
  <Slides>57</Slides>
  <Notes>57</Notes>
  <HiddenSlides>0</HiddenSlides>
  <MMClips>8</MMClip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Office Theme</vt:lpstr>
      <vt:lpstr>1_2014 Cafe LA Presentation template</vt:lpstr>
      <vt:lpstr>6_2014 Cafe LA Presentation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Gomez, Anthony</dc:creator>
  <cp:lastModifiedBy>Gomez, Anthony</cp:lastModifiedBy>
  <cp:revision>316</cp:revision>
  <cp:lastPrinted>2025-07-21T16:54:54Z</cp:lastPrinted>
  <dcterms:created xsi:type="dcterms:W3CDTF">2025-05-06T16:03:53Z</dcterms:created>
  <dcterms:modified xsi:type="dcterms:W3CDTF">2025-08-08T17:47:06Z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